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683" r:id="rId5"/>
    <p:sldMasterId id="2147483705" r:id="rId6"/>
  </p:sldMasterIdLst>
  <p:notesMasterIdLst>
    <p:notesMasterId r:id="rId21"/>
  </p:notesMasterIdLst>
  <p:handoutMasterIdLst>
    <p:handoutMasterId r:id="rId22"/>
  </p:handoutMasterIdLst>
  <p:sldIdLst>
    <p:sldId id="448" r:id="rId7"/>
    <p:sldId id="402" r:id="rId8"/>
    <p:sldId id="449" r:id="rId9"/>
    <p:sldId id="451" r:id="rId10"/>
    <p:sldId id="405" r:id="rId11"/>
    <p:sldId id="404" r:id="rId12"/>
    <p:sldId id="446" r:id="rId13"/>
    <p:sldId id="488" r:id="rId14"/>
    <p:sldId id="489" r:id="rId15"/>
    <p:sldId id="490" r:id="rId16"/>
    <p:sldId id="491" r:id="rId17"/>
    <p:sldId id="492" r:id="rId18"/>
    <p:sldId id="498" r:id="rId19"/>
    <p:sldId id="4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94"/>
    <a:srgbClr val="0356B1"/>
    <a:srgbClr val="024EA2"/>
    <a:srgbClr val="024B9C"/>
    <a:srgbClr val="035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DFDA8A-B7E8-EBE2-9BB5-3A36D479633C}" v="1163" dt="2023-06-12T15:51:39.350"/>
    <p1510:client id="{3ED082B3-2876-4862-AD08-904F606AD23B}" v="9" dt="2023-06-13T10:44:47.749"/>
    <p1510:client id="{445DA915-DED3-B57A-D8F1-E4C827F82799}" v="68" dt="2023-06-13T10:34:07.962"/>
    <p1510:client id="{5B8542DB-DFCD-933F-C386-2A110D93AC63}" v="26" dt="2023-06-13T10:10:12.962"/>
    <p1510:client id="{92EE951B-38EE-D111-14EA-3D312945D399}" v="257" dt="2023-06-13T10:03:04.988"/>
    <p1510:client id="{EBBB1EB5-9658-01EC-1CFC-895629CADEE5}" v="3" dt="2023-06-13T10:36:14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BOIS Cecile (ENV)" userId="c37f7a24-5469-4f79-b7dd-907a07b96a1f" providerId="ADAL" clId="{3ED082B3-2876-4862-AD08-904F606AD23B}"/>
    <pc:docChg chg="modSld">
      <pc:chgData name="DUBOIS Cecile (ENV)" userId="c37f7a24-5469-4f79-b7dd-907a07b96a1f" providerId="ADAL" clId="{3ED082B3-2876-4862-AD08-904F606AD23B}" dt="2023-06-13T10:44:47.749" v="9" actId="20577"/>
      <pc:docMkLst>
        <pc:docMk/>
      </pc:docMkLst>
      <pc:sldChg chg="modSp mod">
        <pc:chgData name="DUBOIS Cecile (ENV)" userId="c37f7a24-5469-4f79-b7dd-907a07b96a1f" providerId="ADAL" clId="{3ED082B3-2876-4862-AD08-904F606AD23B}" dt="2023-06-13T10:44:32.218" v="6" actId="20577"/>
        <pc:sldMkLst>
          <pc:docMk/>
          <pc:sldMk cId="2357178140" sldId="404"/>
        </pc:sldMkLst>
        <pc:spChg chg="mod">
          <ac:chgData name="DUBOIS Cecile (ENV)" userId="c37f7a24-5469-4f79-b7dd-907a07b96a1f" providerId="ADAL" clId="{3ED082B3-2876-4862-AD08-904F606AD23B}" dt="2023-06-13T10:44:32.218" v="6" actId="20577"/>
          <ac:spMkLst>
            <pc:docMk/>
            <pc:sldMk cId="2357178140" sldId="404"/>
            <ac:spMk id="37" creationId="{00000000-0000-0000-0000-000000000000}"/>
          </ac:spMkLst>
        </pc:spChg>
      </pc:sldChg>
      <pc:sldChg chg="modSp mod">
        <pc:chgData name="DUBOIS Cecile (ENV)" userId="c37f7a24-5469-4f79-b7dd-907a07b96a1f" providerId="ADAL" clId="{3ED082B3-2876-4862-AD08-904F606AD23B}" dt="2023-06-13T10:44:22.738" v="4" actId="1076"/>
        <pc:sldMkLst>
          <pc:docMk/>
          <pc:sldMk cId="2063429313" sldId="405"/>
        </pc:sldMkLst>
        <pc:spChg chg="mod">
          <ac:chgData name="DUBOIS Cecile (ENV)" userId="c37f7a24-5469-4f79-b7dd-907a07b96a1f" providerId="ADAL" clId="{3ED082B3-2876-4862-AD08-904F606AD23B}" dt="2023-06-13T10:44:19.723" v="3" actId="1076"/>
          <ac:spMkLst>
            <pc:docMk/>
            <pc:sldMk cId="2063429313" sldId="405"/>
            <ac:spMk id="27" creationId="{00000000-0000-0000-0000-000000000000}"/>
          </ac:spMkLst>
        </pc:spChg>
        <pc:grpChg chg="mod">
          <ac:chgData name="DUBOIS Cecile (ENV)" userId="c37f7a24-5469-4f79-b7dd-907a07b96a1f" providerId="ADAL" clId="{3ED082B3-2876-4862-AD08-904F606AD23B}" dt="2023-06-13T10:44:22.738" v="4" actId="1076"/>
          <ac:grpSpMkLst>
            <pc:docMk/>
            <pc:sldMk cId="2063429313" sldId="405"/>
            <ac:grpSpMk id="30" creationId="{00000000-0000-0000-0000-000000000000}"/>
          </ac:grpSpMkLst>
        </pc:grpChg>
      </pc:sldChg>
      <pc:sldChg chg="modSp mod">
        <pc:chgData name="DUBOIS Cecile (ENV)" userId="c37f7a24-5469-4f79-b7dd-907a07b96a1f" providerId="ADAL" clId="{3ED082B3-2876-4862-AD08-904F606AD23B}" dt="2023-06-13T10:44:47.749" v="9" actId="20577"/>
        <pc:sldMkLst>
          <pc:docMk/>
          <pc:sldMk cId="3785186751" sldId="446"/>
        </pc:sldMkLst>
        <pc:spChg chg="mod">
          <ac:chgData name="DUBOIS Cecile (ENV)" userId="c37f7a24-5469-4f79-b7dd-907a07b96a1f" providerId="ADAL" clId="{3ED082B3-2876-4862-AD08-904F606AD23B}" dt="2023-06-13T10:44:47.749" v="9" actId="20577"/>
          <ac:spMkLst>
            <pc:docMk/>
            <pc:sldMk cId="3785186751" sldId="446"/>
            <ac:spMk id="2" creationId="{D0523828-0D43-DC5F-976E-EDAABA653D5D}"/>
          </ac:spMkLst>
        </pc:spChg>
      </pc:sldChg>
      <pc:sldChg chg="modSp mod">
        <pc:chgData name="DUBOIS Cecile (ENV)" userId="c37f7a24-5469-4f79-b7dd-907a07b96a1f" providerId="ADAL" clId="{3ED082B3-2876-4862-AD08-904F606AD23B}" dt="2023-06-13T10:36:30.798" v="0" actId="20577"/>
        <pc:sldMkLst>
          <pc:docMk/>
          <pc:sldMk cId="795435290" sldId="448"/>
        </pc:sldMkLst>
        <pc:spChg chg="mod">
          <ac:chgData name="DUBOIS Cecile (ENV)" userId="c37f7a24-5469-4f79-b7dd-907a07b96a1f" providerId="ADAL" clId="{3ED082B3-2876-4862-AD08-904F606AD23B}" dt="2023-06-13T10:36:30.798" v="0" actId="20577"/>
          <ac:spMkLst>
            <pc:docMk/>
            <pc:sldMk cId="795435290" sldId="448"/>
            <ac:spMk id="3" creationId="{C8998438-8B3D-8CB2-91D3-30DCB6DBED63}"/>
          </ac:spMkLst>
        </pc:spChg>
      </pc:sldChg>
      <pc:sldChg chg="modSp mod">
        <pc:chgData name="DUBOIS Cecile (ENV)" userId="c37f7a24-5469-4f79-b7dd-907a07b96a1f" providerId="ADAL" clId="{3ED082B3-2876-4862-AD08-904F606AD23B}" dt="2023-06-13T10:39:56.126" v="1" actId="14100"/>
        <pc:sldMkLst>
          <pc:docMk/>
          <pc:sldMk cId="3101735668" sldId="498"/>
        </pc:sldMkLst>
        <pc:spChg chg="mod">
          <ac:chgData name="DUBOIS Cecile (ENV)" userId="c37f7a24-5469-4f79-b7dd-907a07b96a1f" providerId="ADAL" clId="{3ED082B3-2876-4862-AD08-904F606AD23B}" dt="2023-06-13T10:39:56.126" v="1" actId="14100"/>
          <ac:spMkLst>
            <pc:docMk/>
            <pc:sldMk cId="3101735668" sldId="498"/>
            <ac:spMk id="2" creationId="{EF479B67-AA03-4663-252F-75E1E53A8D93}"/>
          </ac:spMkLst>
        </pc:spChg>
      </pc:sldChg>
    </pc:docChg>
  </pc:docChgLst>
  <pc:docChgLst>
    <pc:chgData name="DUBOIS Cecile (ENV)" userId="S::cecile.dubois@ec.europa.eu::c37f7a24-5469-4f79-b7dd-907a07b96a1f" providerId="AD" clId="Web-{EBBB1EB5-9658-01EC-1CFC-895629CADEE5}"/>
    <pc:docChg chg="modSld">
      <pc:chgData name="DUBOIS Cecile (ENV)" userId="S::cecile.dubois@ec.europa.eu::c37f7a24-5469-4f79-b7dd-907a07b96a1f" providerId="AD" clId="Web-{EBBB1EB5-9658-01EC-1CFC-895629CADEE5}" dt="2023-06-13T10:35:58.874" v="0" actId="20577"/>
      <pc:docMkLst>
        <pc:docMk/>
      </pc:docMkLst>
      <pc:sldChg chg="modSp">
        <pc:chgData name="DUBOIS Cecile (ENV)" userId="S::cecile.dubois@ec.europa.eu::c37f7a24-5469-4f79-b7dd-907a07b96a1f" providerId="AD" clId="Web-{EBBB1EB5-9658-01EC-1CFC-895629CADEE5}" dt="2023-06-13T10:35:58.874" v="0" actId="20577"/>
        <pc:sldMkLst>
          <pc:docMk/>
          <pc:sldMk cId="795435290" sldId="448"/>
        </pc:sldMkLst>
        <pc:spChg chg="mod">
          <ac:chgData name="DUBOIS Cecile (ENV)" userId="S::cecile.dubois@ec.europa.eu::c37f7a24-5469-4f79-b7dd-907a07b96a1f" providerId="AD" clId="Web-{EBBB1EB5-9658-01EC-1CFC-895629CADEE5}" dt="2023-06-13T10:35:58.874" v="0" actId="20577"/>
          <ac:spMkLst>
            <pc:docMk/>
            <pc:sldMk cId="795435290" sldId="448"/>
            <ac:spMk id="3" creationId="{C8998438-8B3D-8CB2-91D3-30DCB6DBED6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Why</a:t>
            </a:r>
            <a:r>
              <a:rPr lang="fr-BE"/>
              <a:t> are textiles a</a:t>
            </a:r>
            <a:r>
              <a:rPr lang="fr-BE" baseline="0"/>
              <a:t> </a:t>
            </a:r>
            <a:r>
              <a:rPr lang="fr-BE" baseline="0" err="1"/>
              <a:t>problem</a:t>
            </a:r>
            <a:r>
              <a:rPr lang="fr-BE" baseline="0"/>
              <a:t>? Photo on the </a:t>
            </a:r>
            <a:r>
              <a:rPr lang="fr-BE" baseline="0" err="1"/>
              <a:t>left</a:t>
            </a:r>
            <a:r>
              <a:rPr lang="fr-BE" baseline="0"/>
              <a:t> </a:t>
            </a:r>
            <a:r>
              <a:rPr lang="fr-BE" baseline="0" err="1"/>
              <a:t>seems</a:t>
            </a:r>
            <a:r>
              <a:rPr lang="fr-BE" baseline="0"/>
              <a:t> </a:t>
            </a:r>
            <a:r>
              <a:rPr lang="fr-BE" baseline="0" err="1"/>
              <a:t>harmless</a:t>
            </a:r>
            <a:r>
              <a:rPr lang="fr-BE" baseline="0"/>
              <a:t> – </a:t>
            </a:r>
            <a:r>
              <a:rPr lang="fr-BE" baseline="0" err="1"/>
              <a:t>just</a:t>
            </a:r>
            <a:r>
              <a:rPr lang="fr-BE" baseline="0"/>
              <a:t> about </a:t>
            </a:r>
            <a:r>
              <a:rPr lang="fr-BE" baseline="0" err="1"/>
              <a:t>expressing</a:t>
            </a:r>
            <a:r>
              <a:rPr lang="fr-BE" baseline="0"/>
              <a:t> </a:t>
            </a:r>
            <a:r>
              <a:rPr lang="fr-BE" baseline="0" err="1"/>
              <a:t>yourself</a:t>
            </a:r>
            <a:r>
              <a:rPr lang="fr-BE" baseline="0"/>
              <a:t> </a:t>
            </a:r>
            <a:r>
              <a:rPr lang="fr-BE" baseline="0" err="1"/>
              <a:t>through</a:t>
            </a:r>
            <a:r>
              <a:rPr lang="fr-BE" baseline="0"/>
              <a:t> </a:t>
            </a:r>
            <a:r>
              <a:rPr lang="fr-BE" baseline="0" err="1"/>
              <a:t>clothes</a:t>
            </a:r>
            <a:r>
              <a:rPr lang="fr-BE" baseline="0"/>
              <a:t> </a:t>
            </a:r>
          </a:p>
          <a:p>
            <a:r>
              <a:rPr lang="fr-BE" baseline="0" err="1"/>
              <a:t>Well</a:t>
            </a:r>
            <a:r>
              <a:rPr lang="fr-BE" baseline="0"/>
              <a:t>, the reality </a:t>
            </a:r>
            <a:r>
              <a:rPr lang="fr-BE" baseline="0" err="1"/>
              <a:t>is</a:t>
            </a:r>
            <a:r>
              <a:rPr lang="fr-BE" baseline="0"/>
              <a:t> </a:t>
            </a:r>
            <a:r>
              <a:rPr lang="fr-BE" baseline="0" err="1"/>
              <a:t>different</a:t>
            </a:r>
            <a:r>
              <a:rPr lang="fr-BE" baseline="0"/>
              <a:t>: </a:t>
            </a:r>
          </a:p>
          <a:p>
            <a:pPr marL="171450" indent="-171450">
              <a:buFontTx/>
              <a:buChar char="-"/>
            </a:pPr>
            <a:r>
              <a:rPr lang="fr-BE" baseline="0" err="1"/>
              <a:t>Highest</a:t>
            </a:r>
            <a:r>
              <a:rPr lang="fr-BE" baseline="0"/>
              <a:t> impact on </a:t>
            </a:r>
            <a:r>
              <a:rPr lang="fr-BE" baseline="0" err="1"/>
              <a:t>environment</a:t>
            </a:r>
            <a:r>
              <a:rPr lang="fr-BE" baseline="0"/>
              <a:t> &amp; </a:t>
            </a:r>
            <a:r>
              <a:rPr lang="fr-BE" baseline="0" err="1"/>
              <a:t>climate</a:t>
            </a:r>
            <a:r>
              <a:rPr lang="fr-BE" baseline="0"/>
              <a:t> change – image of river </a:t>
            </a:r>
            <a:r>
              <a:rPr lang="fr-BE" baseline="0" err="1"/>
              <a:t>turned</a:t>
            </a:r>
            <a:r>
              <a:rPr lang="fr-BE" baseline="0"/>
              <a:t> </a:t>
            </a:r>
            <a:r>
              <a:rPr lang="fr-BE" baseline="0" err="1"/>
              <a:t>red</a:t>
            </a:r>
            <a:r>
              <a:rPr lang="fr-BE" baseline="0"/>
              <a:t> </a:t>
            </a:r>
            <a:r>
              <a:rPr lang="fr-BE" baseline="0" err="1"/>
              <a:t>because</a:t>
            </a:r>
            <a:r>
              <a:rPr lang="fr-BE" baseline="0"/>
              <a:t> of </a:t>
            </a:r>
            <a:r>
              <a:rPr lang="fr-BE" baseline="0" err="1"/>
              <a:t>nearby</a:t>
            </a:r>
            <a:r>
              <a:rPr lang="fr-BE" baseline="0"/>
              <a:t> textile </a:t>
            </a:r>
            <a:r>
              <a:rPr lang="fr-BE" baseline="0" err="1"/>
              <a:t>dyeing</a:t>
            </a:r>
            <a:r>
              <a:rPr lang="fr-BE" baseline="0"/>
              <a:t> plant</a:t>
            </a:r>
          </a:p>
          <a:p>
            <a:pPr marL="171450" indent="-171450">
              <a:buFontTx/>
              <a:buChar char="-"/>
            </a:pPr>
            <a:r>
              <a:rPr lang="fr-BE" baseline="0"/>
              <a:t>11 kilos of </a:t>
            </a:r>
            <a:r>
              <a:rPr lang="fr-BE" baseline="0" err="1"/>
              <a:t>waste</a:t>
            </a:r>
            <a:r>
              <a:rPr lang="fr-BE" baseline="0"/>
              <a:t>/EU </a:t>
            </a:r>
            <a:r>
              <a:rPr lang="fr-BE" baseline="0" err="1"/>
              <a:t>citizen</a:t>
            </a:r>
            <a:r>
              <a:rPr lang="fr-BE" baseline="0"/>
              <a:t> </a:t>
            </a:r>
            <a:r>
              <a:rPr lang="fr-BE" baseline="0" err="1"/>
              <a:t>every</a:t>
            </a:r>
            <a:r>
              <a:rPr lang="fr-BE" baseline="0"/>
              <a:t> </a:t>
            </a:r>
            <a:r>
              <a:rPr lang="fr-BE" baseline="0" err="1"/>
              <a:t>year</a:t>
            </a:r>
            <a:r>
              <a:rPr lang="fr-BE" baseline="0"/>
              <a:t> – image of </a:t>
            </a:r>
            <a:r>
              <a:rPr lang="fr-BE" baseline="0" err="1"/>
              <a:t>landfill</a:t>
            </a:r>
            <a:r>
              <a:rPr lang="fr-BE" baseline="0"/>
              <a:t> 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Vision</a:t>
            </a:r>
            <a:r>
              <a:rPr lang="fr-BE" baseline="0"/>
              <a:t> by 2030. </a:t>
            </a:r>
          </a:p>
          <a:p>
            <a:endParaRPr lang="fr-BE" baseline="0"/>
          </a:p>
          <a:p>
            <a:r>
              <a:rPr lang="fr-BE" baseline="0"/>
              <a:t>Headline </a:t>
            </a:r>
            <a:r>
              <a:rPr lang="fr-BE" baseline="0" err="1"/>
              <a:t>statmeent</a:t>
            </a:r>
            <a:r>
              <a:rPr lang="fr-BE" baseline="0"/>
              <a:t>: </a:t>
            </a:r>
            <a:r>
              <a:rPr lang="fr-BE" baseline="0" err="1"/>
              <a:t>fast</a:t>
            </a:r>
            <a:r>
              <a:rPr lang="fr-BE" baseline="0"/>
              <a:t> </a:t>
            </a:r>
            <a:r>
              <a:rPr lang="fr-BE" baseline="0" err="1"/>
              <a:t>fashion</a:t>
            </a:r>
            <a:r>
              <a:rPr lang="fr-BE" baseline="0"/>
              <a:t> </a:t>
            </a:r>
            <a:r>
              <a:rPr lang="fr-BE" baseline="0" err="1"/>
              <a:t>will</a:t>
            </a:r>
            <a:r>
              <a:rPr lang="fr-BE" baseline="0"/>
              <a:t> </a:t>
            </a:r>
            <a:r>
              <a:rPr lang="fr-BE" baseline="0" err="1"/>
              <a:t>be</a:t>
            </a:r>
            <a:r>
              <a:rPr lang="fr-BE" baseline="0"/>
              <a:t> out of </a:t>
            </a:r>
            <a:r>
              <a:rPr lang="fr-BE" baseline="0" err="1"/>
              <a:t>fashion</a:t>
            </a:r>
            <a:r>
              <a:rPr lang="fr-BE" baseline="0"/>
              <a:t> </a:t>
            </a:r>
          </a:p>
          <a:p>
            <a:r>
              <a:rPr lang="fr-BE" baseline="0" err="1"/>
              <a:t>Instead</a:t>
            </a:r>
            <a:r>
              <a:rPr lang="fr-BE" baseline="0"/>
              <a:t>, </a:t>
            </a:r>
            <a:r>
              <a:rPr lang="fr-BE" baseline="0" err="1"/>
              <a:t>our</a:t>
            </a:r>
            <a:r>
              <a:rPr lang="fr-BE" baseline="0"/>
              <a:t> </a:t>
            </a:r>
            <a:r>
              <a:rPr lang="fr-BE" baseline="0" err="1"/>
              <a:t>clothes</a:t>
            </a:r>
            <a:r>
              <a:rPr lang="fr-BE" baseline="0"/>
              <a:t> </a:t>
            </a:r>
            <a:r>
              <a:rPr lang="fr-BE" baseline="0" err="1"/>
              <a:t>will</a:t>
            </a:r>
            <a:r>
              <a:rPr lang="fr-BE" baseline="0"/>
              <a:t> </a:t>
            </a:r>
            <a:r>
              <a:rPr lang="fr-BE" baseline="0" err="1"/>
              <a:t>be</a:t>
            </a:r>
            <a:r>
              <a:rPr lang="fr-BE" baseline="0"/>
              <a:t> made in good conditions, </a:t>
            </a:r>
            <a:r>
              <a:rPr lang="fr-BE" baseline="0" err="1"/>
              <a:t>will</a:t>
            </a:r>
            <a:r>
              <a:rPr lang="fr-BE" baseline="0"/>
              <a:t> </a:t>
            </a:r>
            <a:r>
              <a:rPr lang="fr-BE" baseline="0" err="1"/>
              <a:t>be</a:t>
            </a:r>
            <a:r>
              <a:rPr lang="fr-BE" baseline="0"/>
              <a:t> high </a:t>
            </a:r>
            <a:r>
              <a:rPr lang="fr-BE" baseline="0" err="1"/>
              <a:t>quality</a:t>
            </a:r>
            <a:r>
              <a:rPr lang="fr-BE" baseline="0"/>
              <a:t>, </a:t>
            </a:r>
            <a:r>
              <a:rPr lang="fr-BE" baseline="0" err="1"/>
              <a:t>repairable</a:t>
            </a:r>
            <a:r>
              <a:rPr lang="fr-BE" baseline="0"/>
              <a:t>, recyclable and free of </a:t>
            </a:r>
            <a:r>
              <a:rPr lang="fr-BE" baseline="0" err="1"/>
              <a:t>hazardous</a:t>
            </a:r>
            <a:r>
              <a:rPr lang="fr-BE" baseline="0"/>
              <a:t> substances 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52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Continuation of vision </a:t>
            </a:r>
          </a:p>
          <a:p>
            <a:endParaRPr lang="fr-BE"/>
          </a:p>
          <a:p>
            <a:r>
              <a:rPr lang="fr-BE"/>
              <a:t>Headline</a:t>
            </a:r>
            <a:r>
              <a:rPr lang="fr-BE" baseline="0"/>
              <a:t> </a:t>
            </a:r>
            <a:r>
              <a:rPr lang="fr-BE" baseline="0" err="1"/>
              <a:t>statement</a:t>
            </a:r>
            <a:r>
              <a:rPr lang="fr-BE" baseline="0"/>
              <a:t>: </a:t>
            </a:r>
            <a:r>
              <a:rPr lang="fr-BE" baseline="0" err="1"/>
              <a:t>circular</a:t>
            </a:r>
            <a:r>
              <a:rPr lang="fr-BE" baseline="0"/>
              <a:t> not </a:t>
            </a:r>
            <a:r>
              <a:rPr lang="fr-BE" baseline="0" err="1"/>
              <a:t>throw-away</a:t>
            </a:r>
            <a:r>
              <a:rPr lang="fr-BE" baseline="0"/>
              <a:t> </a:t>
            </a:r>
            <a:r>
              <a:rPr lang="fr-BE" baseline="0" err="1"/>
              <a:t>fashion</a:t>
            </a:r>
            <a:r>
              <a:rPr lang="fr-BE" baseline="0"/>
              <a:t>. </a:t>
            </a:r>
            <a:r>
              <a:rPr lang="fr-BE" baseline="0" err="1"/>
              <a:t>We</a:t>
            </a:r>
            <a:r>
              <a:rPr lang="fr-BE" baseline="0"/>
              <a:t> </a:t>
            </a:r>
            <a:r>
              <a:rPr lang="fr-BE" baseline="0" err="1"/>
              <a:t>will</a:t>
            </a:r>
            <a:r>
              <a:rPr lang="fr-BE" baseline="0"/>
              <a:t> </a:t>
            </a:r>
            <a:r>
              <a:rPr lang="fr-BE" baseline="0" err="1"/>
              <a:t>achieve</a:t>
            </a:r>
            <a:r>
              <a:rPr lang="fr-BE" baseline="0"/>
              <a:t> </a:t>
            </a:r>
            <a:r>
              <a:rPr lang="fr-BE" baseline="0" err="1"/>
              <a:t>this</a:t>
            </a:r>
            <a:r>
              <a:rPr lang="fr-BE" baseline="0"/>
              <a:t> by </a:t>
            </a:r>
            <a:r>
              <a:rPr lang="fr-BE" baseline="0" err="1"/>
              <a:t>ensuring</a:t>
            </a:r>
            <a:r>
              <a:rPr lang="fr-BE" baseline="0"/>
              <a:t> </a:t>
            </a:r>
            <a:r>
              <a:rPr lang="fr-BE" baseline="0" err="1"/>
              <a:t>re-use</a:t>
            </a:r>
            <a:r>
              <a:rPr lang="fr-BE" baseline="0"/>
              <a:t> &amp; </a:t>
            </a:r>
            <a:r>
              <a:rPr lang="fr-BE" baseline="0" err="1"/>
              <a:t>repair</a:t>
            </a:r>
            <a:r>
              <a:rPr lang="fr-BE" baseline="0"/>
              <a:t> services are </a:t>
            </a:r>
            <a:r>
              <a:rPr lang="fr-BE" baseline="0" err="1"/>
              <a:t>widely</a:t>
            </a:r>
            <a:r>
              <a:rPr lang="fr-BE" baseline="0"/>
              <a:t> </a:t>
            </a:r>
            <a:r>
              <a:rPr lang="fr-BE" baseline="0" err="1"/>
              <a:t>available</a:t>
            </a:r>
            <a:r>
              <a:rPr lang="fr-BE" baseline="0"/>
              <a:t>, by </a:t>
            </a:r>
            <a:r>
              <a:rPr lang="fr-BE" baseline="0" err="1"/>
              <a:t>ensuring</a:t>
            </a:r>
            <a:r>
              <a:rPr lang="fr-BE" baseline="0"/>
              <a:t> </a:t>
            </a:r>
            <a:r>
              <a:rPr lang="fr-BE" baseline="0" err="1"/>
              <a:t>producers</a:t>
            </a:r>
            <a:r>
              <a:rPr lang="fr-BE" baseline="0"/>
              <a:t> are </a:t>
            </a:r>
            <a:r>
              <a:rPr lang="fr-BE" baseline="0" err="1"/>
              <a:t>responsible</a:t>
            </a:r>
            <a:r>
              <a:rPr lang="fr-BE" baseline="0"/>
              <a:t> for </a:t>
            </a:r>
            <a:r>
              <a:rPr lang="fr-BE" baseline="0" err="1"/>
              <a:t>thier</a:t>
            </a:r>
            <a:r>
              <a:rPr lang="fr-BE" baseline="0"/>
              <a:t> </a:t>
            </a:r>
            <a:r>
              <a:rPr lang="fr-BE" baseline="0" err="1"/>
              <a:t>products</a:t>
            </a:r>
            <a:r>
              <a:rPr lang="fr-BE" baseline="0"/>
              <a:t> </a:t>
            </a:r>
            <a:r>
              <a:rPr lang="fr-BE" baseline="0" err="1"/>
              <a:t>throughout</a:t>
            </a:r>
            <a:r>
              <a:rPr lang="fr-BE" baseline="0"/>
              <a:t> </a:t>
            </a:r>
            <a:r>
              <a:rPr lang="fr-BE" baseline="0" err="1"/>
              <a:t>their</a:t>
            </a:r>
            <a:r>
              <a:rPr lang="fr-BE" baseline="0"/>
              <a:t> </a:t>
            </a:r>
            <a:r>
              <a:rPr lang="fr-BE" baseline="0" err="1"/>
              <a:t>lifecycle</a:t>
            </a:r>
            <a:r>
              <a:rPr lang="fr-BE" baseline="0"/>
              <a:t> </a:t>
            </a:r>
            <a:r>
              <a:rPr lang="fr-BE" baseline="0" err="1"/>
              <a:t>which</a:t>
            </a:r>
            <a:r>
              <a:rPr lang="fr-BE" baseline="0"/>
              <a:t> </a:t>
            </a:r>
            <a:r>
              <a:rPr lang="fr-BE" baseline="0" err="1"/>
              <a:t>will</a:t>
            </a:r>
            <a:r>
              <a:rPr lang="fr-BE" baseline="0"/>
              <a:t> help </a:t>
            </a:r>
            <a:r>
              <a:rPr lang="fr-BE" baseline="0" err="1"/>
              <a:t>ensure</a:t>
            </a:r>
            <a:r>
              <a:rPr lang="fr-BE" baseline="0"/>
              <a:t> </a:t>
            </a:r>
            <a:r>
              <a:rPr lang="fr-BE" baseline="0" err="1"/>
              <a:t>clothes</a:t>
            </a:r>
            <a:r>
              <a:rPr lang="fr-BE" baseline="0"/>
              <a:t> are </a:t>
            </a:r>
            <a:r>
              <a:rPr lang="fr-BE" baseline="0" err="1"/>
              <a:t>better</a:t>
            </a:r>
            <a:r>
              <a:rPr lang="fr-BE" baseline="0"/>
              <a:t> </a:t>
            </a:r>
            <a:r>
              <a:rPr lang="fr-BE" baseline="0" err="1"/>
              <a:t>recycled</a:t>
            </a:r>
            <a:r>
              <a:rPr lang="fr-BE" baseline="0"/>
              <a:t>, </a:t>
            </a:r>
            <a:r>
              <a:rPr lang="fr-BE" baseline="0" err="1"/>
              <a:t>repaired</a:t>
            </a:r>
            <a:r>
              <a:rPr lang="fr-BE" baseline="0"/>
              <a:t> etc.  </a:t>
            </a:r>
            <a:r>
              <a:rPr lang="fr-BE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434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7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75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523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36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533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4068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919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14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877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469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156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24604" y="592766"/>
            <a:ext cx="3662161" cy="3419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8173"/>
            <a:ext cx="11261558" cy="672060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071350" y="3172026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rgbClr val="0356B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0" y="3172026"/>
            <a:ext cx="0" cy="3685974"/>
          </a:xfrm>
          <a:prstGeom prst="line">
            <a:avLst/>
          </a:prstGeom>
          <a:ln w="28575">
            <a:solidFill>
              <a:srgbClr val="90C8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rgbClr val="90C85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3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103962" y="5640554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rgbClr val="0356B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266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51801" y="-519893"/>
            <a:ext cx="3662161" cy="34193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261558" cy="672060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839433"/>
            <a:ext cx="10156297" cy="1240348"/>
          </a:xfrm>
        </p:spPr>
        <p:txBody>
          <a:bodyPr anchor="b">
            <a:noAutofit/>
          </a:bodyPr>
          <a:lstStyle>
            <a:lvl1pPr algn="l">
              <a:defRPr sz="5500" b="0">
                <a:solidFill>
                  <a:srgbClr val="90C85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020871"/>
          </a:xfrm>
          <a:prstGeom prst="line">
            <a:avLst/>
          </a:prstGeom>
          <a:ln w="28575">
            <a:solidFill>
              <a:srgbClr val="90C8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962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CCE62-24FD-7628-EE9A-7EC33928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302" y="1630017"/>
            <a:ext cx="9633489" cy="45592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A0FF671-52A9-33D0-EB70-0B1D19FFE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6302" y="277579"/>
            <a:ext cx="8348028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0AE02D-74DC-0DB7-9F30-2D0E46D13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BE40869-7A71-3029-693B-E9BDF77A6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339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5A9DB4-23FB-E10F-2018-FD8B91A615A7}"/>
              </a:ext>
            </a:extLst>
          </p:cNvPr>
          <p:cNvSpPr/>
          <p:nvPr userDrawn="1"/>
        </p:nvSpPr>
        <p:spPr>
          <a:xfrm>
            <a:off x="940904" y="0"/>
            <a:ext cx="561892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FFEA68E-B6D1-E436-121E-081BEEB5D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9311" y="357809"/>
            <a:ext cx="4120585" cy="3763555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5400"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D3EAEEA-28DF-E64B-C458-B23D871FDF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3079" y="0"/>
            <a:ext cx="5618921" cy="6858000"/>
          </a:xfrm>
          <a:prstGeom prst="rect">
            <a:avLst/>
          </a:prstGeom>
          <a:noFill/>
          <a:ln w="28575"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189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CA82B-4246-7D94-7770-ADBDE28A9C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6304" y="277575"/>
            <a:ext cx="8348023" cy="782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sz="4000" b="1" i="0" u="none" strike="noStrike" cap="none" spc="0" baseline="0">
                <a:solidFill>
                  <a:srgbClr val="211698"/>
                </a:solidFill>
                <a:uFillTx/>
                <a:latin typeface="Calibri" pitchFamily="34"/>
                <a:cs typeface="Calibri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E63BC65-D0AF-1EAD-3D8B-CDFF7CE0616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1169DF-49D9-4787-98AF-0578580C8A47}" type="slidenum">
              <a:t>‹#›</a:t>
            </a:fld>
            <a:endParaRPr lang="en-GB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3FF99C2-507B-FE37-BDB5-B83B579E1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761" y="181261"/>
            <a:ext cx="469901" cy="186690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0075405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815FCBF-9933-8D0D-C57B-19BD4972F5FF}"/>
              </a:ext>
            </a:extLst>
          </p:cNvPr>
          <p:cNvSpPr/>
          <p:nvPr userDrawn="1"/>
        </p:nvSpPr>
        <p:spPr>
          <a:xfrm>
            <a:off x="4717775" y="0"/>
            <a:ext cx="7474225" cy="6858000"/>
          </a:xfrm>
          <a:prstGeom prst="rect">
            <a:avLst/>
          </a:prstGeom>
          <a:solidFill>
            <a:srgbClr val="2116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53878" y="1992572"/>
            <a:ext cx="6233270" cy="2149523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EC Square Sans Cond Pro Medium" panose="020B06060000000200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353877" y="4142095"/>
            <a:ext cx="6233271" cy="89775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rgbClr val="79C61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559288" y="6027119"/>
            <a:ext cx="5040313" cy="5289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22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Author / 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1D5A8-FDD6-3211-668F-9D9B341B5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71777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B96293-23D9-88BD-4458-F5D1CBE40F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25" y="3073814"/>
            <a:ext cx="3654553" cy="92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5A9DB4-23FB-E10F-2018-FD8B91A615A7}"/>
              </a:ext>
            </a:extLst>
          </p:cNvPr>
          <p:cNvSpPr/>
          <p:nvPr userDrawn="1"/>
        </p:nvSpPr>
        <p:spPr>
          <a:xfrm>
            <a:off x="940904" y="0"/>
            <a:ext cx="561892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FFEA68E-B6D1-E436-121E-081BEEB5D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9311" y="357809"/>
            <a:ext cx="4120585" cy="3763555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5400"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D3EAEEA-28DF-E64B-C458-B23D871FDF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3079" y="0"/>
            <a:ext cx="5618921" cy="6858000"/>
          </a:xfrm>
          <a:prstGeom prst="rect">
            <a:avLst/>
          </a:prstGeom>
          <a:noFill/>
          <a:ln w="28575"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CCE62-24FD-7628-EE9A-7EC33928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302" y="1630017"/>
            <a:ext cx="9633489" cy="45592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A0FF671-52A9-33D0-EB70-0B1D19FFE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6302" y="277579"/>
            <a:ext cx="8348028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0AE02D-74DC-0DB7-9F30-2D0E46D13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BE40869-7A71-3029-693B-E9BDF77A6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630017"/>
            <a:ext cx="5234609" cy="41020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8BBEBA-3DA5-A995-2774-8CB9E2A15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303" y="1630017"/>
            <a:ext cx="4624168" cy="410204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BF98D1D-A3A7-6472-D1C8-FB23C71CD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6302" y="277579"/>
            <a:ext cx="8348028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B6198-730A-3264-AD1D-874F6368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34F1E6-3805-4D46-4CCE-7920E6080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0"/>
            <a:ext cx="6142383" cy="6858000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CF934-A7A8-25DD-980B-5F3E6B10A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7056" y="871239"/>
            <a:ext cx="4544655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114135-3202-1023-C448-5109A7409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056" y="1937187"/>
            <a:ext cx="4544655" cy="34034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0E1748-2748-E562-A645-D3CC6FC3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C4D4A-B242-28F6-47DF-5BD1906AE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0298D-D889-B1AE-D145-35D289B159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418823" y="4373217"/>
            <a:ext cx="10547890" cy="1696279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E0E29A8-C82B-583B-4860-7F90EE5E72FA}"/>
              </a:ext>
            </a:extLst>
          </p:cNvPr>
          <p:cNvSpPr txBox="1">
            <a:spLocks/>
          </p:cNvSpPr>
          <p:nvPr userDrawn="1"/>
        </p:nvSpPr>
        <p:spPr>
          <a:xfrm>
            <a:off x="1418823" y="3509930"/>
            <a:ext cx="8348028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21169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7737AA-4C48-C1F6-606A-4ACDFD02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D9A585-0B87-B0B3-4001-8CD71813FF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0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A0FF671-52A9-33D0-EB70-0B1D19FFE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6302" y="277579"/>
            <a:ext cx="8348028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Tool box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795E8EE-AA64-B1C2-C1F2-DFB1712E1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0AE02D-74DC-0DB7-9F30-2D0E46D13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589F18-6DE9-3633-C8AD-EBCC701177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3545" y="2991679"/>
            <a:ext cx="2152098" cy="2152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80591-B0F2-768F-8B47-71514FD8E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8598" y="3314838"/>
            <a:ext cx="368300" cy="148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1126DA-F221-E0DA-91C2-ABF42656DF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84785" y="3311525"/>
            <a:ext cx="3683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0EDE3-9FC6-413F-4B14-86BD019F33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55791" y="3311525"/>
            <a:ext cx="368300" cy="148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1192DE-6102-EEAD-1BFA-CB4219984C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09540" y="3311525"/>
            <a:ext cx="368300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DF7D9-6146-8E29-D807-255C6B8AA1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83859" y="3311525"/>
            <a:ext cx="368300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0B32A-002F-C229-6BCA-DCF5A04E3B3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02407" y="3311525"/>
            <a:ext cx="3683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26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CA82B-4246-7D94-7770-ADBDE28A9C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6304" y="277575"/>
            <a:ext cx="8348023" cy="782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sz="4000" b="1" i="0" u="none" strike="noStrike" cap="none" spc="0" baseline="0">
                <a:solidFill>
                  <a:srgbClr val="211698"/>
                </a:solidFill>
                <a:uFillTx/>
                <a:latin typeface="Calibri" pitchFamily="34"/>
                <a:cs typeface="Calibri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E63BC65-D0AF-1EAD-3D8B-CDFF7CE0616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1169DF-49D9-4787-98AF-0578580C8A47}" type="slidenum">
              <a:t>‹#›</a:t>
            </a:fld>
            <a:endParaRPr lang="en-GB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3FF99C2-507B-FE37-BDB5-B83B579E1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761" y="181261"/>
            <a:ext cx="469901" cy="186690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6156766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24C73353-F19A-14D3-A2E0-CB4EFF13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761" y="181261"/>
            <a:ext cx="469901" cy="18669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3864955-20EF-DB2C-8ABC-56024788CC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44C759-2FC5-4964-92D6-B1778FC3334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12533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815FCBF-9933-8D0D-C57B-19BD4972F5FF}"/>
              </a:ext>
            </a:extLst>
          </p:cNvPr>
          <p:cNvSpPr/>
          <p:nvPr userDrawn="1"/>
        </p:nvSpPr>
        <p:spPr>
          <a:xfrm>
            <a:off x="4717775" y="0"/>
            <a:ext cx="7474225" cy="6858000"/>
          </a:xfrm>
          <a:prstGeom prst="rect">
            <a:avLst/>
          </a:prstGeom>
          <a:solidFill>
            <a:srgbClr val="2116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53878" y="1992572"/>
            <a:ext cx="6233270" cy="2149523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EC Square Sans Cond Pro Medium" panose="020B06060000000200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353877" y="4142095"/>
            <a:ext cx="6233271" cy="89775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rgbClr val="79C61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559288" y="6027119"/>
            <a:ext cx="5040313" cy="5289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22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Author / 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1D5A8-FDD6-3211-668F-9D9B341B5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8666"/>
          <a:stretch/>
        </p:blipFill>
        <p:spPr>
          <a:xfrm>
            <a:off x="1" y="0"/>
            <a:ext cx="471777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B96293-23D9-88BD-4458-F5D1CBE40F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25" y="3073814"/>
            <a:ext cx="3654553" cy="92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5A9DB4-23FB-E10F-2018-FD8B91A615A7}"/>
              </a:ext>
            </a:extLst>
          </p:cNvPr>
          <p:cNvSpPr/>
          <p:nvPr userDrawn="1"/>
        </p:nvSpPr>
        <p:spPr>
          <a:xfrm>
            <a:off x="940904" y="0"/>
            <a:ext cx="561892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FFEA68E-B6D1-E436-121E-081BEEB5D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9311" y="357809"/>
            <a:ext cx="4120585" cy="3763555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5400"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D3EAEEA-28DF-E64B-C458-B23D871FDF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3079" y="0"/>
            <a:ext cx="5618921" cy="6858000"/>
          </a:xfrm>
          <a:prstGeom prst="rect">
            <a:avLst/>
          </a:prstGeom>
          <a:noFill/>
          <a:ln w="28575"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CCE62-24FD-7628-EE9A-7EC33928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302" y="1630017"/>
            <a:ext cx="9633489" cy="45592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A0FF671-52A9-33D0-EB70-0B1D19FFE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6302" y="277579"/>
            <a:ext cx="8348028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0AE02D-74DC-0DB7-9F30-2D0E46D13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BE40869-7A71-3029-693B-E9BDF77A6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630017"/>
            <a:ext cx="5234609" cy="41020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8BBEBA-3DA5-A995-2774-8CB9E2A15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303" y="1630017"/>
            <a:ext cx="4624168" cy="410204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BF98D1D-A3A7-6472-D1C8-FB23C71CD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6302" y="277579"/>
            <a:ext cx="8348028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B6198-730A-3264-AD1D-874F6368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34F1E6-3805-4D46-4CCE-7920E6080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0"/>
            <a:ext cx="6142383" cy="6858000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CF934-A7A8-25DD-980B-5F3E6B10A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7056" y="871239"/>
            <a:ext cx="4544655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114135-3202-1023-C448-5109A7409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056" y="1937187"/>
            <a:ext cx="4544655" cy="34034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Aft>
                <a:spcPts val="1800"/>
              </a:spcAft>
              <a:buClr>
                <a:srgbClr val="529720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0E1748-2748-E562-A645-D3CC6FC3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C4D4A-B242-28F6-47DF-5BD1906AE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0298D-D889-B1AE-D145-35D289B159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418823" y="4373217"/>
            <a:ext cx="10547890" cy="1696279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E0E29A8-C82B-583B-4860-7F90EE5E72FA}"/>
              </a:ext>
            </a:extLst>
          </p:cNvPr>
          <p:cNvSpPr txBox="1">
            <a:spLocks/>
          </p:cNvSpPr>
          <p:nvPr userDrawn="1"/>
        </p:nvSpPr>
        <p:spPr>
          <a:xfrm>
            <a:off x="1418823" y="3509930"/>
            <a:ext cx="8348028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21169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7737AA-4C48-C1F6-606A-4ACDFD02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D9A585-0B87-B0B3-4001-8CD71813FF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A0FF671-52A9-33D0-EB70-0B1D19FFE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6302" y="277579"/>
            <a:ext cx="8348028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Tool box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795E8EE-AA64-B1C2-C1F2-DFB1712E1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0AE02D-74DC-0DB7-9F30-2D0E46D13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31762" y="181260"/>
            <a:ext cx="469900" cy="1866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589F18-6DE9-3633-C8AD-EBCC701177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3545" y="2991679"/>
            <a:ext cx="2152098" cy="2152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80591-B0F2-768F-8B47-71514FD8E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8598" y="3314838"/>
            <a:ext cx="368300" cy="148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1126DA-F221-E0DA-91C2-ABF42656DF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84785" y="3311525"/>
            <a:ext cx="3683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0EDE3-9FC6-413F-4B14-86BD019F33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55791" y="3311525"/>
            <a:ext cx="368300" cy="148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1192DE-6102-EEAD-1BFA-CB4219984C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09540" y="3311525"/>
            <a:ext cx="368300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DF7D9-6146-8E29-D807-255C6B8AA1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83859" y="3311525"/>
            <a:ext cx="368300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0B32A-002F-C229-6BCA-DCF5A04E3B3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02407" y="3311525"/>
            <a:ext cx="3683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26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088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5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95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54500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7"/>
            <a:ext cx="2397633" cy="172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9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58541" flipH="1">
            <a:off x="503012" y="52856"/>
            <a:ext cx="1322089" cy="17679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54500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33"/>
            <a:ext cx="2886408" cy="1877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291578" y="291822"/>
            <a:ext cx="1873624" cy="12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9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439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0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702" r:id="rId9"/>
    <p:sldLayoutId id="2147483703" r:id="rId10"/>
    <p:sldLayoutId id="2147483704" r:id="rId11"/>
    <p:sldLayoutId id="2147483695" r:id="rId12"/>
    <p:sldLayoutId id="2147483697" r:id="rId13"/>
    <p:sldLayoutId id="2147483696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AF17A-E473-4193-B8E4-3E8D3C473FA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" y="-1"/>
            <a:ext cx="10287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A70C95-924E-1EA3-F8FD-D6E850B465B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13806" y="3749821"/>
            <a:ext cx="2046356" cy="32466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E47844-9471-9937-312C-B5CDE0CF1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98" r:id="rId3"/>
    <p:sldLayoutId id="2147483699" r:id="rId4"/>
    <p:sldLayoutId id="2147483700" r:id="rId5"/>
    <p:sldLayoutId id="2147483701" r:id="rId6"/>
    <p:sldLayoutId id="2147483680" r:id="rId7"/>
    <p:sldLayoutId id="2147483681" r:id="rId8"/>
    <p:sldLayoutId id="2147483682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AF17A-E473-4193-B8E4-3E8D3C473F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" y="-1"/>
            <a:ext cx="10287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A70C95-924E-1EA3-F8FD-D6E850B465B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5400000">
            <a:off x="-513806" y="3749821"/>
            <a:ext cx="2046356" cy="32466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E47844-9471-9937-312C-B5CDE0CF1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12" y="6335574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b="1">
                <a:solidFill>
                  <a:srgbClr val="2116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vironment.ec.europa.eu/topics/circular-economy/reset-trend/get-inspired-stories-change_en" TargetMode="External"/><Relationship Id="rId3" Type="http://schemas.openxmlformats.org/officeDocument/2006/relationships/hyperlink" Target="https://environment.ec.europa.eu/topics/circular-economy/reset-trend_en" TargetMode="External"/><Relationship Id="rId7" Type="http://schemas.openxmlformats.org/officeDocument/2006/relationships/hyperlink" Target="https://environment.ec.europa.eu/document/download/fe282d41-9791-4f54-b3cf-7108a81f6233_en?filename=ReSet%20The%20Trend%20Campaign%20Toolkit.zip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mab.to/0W19nh4PtKipa" TargetMode="External"/><Relationship Id="rId5" Type="http://schemas.openxmlformats.org/officeDocument/2006/relationships/hyperlink" Target="https://www.instagram.com/ar/701259424790062/" TargetMode="External"/><Relationship Id="rId4" Type="http://schemas.openxmlformats.org/officeDocument/2006/relationships/hyperlink" Target="https://www.youtube.com/watch?v=oMieYTcIcHk" TargetMode="External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dressedherring/" TargetMode="External"/><Relationship Id="rId3" Type="http://schemas.openxmlformats.org/officeDocument/2006/relationships/hyperlink" Target="https://www.instagram.com/elisabeth.van.lierop/" TargetMode="External"/><Relationship Id="rId7" Type="http://schemas.openxmlformats.org/officeDocument/2006/relationships/hyperlink" Target="https://www.instagram.com/bulbenkaite/" TargetMode="External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instagram.com/parlasostenibile/" TargetMode="External"/><Relationship Id="rId11" Type="http://schemas.openxmlformats.org/officeDocument/2006/relationships/hyperlink" Target="https://www.instagram.com/jonkareaga/" TargetMode="External"/><Relationship Id="rId5" Type="http://schemas.openxmlformats.org/officeDocument/2006/relationships/hyperlink" Target="https://www.instagram.com/matteo.ward/" TargetMode="External"/><Relationship Id="rId10" Type="http://schemas.openxmlformats.org/officeDocument/2006/relationships/hyperlink" Target="https://www.instagram.com/ally_viamalama/" TargetMode="External"/><Relationship Id="rId4" Type="http://schemas.openxmlformats.org/officeDocument/2006/relationships/hyperlink" Target="https://www.instagram.com/ashinyday/" TargetMode="External"/><Relationship Id="rId9" Type="http://schemas.openxmlformats.org/officeDocument/2006/relationships/hyperlink" Target="https://www.instagram.com/patriciasvoic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.europa.eu/en/publication-detail/-/publication/9f3fc2a6-b02f-11ec-83e1-01aa75ed71a1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vironment.ec.europa.eu/strategy/textiles-strategy_e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9318-FFB9-C08B-EEC6-86978839B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936" y="2750175"/>
            <a:ext cx="10156297" cy="1240348"/>
          </a:xfrm>
        </p:spPr>
        <p:txBody>
          <a:bodyPr/>
          <a:lstStyle/>
          <a:p>
            <a:r>
              <a:rPr lang="en-US" b="1">
                <a:solidFill>
                  <a:srgbClr val="034EA2"/>
                </a:solidFill>
                <a:cs typeface="Arial"/>
              </a:rPr>
              <a:t>EU Textiles Strategy  and </a:t>
            </a:r>
            <a:r>
              <a:rPr lang="en-US" b="1" err="1">
                <a:solidFill>
                  <a:srgbClr val="034EA2"/>
                </a:solidFill>
                <a:cs typeface="Arial"/>
              </a:rPr>
              <a:t>ReSet</a:t>
            </a:r>
            <a:r>
              <a:rPr lang="en-US" b="1">
                <a:solidFill>
                  <a:srgbClr val="034EA2"/>
                </a:solidFill>
                <a:cs typeface="Arial"/>
              </a:rPr>
              <a:t> the Trend campaign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98438-8B3D-8CB2-91D3-30DCB6DBED63}"/>
              </a:ext>
            </a:extLst>
          </p:cNvPr>
          <p:cNvSpPr txBox="1"/>
          <p:nvPr/>
        </p:nvSpPr>
        <p:spPr>
          <a:xfrm>
            <a:off x="7294003" y="5033492"/>
            <a:ext cx="395488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4494"/>
                </a:solidFill>
                <a:cs typeface="Arial"/>
              </a:rPr>
              <a:t>European Commission</a:t>
            </a:r>
          </a:p>
          <a:p>
            <a:r>
              <a:rPr lang="en-US" sz="2400" b="1" dirty="0">
                <a:solidFill>
                  <a:srgbClr val="004494"/>
                </a:solidFill>
                <a:cs typeface="Arial"/>
              </a:rPr>
              <a:t>DG Environment</a:t>
            </a:r>
          </a:p>
        </p:txBody>
      </p:sp>
    </p:spTree>
    <p:extLst>
      <p:ext uri="{BB962C8B-B14F-4D97-AF65-F5344CB8AC3E}">
        <p14:creationId xmlns:p14="http://schemas.microsoft.com/office/powerpoint/2010/main" val="795435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C6B3818-9F99-DDA4-6D3D-5955A4065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05" y="122931"/>
            <a:ext cx="3554680" cy="90920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9D521F8-87C0-E0D4-C92C-C82442324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584" y="1803213"/>
            <a:ext cx="2743200" cy="3895516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C0D1E4F-F239-5BD2-7512-8E092EE64546}"/>
              </a:ext>
            </a:extLst>
          </p:cNvPr>
          <p:cNvSpPr txBox="1">
            <a:spLocks/>
          </p:cNvSpPr>
          <p:nvPr/>
        </p:nvSpPr>
        <p:spPr>
          <a:xfrm>
            <a:off x="1527228" y="1407696"/>
            <a:ext cx="7000827" cy="495028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21169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E" sz="32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Everyone can be a role model and help transform the textiles sector</a:t>
            </a:r>
            <a:endParaRPr lang="en-IE">
              <a:solidFill>
                <a:schemeClr val="tx2"/>
              </a:solidFill>
              <a:latin typeface="Calibri"/>
              <a:cs typeface="Calibri"/>
            </a:endParaRPr>
          </a:p>
          <a:p>
            <a:endParaRPr lang="en-IE" sz="2200">
              <a:solidFill>
                <a:schemeClr val="tx2">
                  <a:lumMod val="75000"/>
                </a:schemeClr>
              </a:solidFill>
              <a:latin typeface="EC Square Sans Cond Pro"/>
              <a:cs typeface="Calibri"/>
            </a:endParaRPr>
          </a:p>
          <a:p>
            <a:endParaRPr lang="en-IE" sz="2200">
              <a:solidFill>
                <a:schemeClr val="tx2">
                  <a:lumMod val="75000"/>
                </a:schemeClr>
              </a:solidFill>
              <a:latin typeface="EC Square Sans Cond Pro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IE" sz="2400" b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Through our daily choices, we all have a role to play in transforming the textiles sector and making it more sustainable. </a:t>
            </a:r>
          </a:p>
          <a:p>
            <a:pPr marL="342900" indent="-342900">
              <a:buFont typeface="Arial"/>
              <a:buChar char="•"/>
            </a:pPr>
            <a:endParaRPr lang="en-IE" sz="2400" b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IE" sz="2400" b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Become a role model, help make fast fashion out of fashion – and inspire others by sharing examples of your actions!</a:t>
            </a:r>
            <a:endParaRPr lang="en-IE" sz="2400" b="0">
              <a:solidFill>
                <a:schemeClr val="tx2"/>
              </a:solidFill>
              <a:latin typeface="Calibri"/>
              <a:ea typeface="Calibri"/>
            </a:endParaRPr>
          </a:p>
          <a:p>
            <a:pPr marL="342900" indent="-342900">
              <a:buFont typeface="Arial"/>
              <a:buChar char="•"/>
            </a:pPr>
            <a:endParaRPr lang="en-IE" sz="2400" b="0">
              <a:solidFill>
                <a:schemeClr val="tx2"/>
              </a:solidFill>
              <a:latin typeface="Calibri"/>
              <a:ea typeface="Calibri"/>
            </a:endParaRPr>
          </a:p>
          <a:p>
            <a:endParaRPr lang="en-IE" sz="32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AD54D-CC62-1BCD-B1F5-2D1A7E26D45E}"/>
              </a:ext>
            </a:extLst>
          </p:cNvPr>
          <p:cNvSpPr txBox="1"/>
          <p:nvPr/>
        </p:nvSpPr>
        <p:spPr>
          <a:xfrm>
            <a:off x="5323485" y="201138"/>
            <a:ext cx="565933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E" sz="4000" b="1">
                <a:solidFill>
                  <a:srgbClr val="211698"/>
                </a:solidFill>
                <a:latin typeface="Calibri"/>
              </a:rPr>
              <a:t> - Underlying concept</a:t>
            </a:r>
            <a:endParaRPr lang="en-IE" sz="4800" b="1">
              <a:solidFill>
                <a:srgbClr val="211698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80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C6B3818-9F99-DDA4-6D3D-5955A4065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05" y="122931"/>
            <a:ext cx="3554680" cy="90920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85A43-E11C-15BB-72C0-F69B19953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077" y="1542548"/>
            <a:ext cx="10384157" cy="4729315"/>
          </a:xfrm>
        </p:spPr>
        <p:txBody>
          <a:bodyPr lIns="91440" tIns="45720" rIns="91440" bIns="45720" anchor="t">
            <a:noAutofit/>
          </a:bodyPr>
          <a:lstStyle/>
          <a:p>
            <a:endParaRPr lang="en-US" sz="2800">
              <a:solidFill>
                <a:srgbClr val="4D4D4D"/>
              </a:solidFill>
              <a:latin typeface="Calibri"/>
              <a:cs typeface="Calibri"/>
            </a:endParaRPr>
          </a:p>
          <a:p>
            <a:endParaRPr lang="en-US" sz="200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294DA1C-C968-A8F8-A734-C556ED8A88F8}"/>
              </a:ext>
            </a:extLst>
          </p:cNvPr>
          <p:cNvSpPr>
            <a:spLocks noGrp="1"/>
          </p:cNvSpPr>
          <p:nvPr/>
        </p:nvSpPr>
        <p:spPr>
          <a:xfrm>
            <a:off x="1286302" y="1630017"/>
            <a:ext cx="9633489" cy="4559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>
                <a:solidFill>
                  <a:schemeClr val="tx2"/>
                </a:solidFill>
                <a:latin typeface="Calibri"/>
                <a:cs typeface="Calibri"/>
              </a:rPr>
              <a:t>Use the campaign hashtag </a:t>
            </a:r>
            <a:r>
              <a:rPr lang="en-IE" b="1">
                <a:solidFill>
                  <a:schemeClr val="tx2"/>
                </a:solidFill>
                <a:latin typeface="Calibri"/>
                <a:cs typeface="Calibri"/>
              </a:rPr>
              <a:t>#ReFashionNow </a:t>
            </a:r>
            <a:endParaRPr lang="en-IE" b="1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r>
              <a:rPr lang="en-IE">
                <a:solidFill>
                  <a:schemeClr val="tx2"/>
                </a:solidFill>
                <a:latin typeface="Calibri"/>
                <a:cs typeface="Calibri"/>
              </a:rPr>
              <a:t>Use, share and promote the</a:t>
            </a:r>
            <a:r>
              <a:rPr lang="en-IE" b="1">
                <a:solidFill>
                  <a:schemeClr val="tx2"/>
                </a:solidFill>
                <a:latin typeface="Calibri"/>
                <a:cs typeface="Calibri"/>
              </a:rPr>
              <a:t> campaign materials: </a:t>
            </a:r>
            <a:endParaRPr lang="en-IE" b="1">
              <a:solidFill>
                <a:schemeClr val="tx2"/>
              </a:solidFill>
              <a:ea typeface="Calibri"/>
            </a:endParaRPr>
          </a:p>
          <a:p>
            <a:pPr marL="457200" lvl="1" indent="-171450">
              <a:buFontTx/>
              <a:buChar char="-"/>
            </a:pPr>
            <a:r>
              <a:rPr lang="en-IE">
                <a:latin typeface="Calibri"/>
                <a:cs typeface="Calibri"/>
              </a:rPr>
              <a:t>website </a:t>
            </a:r>
            <a:r>
              <a:rPr lang="en-IE">
                <a:latin typeface="Calibri"/>
                <a:cs typeface="Calibri"/>
                <a:hlinkClick r:id="rId3"/>
              </a:rPr>
              <a:t>https://environment.ec.europa.eu/topics/circular-economy/reset-trend_en</a:t>
            </a:r>
            <a:r>
              <a:rPr lang="en-IE">
                <a:latin typeface="Calibri"/>
                <a:cs typeface="Calibri"/>
              </a:rPr>
              <a:t> </a:t>
            </a:r>
            <a:endParaRPr lang="en-IE"/>
          </a:p>
          <a:p>
            <a:pPr marL="457200" lvl="1" indent="-171450">
              <a:buFont typeface="Calibri" panose="020B0604020202020204" pitchFamily="34" charset="0"/>
              <a:buChar char="-"/>
            </a:pPr>
            <a:r>
              <a:rPr lang="en-IE">
                <a:latin typeface="Calibri"/>
                <a:cs typeface="Calibri"/>
              </a:rPr>
              <a:t>Videos - </a:t>
            </a:r>
            <a:r>
              <a:rPr lang="en-IE">
                <a:latin typeface="Calibri"/>
                <a:cs typeface="Calibri"/>
                <a:hlinkClick r:id="rId4"/>
              </a:rPr>
              <a:t>Share from Youtube</a:t>
            </a:r>
            <a:endParaRPr lang="en-IE">
              <a:latin typeface="Calibri"/>
              <a:ea typeface="Calibri"/>
              <a:cs typeface="Calibri"/>
            </a:endParaRPr>
          </a:p>
          <a:p>
            <a:pPr marL="457200" lvl="1" indent="-171450">
              <a:buFont typeface="Calibri" panose="020B0604020202020204" pitchFamily="34" charset="0"/>
              <a:buChar char="-"/>
            </a:pPr>
            <a:r>
              <a:rPr lang="en-IE">
                <a:latin typeface="Calibri"/>
                <a:cs typeface="Calibri"/>
              </a:rPr>
              <a:t>Use IG filters -  </a:t>
            </a:r>
            <a:r>
              <a:rPr lang="en-IE">
                <a:latin typeface="Calibri"/>
                <a:cs typeface="Calibri"/>
                <a:hlinkClick r:id="rId5"/>
              </a:rPr>
              <a:t>link here</a:t>
            </a:r>
            <a:endParaRPr lang="en-IE">
              <a:highlight>
                <a:srgbClr val="FFFF00"/>
              </a:highlight>
              <a:latin typeface="Calibri"/>
              <a:cs typeface="Calibri"/>
            </a:endParaRPr>
          </a:p>
          <a:p>
            <a:pPr marL="457200" lvl="1" indent="-171450">
              <a:buFont typeface="Calibri" panose="020B0604020202020204" pitchFamily="34" charset="0"/>
              <a:buChar char="-"/>
            </a:pPr>
            <a:r>
              <a:rPr lang="en-IE">
                <a:latin typeface="Calibri"/>
                <a:cs typeface="Calibri"/>
              </a:rPr>
              <a:t>Visuals - </a:t>
            </a:r>
            <a:r>
              <a:rPr lang="en-IE">
                <a:latin typeface="Calibri"/>
                <a:cs typeface="Calibri"/>
                <a:hlinkClick r:id="rId6"/>
              </a:rPr>
              <a:t>download magazine covers</a:t>
            </a:r>
            <a:r>
              <a:rPr lang="en-IE">
                <a:latin typeface="Calibri"/>
                <a:cs typeface="Calibri"/>
              </a:rPr>
              <a:t>; </a:t>
            </a:r>
            <a:r>
              <a:rPr lang="en-IE">
                <a:latin typeface="Calibri"/>
                <a:cs typeface="Calibri"/>
                <a:hlinkClick r:id="rId7"/>
              </a:rPr>
              <a:t>editable visuals</a:t>
            </a:r>
            <a:endParaRPr lang="en-IE" i="1">
              <a:highlight>
                <a:srgbClr val="FFFF00"/>
              </a:highlight>
            </a:endParaRPr>
          </a:p>
          <a:p>
            <a:pPr marL="457200" lvl="1" indent="-171450">
              <a:buFontTx/>
              <a:buChar char="-"/>
            </a:pPr>
            <a:r>
              <a:rPr lang="en-IE">
                <a:latin typeface="Calibri"/>
                <a:cs typeface="Calibri"/>
                <a:hlinkClick r:id="rId8"/>
              </a:rPr>
              <a:t>Share inspirational stories from the textiles sector</a:t>
            </a:r>
            <a:r>
              <a:rPr lang="en-IE">
                <a:latin typeface="Calibri"/>
                <a:cs typeface="Calibri"/>
              </a:rPr>
              <a:t> </a:t>
            </a:r>
            <a:endParaRPr lang="en-IE"/>
          </a:p>
        </p:txBody>
      </p:sp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96558F2D-D2BB-58E2-F457-05D8AD60F6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2101" y="2305319"/>
            <a:ext cx="2409825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542B23-AEA1-3FE8-A3BB-A78CB3B7D8B9}"/>
              </a:ext>
            </a:extLst>
          </p:cNvPr>
          <p:cNvSpPr txBox="1"/>
          <p:nvPr/>
        </p:nvSpPr>
        <p:spPr>
          <a:xfrm>
            <a:off x="5323485" y="201138"/>
            <a:ext cx="565933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E" sz="4000" b="1">
                <a:solidFill>
                  <a:srgbClr val="211698"/>
                </a:solidFill>
                <a:latin typeface="Calibri"/>
              </a:rPr>
              <a:t> - Get</a:t>
            </a:r>
            <a:r>
              <a:rPr lang="en-IE" sz="4000" b="1">
                <a:solidFill>
                  <a:srgbClr val="211698"/>
                </a:solidFill>
                <a:latin typeface="Calibri"/>
                <a:cs typeface="Calibri"/>
              </a:rPr>
              <a:t> involved!</a:t>
            </a:r>
            <a:r>
              <a:rPr lang="en-US" sz="4000" b="1">
                <a:latin typeface="Calibri"/>
                <a:cs typeface="Calibri"/>
              </a:rPr>
              <a:t>​</a:t>
            </a:r>
            <a:endParaRPr lang="en-US" sz="40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70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C6B3818-9F99-DDA4-6D3D-5955A4065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05" y="122931"/>
            <a:ext cx="3554680" cy="90920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85A43-E11C-15BB-72C0-F69B19953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077" y="1542548"/>
            <a:ext cx="10384157" cy="4729315"/>
          </a:xfrm>
        </p:spPr>
        <p:txBody>
          <a:bodyPr lIns="91440" tIns="45720" rIns="91440" bIns="45720" anchor="t">
            <a:noAutofit/>
          </a:bodyPr>
          <a:lstStyle/>
          <a:p>
            <a:endParaRPr lang="en-US" sz="2800">
              <a:solidFill>
                <a:srgbClr val="4D4D4D"/>
              </a:solidFill>
              <a:latin typeface="Calibri"/>
              <a:cs typeface="Calibri"/>
            </a:endParaRPr>
          </a:p>
          <a:p>
            <a:endParaRPr lang="en-US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542B23-AEA1-3FE8-A3BB-A78CB3B7D8B9}"/>
              </a:ext>
            </a:extLst>
          </p:cNvPr>
          <p:cNvSpPr txBox="1"/>
          <p:nvPr/>
        </p:nvSpPr>
        <p:spPr>
          <a:xfrm>
            <a:off x="5323485" y="201138"/>
            <a:ext cx="647499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E" sz="4000" b="1">
                <a:solidFill>
                  <a:srgbClr val="211698"/>
                </a:solidFill>
                <a:latin typeface="Calibri"/>
              </a:rPr>
              <a:t> </a:t>
            </a:r>
            <a:r>
              <a:rPr lang="en-IE" sz="3200" b="1">
                <a:solidFill>
                  <a:srgbClr val="211698"/>
                </a:solidFill>
                <a:latin typeface="Calibri"/>
              </a:rPr>
              <a:t>- Working with young Ambassadors</a:t>
            </a:r>
            <a:endParaRPr lang="en-US" sz="3200" b="1">
              <a:cs typeface="Arial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B3A795E-394D-597A-A8C5-E9807FAA3C08}"/>
              </a:ext>
            </a:extLst>
          </p:cNvPr>
          <p:cNvSpPr txBox="1"/>
          <p:nvPr/>
        </p:nvSpPr>
        <p:spPr>
          <a:xfrm>
            <a:off x="1692478" y="1279514"/>
            <a:ext cx="3803610" cy="5509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Arial"/>
              </a:rPr>
              <a:t>Belgium</a:t>
            </a:r>
            <a:endParaRPr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Arial"/>
            </a:endParaRPr>
          </a:p>
          <a:p>
            <a:pPr marL="342900"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Pts val="1000"/>
              <a:tabLst>
                <a:tab pos="914400" algn="l"/>
              </a:tabLst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hlinkClick r:id="rId3"/>
              </a:rPr>
              <a:t>@elisabeth.van.lierop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​</a:t>
            </a:r>
            <a:endParaRPr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Greece</a:t>
            </a:r>
            <a:endParaRPr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Pts val="1000"/>
              <a:tabLst>
                <a:tab pos="914400" algn="l"/>
              </a:tabLst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hlinkClick r:id="rId4"/>
              </a:rPr>
              <a:t>@ashinyday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​</a:t>
            </a:r>
            <a:endParaRPr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Arial"/>
              </a:rPr>
              <a:t>Italy</a:t>
            </a:r>
            <a:endParaRPr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Arial"/>
            </a:endParaRPr>
          </a:p>
          <a:p>
            <a:pPr marL="342900"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Pts val="1000"/>
              <a:tabLst>
                <a:tab pos="914400" algn="l"/>
              </a:tabLst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hlinkClick r:id="rId5"/>
              </a:rPr>
              <a:t>@matteo.ward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​</a:t>
            </a:r>
            <a:endParaRPr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Pts val="1000"/>
              <a:tabLst>
                <a:tab pos="914400" algn="l"/>
              </a:tabLst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hlinkClick r:id="rId6"/>
              </a:rPr>
              <a:t>@parlasostenibile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​</a:t>
            </a:r>
            <a:endParaRPr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Lithuania</a:t>
            </a:r>
            <a:endParaRPr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Pts val="1000"/>
              <a:tabLst>
                <a:tab pos="914400" algn="l"/>
              </a:tabLst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hlinkClick r:id="rId7"/>
              </a:rPr>
              <a:t>@bulbenkaite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​</a:t>
            </a:r>
            <a:endParaRPr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Pts val="1000"/>
              <a:tabLst>
                <a:tab pos="914400" algn="l"/>
              </a:tabLst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hlinkClick r:id="rId8"/>
              </a:rPr>
              <a:t>@dressedherring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​</a:t>
            </a:r>
            <a:endParaRPr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Romania</a:t>
            </a:r>
            <a:endParaRPr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Pts val="1000"/>
              <a:tabLst>
                <a:tab pos="914400" algn="l"/>
              </a:tabLst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hlinkClick r:id="rId9"/>
              </a:rPr>
              <a:t>@patriciasvoice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Arial"/>
              </a:rPr>
              <a:t>Spain</a:t>
            </a:r>
            <a:endParaRPr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Arial"/>
            </a:endParaRPr>
          </a:p>
          <a:p>
            <a:pPr marL="342900"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Pts val="1000"/>
              <a:tabLst>
                <a:tab pos="914400" algn="l"/>
              </a:tabLst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hlinkClick r:id="rId10"/>
              </a:rPr>
              <a:t>@ally_viamalama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​</a:t>
            </a:r>
            <a:endParaRPr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marR="0" lvl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Pts val="1000"/>
              <a:tabLst>
                <a:tab pos="914400" algn="l"/>
              </a:tabLst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  <a:hlinkClick r:id="rId11"/>
              </a:rPr>
              <a:t>@jonkareaga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​</a:t>
            </a:r>
            <a:endParaRPr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8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6274AF1-F4FA-A11D-E92D-FFEDE416C3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6907" y="2180340"/>
            <a:ext cx="5544354" cy="372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95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79B67-AA03-4663-252F-75E1E53A8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146" y="1447566"/>
            <a:ext cx="7252635" cy="455922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600" dirty="0">
                <a:solidFill>
                  <a:schemeClr val="tx2"/>
                </a:solidFill>
                <a:latin typeface="Calibri"/>
                <a:cs typeface="Calibri"/>
              </a:rPr>
              <a:t>Young people are extremely </a:t>
            </a:r>
            <a:r>
              <a:rPr lang="en-US" sz="2600" b="1" dirty="0">
                <a:solidFill>
                  <a:schemeClr val="tx2"/>
                </a:solidFill>
                <a:latin typeface="Calibri"/>
                <a:cs typeface="Calibri"/>
              </a:rPr>
              <a:t>committed and active</a:t>
            </a:r>
            <a:r>
              <a:rPr lang="en-US" sz="2600" dirty="0">
                <a:solidFill>
                  <a:schemeClr val="tx2"/>
                </a:solidFill>
                <a:latin typeface="Calibri"/>
                <a:cs typeface="Calibri"/>
              </a:rPr>
              <a:t> – change is already happening!</a:t>
            </a:r>
            <a:endParaRPr lang="en-US" sz="2600" dirty="0">
              <a:solidFill>
                <a:schemeClr val="tx2"/>
              </a:solidFill>
              <a:ea typeface="Calibri"/>
            </a:endParaRPr>
          </a:p>
          <a:p>
            <a:r>
              <a:rPr lang="en-US" sz="2600" dirty="0">
                <a:solidFill>
                  <a:schemeClr val="tx2"/>
                </a:solidFill>
                <a:latin typeface="Calibri"/>
                <a:cs typeface="Calibri"/>
              </a:rPr>
              <a:t>… but this is not just an issue for young people: there is </a:t>
            </a:r>
            <a:r>
              <a:rPr lang="en-US" sz="2600" b="1" dirty="0">
                <a:solidFill>
                  <a:schemeClr val="tx2"/>
                </a:solidFill>
                <a:latin typeface="Calibri"/>
                <a:cs typeface="Calibri"/>
              </a:rPr>
              <a:t>a role for everyone </a:t>
            </a:r>
            <a:endParaRPr lang="en-US" sz="2600" b="1" dirty="0">
              <a:solidFill>
                <a:schemeClr val="tx2"/>
              </a:solidFill>
              <a:ea typeface="Calibri"/>
            </a:endParaRPr>
          </a:p>
          <a:p>
            <a:r>
              <a:rPr lang="en-US" sz="2600" dirty="0">
                <a:solidFill>
                  <a:schemeClr val="tx2"/>
                </a:solidFill>
                <a:latin typeface="Calibri"/>
                <a:cs typeface="Calibri"/>
              </a:rPr>
              <a:t>We need </a:t>
            </a:r>
            <a:r>
              <a:rPr lang="en-US" sz="2600" b="1" dirty="0">
                <a:solidFill>
                  <a:schemeClr val="tx2"/>
                </a:solidFill>
                <a:latin typeface="Calibri"/>
                <a:cs typeface="Calibri"/>
              </a:rPr>
              <a:t>positive messages</a:t>
            </a:r>
            <a:r>
              <a:rPr lang="en-US" sz="2600" dirty="0">
                <a:solidFill>
                  <a:schemeClr val="tx2"/>
                </a:solidFill>
                <a:latin typeface="Calibri"/>
                <a:cs typeface="Calibri"/>
              </a:rPr>
              <a:t>; adapted to local situation / perception</a:t>
            </a:r>
            <a:endParaRPr lang="en-US" sz="2600" dirty="0">
              <a:solidFill>
                <a:schemeClr val="tx2"/>
              </a:solidFill>
              <a:ea typeface="Calibri"/>
            </a:endParaRPr>
          </a:p>
          <a:p>
            <a:r>
              <a:rPr lang="en-US" sz="2600" dirty="0">
                <a:solidFill>
                  <a:schemeClr val="tx2"/>
                </a:solidFill>
                <a:latin typeface="Calibri"/>
                <a:cs typeface="Calibri"/>
              </a:rPr>
              <a:t>This is a complex topic linking </a:t>
            </a:r>
            <a:r>
              <a:rPr lang="en-US" sz="2600" b="1" dirty="0">
                <a:solidFill>
                  <a:schemeClr val="tx2"/>
                </a:solidFill>
                <a:latin typeface="Calibri"/>
                <a:cs typeface="Calibri"/>
              </a:rPr>
              <a:t>many different policy areas</a:t>
            </a:r>
            <a:endParaRPr lang="en-US" sz="2600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r>
              <a:rPr lang="en-US" sz="2600" dirty="0">
                <a:solidFill>
                  <a:schemeClr val="tx2"/>
                </a:solidFill>
                <a:latin typeface="Calibri"/>
                <a:cs typeface="Calibri"/>
              </a:rPr>
              <a:t>The wider </a:t>
            </a:r>
            <a:r>
              <a:rPr lang="en-US" sz="2600" b="1" dirty="0">
                <a:solidFill>
                  <a:schemeClr val="tx2"/>
                </a:solidFill>
                <a:latin typeface="Calibri"/>
                <a:cs typeface="Calibri"/>
              </a:rPr>
              <a:t>geo-political context</a:t>
            </a:r>
            <a:r>
              <a:rPr lang="en-US" sz="2600" dirty="0">
                <a:solidFill>
                  <a:schemeClr val="tx2"/>
                </a:solidFill>
                <a:latin typeface="Calibri"/>
                <a:cs typeface="Calibri"/>
              </a:rPr>
              <a:t> matters</a:t>
            </a:r>
            <a:endParaRPr lang="en-US" sz="2600" dirty="0">
              <a:solidFill>
                <a:schemeClr val="tx2"/>
              </a:solidFill>
              <a:ea typeface="Calibri"/>
            </a:endParaRPr>
          </a:p>
          <a:p>
            <a:r>
              <a:rPr lang="en-US" sz="2600" dirty="0">
                <a:solidFill>
                  <a:schemeClr val="tx2"/>
                </a:solidFill>
                <a:latin typeface="Calibri"/>
                <a:cs typeface="Calibri"/>
              </a:rPr>
              <a:t>Working with </a:t>
            </a:r>
            <a:r>
              <a:rPr lang="en-US" sz="2600" b="1" dirty="0">
                <a:solidFill>
                  <a:schemeClr val="tx2"/>
                </a:solidFill>
                <a:latin typeface="Calibri"/>
                <a:cs typeface="Calibri"/>
              </a:rPr>
              <a:t>influencers</a:t>
            </a:r>
            <a:r>
              <a:rPr lang="en-US" sz="2600" dirty="0">
                <a:solidFill>
                  <a:schemeClr val="tx2"/>
                </a:solidFill>
                <a:latin typeface="Calibri"/>
                <a:cs typeface="Calibri"/>
              </a:rPr>
              <a:t>: a first for us!  </a:t>
            </a:r>
            <a:endParaRPr lang="en-US" sz="2600" dirty="0">
              <a:solidFill>
                <a:schemeClr val="tx2"/>
              </a:solidFill>
              <a:ea typeface="Calibri"/>
            </a:endParaRP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F2AEDC7-EC6F-13A6-AA5E-B0808A3ED5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05" y="122931"/>
            <a:ext cx="3554680" cy="909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AB5F7D-EB78-3577-A7E0-242B73533072}"/>
              </a:ext>
            </a:extLst>
          </p:cNvPr>
          <p:cNvSpPr txBox="1"/>
          <p:nvPr/>
        </p:nvSpPr>
        <p:spPr>
          <a:xfrm>
            <a:off x="5323485" y="201138"/>
            <a:ext cx="647499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E" sz="4000" b="1">
                <a:solidFill>
                  <a:srgbClr val="211698"/>
                </a:solidFill>
                <a:latin typeface="Calibri"/>
              </a:rPr>
              <a:t> - Lessons learned</a:t>
            </a:r>
            <a:endParaRPr lang="en-US" sz="4000" b="1">
              <a:cs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1AE0339-BEE3-551D-0AF8-89C38218A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2205884"/>
            <a:ext cx="2743200" cy="389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35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67E3-DB3D-2161-7DA5-BD5D58358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7380" y="2746334"/>
            <a:ext cx="6233270" cy="2149523"/>
          </a:xfrm>
        </p:spPr>
        <p:txBody>
          <a:bodyPr wrap="none" lIns="91440" tIns="45720" rIns="91440" bIns="45720" anchor="t">
            <a:noAutofit/>
          </a:bodyPr>
          <a:lstStyle/>
          <a:p>
            <a:pPr algn="ctr"/>
            <a:r>
              <a:rPr lang="en-BE" sz="7200">
                <a:latin typeface="EC Square Sans Cond Pro Medium"/>
              </a:rPr>
              <a:t>THANK YOU</a:t>
            </a:r>
            <a:r>
              <a:rPr lang="en-BE" sz="9600">
                <a:latin typeface="EC Square Sans Cond Pro Medium"/>
              </a:rPr>
              <a:t>!</a:t>
            </a:r>
            <a:br>
              <a:rPr lang="en-BE" sz="9600">
                <a:latin typeface="EC Square Sans Cond Pro Medium"/>
              </a:rPr>
            </a:br>
            <a:br>
              <a:rPr lang="en-US" sz="9600">
                <a:latin typeface="EC Square Sans Cond Pro Medium"/>
              </a:rPr>
            </a:br>
            <a:endParaRPr lang="en-US" sz="9600"/>
          </a:p>
        </p:txBody>
      </p:sp>
    </p:spTree>
    <p:extLst>
      <p:ext uri="{BB962C8B-B14F-4D97-AF65-F5344CB8AC3E}">
        <p14:creationId xmlns:p14="http://schemas.microsoft.com/office/powerpoint/2010/main" val="61754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62" y="1371890"/>
            <a:ext cx="3304248" cy="4940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66" y="1196044"/>
            <a:ext cx="3675913" cy="245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8" y="4034709"/>
            <a:ext cx="3675913" cy="2488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89369" y="2827235"/>
            <a:ext cx="2823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</a:t>
            </a:r>
            <a:endParaRPr kumimoji="0" lang="en-GB" sz="9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1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4D9C3D8-DAB0-CCF3-8BD1-65F375D1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67" y="3743665"/>
            <a:ext cx="3748495" cy="2824939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08FFD2-2C3A-5A54-5C2A-DAC09347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876" y="541475"/>
            <a:ext cx="10515600" cy="782357"/>
          </a:xfrm>
        </p:spPr>
        <p:txBody>
          <a:bodyPr/>
          <a:lstStyle/>
          <a:p>
            <a:r>
              <a:rPr lang="en-US">
                <a:cs typeface="Arial"/>
              </a:rPr>
              <a:t>Textiles sector: challenges </a:t>
            </a:r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7D5228DE-7C69-4A8D-0A74-28D11C25F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388" y="1327888"/>
            <a:ext cx="4402392" cy="2820858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BF3E41CD-7C25-F0AA-3B64-0AC385FB6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150" y="1327201"/>
            <a:ext cx="3235733" cy="53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29999169-3116-7083-1E93-85067A3378B1}"/>
              </a:ext>
            </a:extLst>
          </p:cNvPr>
          <p:cNvSpPr txBox="1">
            <a:spLocks/>
          </p:cNvSpPr>
          <p:nvPr/>
        </p:nvSpPr>
        <p:spPr>
          <a:xfrm>
            <a:off x="2212044" y="310796"/>
            <a:ext cx="8831827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Textiles sector: opportunities 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663A57A9-B1DF-DF57-352A-B9C6E7D35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926" y="1094896"/>
            <a:ext cx="3652684" cy="315227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5FC1D77-5240-A09D-2395-A1E0E4458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51" y="4396518"/>
            <a:ext cx="4426974" cy="1669393"/>
          </a:xfrm>
          <a:prstGeom prst="rect">
            <a:avLst/>
          </a:prstGeom>
        </p:spPr>
      </p:pic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C55AA640-EA46-8CC2-9B7B-71437BEBA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787" y="1526458"/>
            <a:ext cx="4119715" cy="20721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CC884-F5F8-03ED-7DFE-2D7BC0043977}"/>
              </a:ext>
            </a:extLst>
          </p:cNvPr>
          <p:cNvSpPr txBox="1"/>
          <p:nvPr/>
        </p:nvSpPr>
        <p:spPr>
          <a:xfrm>
            <a:off x="240956" y="4062209"/>
            <a:ext cx="5609183" cy="232371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24EA2"/>
              </a:solidFill>
              <a:effectLst/>
              <a:uLnTx/>
              <a:uFillTx/>
              <a:latin typeface="EC Square Sans Cond Pro" panose="020B05060400000200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24EA2"/>
                </a:solidFill>
                <a:effectLst/>
                <a:uLnTx/>
                <a:uFillTx/>
                <a:latin typeface="EC Square Sans Cond Pro"/>
                <a:ea typeface="Verdana"/>
                <a:cs typeface="+mn-cs"/>
              </a:rPr>
              <a:t>Increase the EU textiles ecosystem’s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24EA2"/>
                </a:solidFill>
                <a:effectLst/>
                <a:uLnTx/>
                <a:uFillTx/>
                <a:latin typeface="EC Square Sans Cond Pro"/>
                <a:ea typeface="Verdana"/>
                <a:cs typeface="+mn-cs"/>
              </a:rPr>
              <a:t>resilience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24EA2"/>
                </a:solidFill>
                <a:effectLst/>
                <a:uLnTx/>
                <a:uFillTx/>
                <a:latin typeface="EC Square Sans Cond Pro"/>
                <a:ea typeface="Verdana"/>
                <a:cs typeface="+mn-cs"/>
              </a:rPr>
              <a:t>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24EA2"/>
              </a:solidFill>
              <a:effectLst/>
              <a:uLnTx/>
              <a:uFillTx/>
              <a:latin typeface="EC Square Sans Cond Pro" panose="020B05060400000200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24EA2"/>
                </a:solidFill>
                <a:effectLst/>
                <a:uLnTx/>
                <a:uFillTx/>
                <a:latin typeface="EC Square Sans Cond Pro"/>
                <a:ea typeface="Verdana"/>
                <a:cs typeface="+mn-cs"/>
              </a:rPr>
              <a:t>Boost its attractiveness, creative and innovative potential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24EA2"/>
                </a:solidFill>
                <a:effectLst/>
                <a:uLnTx/>
                <a:uFillTx/>
                <a:latin typeface="EC Square Sans Cond Pro"/>
                <a:ea typeface="Verdana"/>
                <a:cs typeface="+mn-cs"/>
              </a:rPr>
              <a:t>Tap into new markets for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24EA2"/>
                </a:solidFill>
                <a:effectLst/>
                <a:uLnTx/>
                <a:uFillTx/>
                <a:latin typeface="EC Square Sans Cond Pro"/>
                <a:ea typeface="Verdana"/>
                <a:cs typeface="+mn-cs"/>
              </a:rPr>
              <a:t>sustainable textiles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24EA2"/>
              </a:solidFill>
              <a:effectLst/>
              <a:uLnTx/>
              <a:uFillTx/>
              <a:latin typeface="EC Square Sans Cond Pro" panose="020B05060400000200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18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702098">
            <a:off x="-135382" y="1320284"/>
            <a:ext cx="510746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4800" b="1">
                <a:latin typeface="EC Square Sans Cond Pro" panose="020B0506040000020004" pitchFamily="34" charset="0"/>
              </a:rPr>
              <a:t>BY 2030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6198" y="4368567"/>
            <a:ext cx="4361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>
                <a:latin typeface="EC Square Sans Cond Pro" panose="020B0506040000020004" pitchFamily="34" charset="0"/>
              </a:rPr>
              <a:t>CLOTHES ARE: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973523" y="2731169"/>
            <a:ext cx="5323822" cy="3724096"/>
            <a:chOff x="5543150" y="2333930"/>
            <a:chExt cx="5323822" cy="3724096"/>
          </a:xfrm>
        </p:grpSpPr>
        <p:sp>
          <p:nvSpPr>
            <p:cNvPr id="17" name="TextBox 16"/>
            <p:cNvSpPr txBox="1"/>
            <p:nvPr/>
          </p:nvSpPr>
          <p:spPr>
            <a:xfrm>
              <a:off x="6505019" y="2333930"/>
              <a:ext cx="4361953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BE" sz="3200" b="1">
                  <a:latin typeface="EC Square Sans Cond Pro" panose="020B0506040000020004" pitchFamily="34" charset="0"/>
                </a:rPr>
                <a:t>FAIRLY MADE</a:t>
              </a:r>
            </a:p>
            <a:p>
              <a:pPr>
                <a:lnSpc>
                  <a:spcPct val="150000"/>
                </a:lnSpc>
              </a:pPr>
              <a:r>
                <a:rPr lang="fr-BE" sz="3200" b="1">
                  <a:latin typeface="EC Square Sans Cond Pro" panose="020B0506040000020004" pitchFamily="34" charset="0"/>
                </a:rPr>
                <a:t>DURABLE </a:t>
              </a:r>
            </a:p>
            <a:p>
              <a:pPr>
                <a:lnSpc>
                  <a:spcPct val="150000"/>
                </a:lnSpc>
              </a:pPr>
              <a:r>
                <a:rPr lang="fr-BE" sz="3200" b="1">
                  <a:latin typeface="EC Square Sans Cond Pro" panose="020B0506040000020004" pitchFamily="34" charset="0"/>
                </a:rPr>
                <a:t>REPAIRABLE </a:t>
              </a:r>
            </a:p>
            <a:p>
              <a:pPr>
                <a:lnSpc>
                  <a:spcPct val="150000"/>
                </a:lnSpc>
              </a:pPr>
              <a:r>
                <a:rPr lang="fr-BE" sz="3200" b="1">
                  <a:latin typeface="EC Square Sans Cond Pro" panose="020B0506040000020004" pitchFamily="34" charset="0"/>
                </a:rPr>
                <a:t>RECYCLABLE </a:t>
              </a:r>
            </a:p>
            <a:p>
              <a:pPr>
                <a:lnSpc>
                  <a:spcPct val="150000"/>
                </a:lnSpc>
              </a:pPr>
              <a:r>
                <a:rPr lang="fr-BE" sz="3200" b="1">
                  <a:latin typeface="EC Square Sans Cond Pro" panose="020B0506040000020004" pitchFamily="34" charset="0"/>
                </a:rPr>
                <a:t>SAFE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3" t="16148"/>
            <a:stretch/>
          </p:blipFill>
          <p:spPr>
            <a:xfrm>
              <a:off x="5543150" y="3968612"/>
              <a:ext cx="841950" cy="66887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49" t="7000" r="32158" b="50691"/>
            <a:stretch/>
          </p:blipFill>
          <p:spPr>
            <a:xfrm>
              <a:off x="5543150" y="4708172"/>
              <a:ext cx="786389" cy="580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7" t="18776" r="20006" b="30705"/>
            <a:stretch/>
          </p:blipFill>
          <p:spPr>
            <a:xfrm>
              <a:off x="5546138" y="3213449"/>
              <a:ext cx="739025" cy="70453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0" t="12121" r="21828" b="17521"/>
            <a:stretch/>
          </p:blipFill>
          <p:spPr>
            <a:xfrm>
              <a:off x="5550990" y="5374967"/>
              <a:ext cx="770708" cy="64008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6" t="16148" r="50016"/>
            <a:stretch/>
          </p:blipFill>
          <p:spPr>
            <a:xfrm>
              <a:off x="5543150" y="2509554"/>
              <a:ext cx="742013" cy="66887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960285" y="1661464"/>
            <a:ext cx="6842233" cy="1183577"/>
            <a:chOff x="4096838" y="792222"/>
            <a:chExt cx="6099443" cy="941530"/>
          </a:xfrm>
        </p:grpSpPr>
        <p:sp>
          <p:nvSpPr>
            <p:cNvPr id="28" name="Horizontal Scroll 27"/>
            <p:cNvSpPr/>
            <p:nvPr/>
          </p:nvSpPr>
          <p:spPr>
            <a:xfrm>
              <a:off x="4257205" y="792222"/>
              <a:ext cx="5778709" cy="941530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96838" y="993198"/>
              <a:ext cx="6099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3200" b="1" dirty="0">
                  <a:latin typeface="EC Square Sans Cond Pro" panose="020B0506040000020004" pitchFamily="34" charset="0"/>
                </a:rPr>
                <a:t>FAST FASHION IS “OUT OF FASHION”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3429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9116049" y="3071364"/>
            <a:ext cx="2931810" cy="2808860"/>
            <a:chOff x="757003" y="362501"/>
            <a:chExt cx="3665095" cy="3695076"/>
          </a:xfrm>
        </p:grpSpPr>
        <p:grpSp>
          <p:nvGrpSpPr>
            <p:cNvPr id="18" name="Group 17"/>
            <p:cNvGrpSpPr/>
            <p:nvPr/>
          </p:nvGrpSpPr>
          <p:grpSpPr>
            <a:xfrm>
              <a:off x="757003" y="362501"/>
              <a:ext cx="3665095" cy="3695076"/>
              <a:chOff x="1251679" y="1026826"/>
              <a:chExt cx="3230380" cy="329783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52" t="18819" r="28454" b="16002"/>
              <a:stretch/>
            </p:blipFill>
            <p:spPr>
              <a:xfrm>
                <a:off x="1251679" y="1026826"/>
                <a:ext cx="3230380" cy="3297837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1971207" y="2360951"/>
                <a:ext cx="1836295" cy="7045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41" t="27579" b="33076"/>
            <a:stretch/>
          </p:blipFill>
          <p:spPr>
            <a:xfrm>
              <a:off x="1483417" y="1167886"/>
              <a:ext cx="2083407" cy="1824874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3677492" y="3741388"/>
            <a:ext cx="5546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>
                <a:latin typeface="EC Square Sans Cond Pro" panose="020B0506040000020004" pitchFamily="34" charset="0"/>
              </a:rPr>
              <a:t>WIDELY AVAILABLE RE-USE &amp; REPAIR SERVICES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81438" y="5344691"/>
            <a:ext cx="5388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>
                <a:latin typeface="EC Square Sans Cond Pro" panose="020B0506040000020004" pitchFamily="34" charset="0"/>
              </a:rPr>
              <a:t>INCREASED PRODUCER RESPONSIBILITY</a:t>
            </a:r>
          </a:p>
        </p:txBody>
      </p:sp>
      <p:sp>
        <p:nvSpPr>
          <p:cNvPr id="32" name="Bent-Up Arrow 31"/>
          <p:cNvSpPr/>
          <p:nvPr/>
        </p:nvSpPr>
        <p:spPr>
          <a:xfrm rot="5400000">
            <a:off x="2847347" y="3422463"/>
            <a:ext cx="951876" cy="902209"/>
          </a:xfrm>
          <a:prstGeom prst="bentUpArrow">
            <a:avLst>
              <a:gd name="adj1" fmla="val 12538"/>
              <a:gd name="adj2" fmla="val 17939"/>
              <a:gd name="adj3" fmla="val 3663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Bent-Up Arrow 33"/>
          <p:cNvSpPr/>
          <p:nvPr/>
        </p:nvSpPr>
        <p:spPr>
          <a:xfrm rot="5400000">
            <a:off x="2461903" y="4640884"/>
            <a:ext cx="1722763" cy="902210"/>
          </a:xfrm>
          <a:prstGeom prst="bentUpArrow">
            <a:avLst>
              <a:gd name="adj1" fmla="val 12538"/>
              <a:gd name="adj2" fmla="val 17939"/>
              <a:gd name="adj3" fmla="val 3663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35" name="Group 34"/>
          <p:cNvGrpSpPr/>
          <p:nvPr/>
        </p:nvGrpSpPr>
        <p:grpSpPr>
          <a:xfrm>
            <a:off x="2750527" y="1936505"/>
            <a:ext cx="5471836" cy="1071564"/>
            <a:chOff x="4139506" y="819254"/>
            <a:chExt cx="6047617" cy="941530"/>
          </a:xfrm>
        </p:grpSpPr>
        <p:sp>
          <p:nvSpPr>
            <p:cNvPr id="36" name="Horizontal Scroll 35"/>
            <p:cNvSpPr/>
            <p:nvPr/>
          </p:nvSpPr>
          <p:spPr>
            <a:xfrm>
              <a:off x="4273960" y="819254"/>
              <a:ext cx="5778709" cy="941530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39506" y="1051425"/>
              <a:ext cx="6047617" cy="4867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E" sz="3000" b="1" dirty="0">
                  <a:latin typeface="EC Square Sans Cond Pro"/>
                </a:rPr>
                <a:t>CIRCULAR, NOT THROW-AWAY!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19702098">
            <a:off x="-141015" y="1355675"/>
            <a:ext cx="510746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4800" b="1">
                <a:latin typeface="EC Square Sans Cond Pro" panose="020B0506040000020004" pitchFamily="34" charset="0"/>
              </a:rPr>
              <a:t>BY 2030         </a:t>
            </a:r>
          </a:p>
        </p:txBody>
      </p:sp>
    </p:spTree>
    <p:extLst>
      <p:ext uri="{BB962C8B-B14F-4D97-AF65-F5344CB8AC3E}">
        <p14:creationId xmlns:p14="http://schemas.microsoft.com/office/powerpoint/2010/main" val="235717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4217F7AB-494F-1A8C-2BFB-74B8AA730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225" y="1661317"/>
            <a:ext cx="8348182" cy="3881904"/>
          </a:xfrm>
          <a:prstGeom prst="rect">
            <a:avLst/>
          </a:prstGeo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D70AA298-764F-A646-8A39-DD87E19E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368" y="588368"/>
            <a:ext cx="10515600" cy="782357"/>
          </a:xfrm>
        </p:spPr>
        <p:txBody>
          <a:bodyPr/>
          <a:lstStyle/>
          <a:p>
            <a:r>
              <a:rPr lang="en-US" b="1">
                <a:solidFill>
                  <a:srgbClr val="034EA2"/>
                </a:solidFill>
                <a:cs typeface="Arial"/>
              </a:rPr>
              <a:t>EU Textiles Strategy: key actions </a:t>
            </a:r>
            <a:endParaRPr lang="en-US" b="1">
              <a:solidFill>
                <a:srgbClr val="034EA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23828-0D43-DC5F-976E-EDAABA653D5D}"/>
              </a:ext>
            </a:extLst>
          </p:cNvPr>
          <p:cNvSpPr txBox="1"/>
          <p:nvPr/>
        </p:nvSpPr>
        <p:spPr>
          <a:xfrm>
            <a:off x="1084997" y="5656997"/>
            <a:ext cx="596179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4D4D4D"/>
                </a:solidFill>
                <a:latin typeface="Calibri"/>
                <a:cs typeface="Segoe UI"/>
              </a:rPr>
              <a:t>Useful </a:t>
            </a:r>
            <a:r>
              <a:rPr lang="en-US" sz="2000">
                <a:solidFill>
                  <a:srgbClr val="4D4D4D"/>
                </a:solidFill>
                <a:latin typeface="Calibri"/>
                <a:cs typeface="Segoe UI"/>
              </a:rPr>
              <a:t>ressources</a:t>
            </a:r>
            <a:r>
              <a:rPr lang="en-US" sz="2000" dirty="0">
                <a:solidFill>
                  <a:srgbClr val="4D4D4D"/>
                </a:solidFill>
                <a:latin typeface="Calibri"/>
                <a:cs typeface="Segoe UI"/>
              </a:rPr>
              <a:t> :​</a:t>
            </a:r>
          </a:p>
          <a:p>
            <a:r>
              <a:rPr lang="en-US" sz="2000" dirty="0">
                <a:solidFill>
                  <a:srgbClr val="0563C1"/>
                </a:solidFill>
                <a:latin typeface="Calibri"/>
                <a:cs typeface="Segoe UI"/>
                <a:hlinkClick r:id="rId3"/>
              </a:rPr>
              <a:t>EU Textiles Strategy Factsheet</a:t>
            </a:r>
            <a:r>
              <a:rPr lang="en-US" sz="2000" dirty="0">
                <a:solidFill>
                  <a:srgbClr val="4D4D4D"/>
                </a:solidFill>
                <a:latin typeface="Calibri"/>
                <a:cs typeface="Segoe UI"/>
              </a:rPr>
              <a:t>​</a:t>
            </a:r>
          </a:p>
          <a:p>
            <a:r>
              <a:rPr lang="en-US" sz="2000" dirty="0">
                <a:solidFill>
                  <a:srgbClr val="0563C1"/>
                </a:solidFill>
                <a:latin typeface="Calibri"/>
                <a:cs typeface="Segoe UI"/>
                <a:hlinkClick r:id="rId4"/>
              </a:rPr>
              <a:t>EU Strategy for Sustainable and Circular Textile</a:t>
            </a:r>
            <a:endParaRPr lang="en-US" sz="2000" dirty="0">
              <a:solidFill>
                <a:srgbClr val="0563C1"/>
              </a:solidFill>
              <a:latin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78518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C6B3818-9F99-DDA4-6D3D-5955A4065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05" y="122931"/>
            <a:ext cx="4574257" cy="117751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85A43-E11C-15BB-72C0-F69B19953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077" y="1542548"/>
            <a:ext cx="10384157" cy="4729315"/>
          </a:xfrm>
        </p:spPr>
        <p:txBody>
          <a:bodyPr lIns="91440" tIns="45720" rIns="91440" bIns="45720" anchor="t">
            <a:noAutofit/>
          </a:bodyPr>
          <a:lstStyle/>
          <a:p>
            <a:endParaRPr lang="en-US" sz="2800">
              <a:solidFill>
                <a:srgbClr val="4D4D4D"/>
              </a:solidFill>
              <a:latin typeface="Calibri"/>
              <a:cs typeface="Calibri"/>
            </a:endParaRPr>
          </a:p>
          <a:p>
            <a:endParaRPr lang="en-US" sz="2000"/>
          </a:p>
        </p:txBody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9315940-AB39-D56B-7DAE-A61E694BE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305" y="2175493"/>
            <a:ext cx="2743200" cy="3872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57ADD6-751D-FAB8-3367-E4D526658F36}"/>
              </a:ext>
            </a:extLst>
          </p:cNvPr>
          <p:cNvSpPr txBox="1"/>
          <p:nvPr/>
        </p:nvSpPr>
        <p:spPr>
          <a:xfrm>
            <a:off x="5323485" y="201138"/>
            <a:ext cx="565933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IE" sz="4800" b="1">
              <a:solidFill>
                <a:srgbClr val="211698"/>
              </a:solidFill>
              <a:latin typeface="Calibri"/>
              <a:cs typeface="Calibri"/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3F412B32-C909-DB0C-F901-52002153668E}"/>
              </a:ext>
            </a:extLst>
          </p:cNvPr>
          <p:cNvSpPr txBox="1">
            <a:spLocks/>
          </p:cNvSpPr>
          <p:nvPr/>
        </p:nvSpPr>
        <p:spPr>
          <a:xfrm>
            <a:off x="1315856" y="1550870"/>
            <a:ext cx="7290505" cy="430688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034EA2"/>
                </a:solidFill>
                <a:latin typeface="Calibri"/>
                <a:cs typeface="Calibri"/>
              </a:rPr>
              <a:t>Changes in textile / fashion industry will involve everyone: designers, producers, retailers and </a:t>
            </a:r>
            <a:r>
              <a:rPr lang="en-US" sz="2800" b="1">
                <a:solidFill>
                  <a:srgbClr val="034EA2"/>
                </a:solidFill>
                <a:latin typeface="Calibri"/>
                <a:cs typeface="Calibri"/>
              </a:rPr>
              <a:t>consumers</a:t>
            </a:r>
            <a:r>
              <a:rPr lang="en-US" sz="2800">
                <a:solidFill>
                  <a:srgbClr val="034EA2"/>
                </a:solidFill>
                <a:latin typeface="Calibri"/>
                <a:cs typeface="Calibri"/>
              </a:rPr>
              <a:t> </a:t>
            </a:r>
            <a:endParaRPr lang="en-US"/>
          </a:p>
          <a:p>
            <a:r>
              <a:rPr lang="en-US" sz="2800">
                <a:solidFill>
                  <a:srgbClr val="034EA2"/>
                </a:solidFill>
                <a:latin typeface="Calibri"/>
                <a:cs typeface="Calibri"/>
              </a:rPr>
              <a:t>To engage consumers, the European Commission launched ''</a:t>
            </a:r>
            <a:r>
              <a:rPr lang="en-US" sz="2800" err="1">
                <a:solidFill>
                  <a:srgbClr val="034EA2"/>
                </a:solidFill>
                <a:latin typeface="Calibri"/>
                <a:cs typeface="Calibri"/>
              </a:rPr>
              <a:t>ReSet</a:t>
            </a:r>
            <a:r>
              <a:rPr lang="en-US" sz="2800">
                <a:solidFill>
                  <a:srgbClr val="034EA2"/>
                </a:solidFill>
                <a:latin typeface="Calibri"/>
                <a:cs typeface="Calibri"/>
              </a:rPr>
              <a:t> the Trend - #ReFashionNow'' - an awareness-raising campaign on sustainable fashion </a:t>
            </a:r>
          </a:p>
          <a:p>
            <a:r>
              <a:rPr lang="en-US" sz="28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Targets: </a:t>
            </a:r>
            <a:r>
              <a:rPr lang="en-US" sz="2800" b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Young Europeans</a:t>
            </a:r>
            <a:r>
              <a:rPr lang="en-US" sz="28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, with focus on six countries (</a:t>
            </a:r>
            <a:r>
              <a:rPr lang="en-US" sz="2800" b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Belgium, Greece, Italy, Lithuania, Romania, Spain</a:t>
            </a:r>
            <a:r>
              <a:rPr lang="en-US" sz="28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) </a:t>
            </a:r>
          </a:p>
          <a:p>
            <a:endParaRPr lang="en-US" sz="2800">
              <a:solidFill>
                <a:srgbClr val="034EA2"/>
              </a:solidFill>
              <a:latin typeface="Calibri"/>
              <a:ea typeface="Calibri"/>
              <a:cs typeface="Calibri"/>
            </a:endParaRPr>
          </a:p>
          <a:p>
            <a:pPr marL="0" indent="0">
              <a:spcAft>
                <a:spcPts val="0"/>
              </a:spcAft>
              <a:buNone/>
            </a:pPr>
            <a:endParaRPr lang="en-US" sz="2200"/>
          </a:p>
          <a:p>
            <a:endParaRPr lang="en-US"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6041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C6B3818-9F99-DDA4-6D3D-5955A4065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05" y="122931"/>
            <a:ext cx="3554680" cy="90920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85A43-E11C-15BB-72C0-F69B19953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077" y="1542548"/>
            <a:ext cx="10384157" cy="4729315"/>
          </a:xfrm>
        </p:spPr>
        <p:txBody>
          <a:bodyPr lIns="91440" tIns="45720" rIns="91440" bIns="45720" anchor="t">
            <a:noAutofit/>
          </a:bodyPr>
          <a:lstStyle/>
          <a:p>
            <a:endParaRPr lang="en-US" sz="2800">
              <a:solidFill>
                <a:srgbClr val="4D4D4D"/>
              </a:solidFill>
              <a:latin typeface="Calibri"/>
              <a:cs typeface="Calibri"/>
            </a:endParaRPr>
          </a:p>
          <a:p>
            <a:endParaRPr lang="en-US" sz="200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107E7601-3813-4763-E6DA-97F709A8DFF8}"/>
              </a:ext>
            </a:extLst>
          </p:cNvPr>
          <p:cNvSpPr txBox="1">
            <a:spLocks/>
          </p:cNvSpPr>
          <p:nvPr/>
        </p:nvSpPr>
        <p:spPr>
          <a:xfrm>
            <a:off x="1315856" y="1336222"/>
            <a:ext cx="7751997" cy="430688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52972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034EA2"/>
                </a:solidFill>
                <a:latin typeface="Calibri"/>
                <a:cs typeface="Calibri"/>
              </a:rPr>
              <a:t>Engage citizens, in particular young Europeans, in </a:t>
            </a:r>
            <a:r>
              <a:rPr lang="en-US" sz="2800" b="1">
                <a:solidFill>
                  <a:srgbClr val="034EA2"/>
                </a:solidFill>
                <a:latin typeface="Calibri"/>
                <a:cs typeface="Calibri"/>
              </a:rPr>
              <a:t>making fast fashion ‘out of fashion’ </a:t>
            </a:r>
          </a:p>
          <a:p>
            <a:r>
              <a:rPr lang="en-US" sz="2800">
                <a:solidFill>
                  <a:srgbClr val="034EA2"/>
                </a:solidFill>
                <a:latin typeface="Calibri"/>
                <a:cs typeface="Calibri"/>
              </a:rPr>
              <a:t>Raise public awareness of the </a:t>
            </a:r>
            <a:r>
              <a:rPr lang="en-US" sz="2800" b="1">
                <a:solidFill>
                  <a:srgbClr val="034EA2"/>
                </a:solidFill>
                <a:latin typeface="Calibri"/>
                <a:cs typeface="Calibri"/>
              </a:rPr>
              <a:t>EU Strategy for Sustainable and Circular Textiles</a:t>
            </a:r>
            <a:r>
              <a:rPr lang="en-US" sz="2800">
                <a:solidFill>
                  <a:srgbClr val="034EA2"/>
                </a:solidFill>
                <a:latin typeface="Calibri"/>
                <a:cs typeface="Calibri"/>
              </a:rPr>
              <a:t> and its environmental, social, economic, health-related benefits; and illustrate sector's potential in saving water, energy and other resources; and tackling pollution </a:t>
            </a:r>
            <a:endParaRPr lang="en-US">
              <a:solidFill>
                <a:srgbClr val="034EA2"/>
              </a:solidFill>
            </a:endParaRPr>
          </a:p>
          <a:p>
            <a:r>
              <a:rPr lang="en-US" sz="2800">
                <a:solidFill>
                  <a:srgbClr val="034EA2"/>
                </a:solidFill>
                <a:latin typeface="Calibri"/>
                <a:cs typeface="Calibri"/>
              </a:rPr>
              <a:t>Position the Strategy as a </a:t>
            </a:r>
            <a:r>
              <a:rPr lang="en-US" sz="2800" b="1">
                <a:solidFill>
                  <a:srgbClr val="034EA2"/>
                </a:solidFill>
                <a:latin typeface="Calibri"/>
                <a:cs typeface="Calibri"/>
              </a:rPr>
              <a:t>necessary measure in the time of multiple crises</a:t>
            </a:r>
            <a:r>
              <a:rPr lang="en-US" sz="2800">
                <a:solidFill>
                  <a:srgbClr val="034EA2"/>
                </a:solidFill>
                <a:latin typeface="Calibri"/>
                <a:cs typeface="Calibri"/>
              </a:rPr>
              <a:t>, incl. natural resource and cost-of-living crises</a:t>
            </a:r>
          </a:p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200"/>
          </a:p>
          <a:p>
            <a:endParaRPr lang="en-US" sz="280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F8D52-F4E5-A37A-8FEE-421327FBB707}"/>
              </a:ext>
            </a:extLst>
          </p:cNvPr>
          <p:cNvSpPr txBox="1"/>
          <p:nvPr/>
        </p:nvSpPr>
        <p:spPr>
          <a:xfrm>
            <a:off x="5323485" y="201138"/>
            <a:ext cx="565933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E" sz="4000" b="1">
                <a:solidFill>
                  <a:srgbClr val="211698"/>
                </a:solidFill>
                <a:latin typeface="Calibri"/>
              </a:rPr>
              <a:t> - Objectives</a:t>
            </a:r>
            <a:endParaRPr lang="en-IE" sz="4800" b="1">
              <a:solidFill>
                <a:srgbClr val="211698"/>
              </a:solidFill>
              <a:latin typeface="Calibri"/>
              <a:cs typeface="Calibri"/>
            </a:endParaRPr>
          </a:p>
        </p:txBody>
      </p:sp>
      <p:pic>
        <p:nvPicPr>
          <p:cNvPr id="7" name="Picture 7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3EDE54CF-0469-7975-BB61-292620F33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801" y="2179065"/>
            <a:ext cx="2743200" cy="40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668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0344A2"/>
      </a:hlink>
      <a:folHlink>
        <a:srgbClr val="8C8C8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2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.potx" id="{4E874F3A-6BB1-4334-AA3C-CB69D53C2FB0}" vid="{CFDAC62F-BBD6-4674-995E-7A3058955A70}"/>
    </a:ext>
  </a:extLst>
</a:theme>
</file>

<file path=ppt/theme/theme3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.potx" id="{4E874F3A-6BB1-4334-AA3C-CB69D53C2FB0}" vid="{CFDAC62F-BBD6-4674-995E-7A3058955A7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DF3D715AA394A9B15E0E0FAA07E37" ma:contentTypeVersion="18" ma:contentTypeDescription="Create a new document." ma:contentTypeScope="" ma:versionID="c2de98f7189ebd64aa140c7e4eaa8156">
  <xsd:schema xmlns:xsd="http://www.w3.org/2001/XMLSchema" xmlns:xs="http://www.w3.org/2001/XMLSchema" xmlns:p="http://schemas.microsoft.com/office/2006/metadata/properties" xmlns:ns1="http://schemas.microsoft.com/sharepoint/v3" xmlns:ns2="33e07890-6196-4e26-9dd2-53178dae8e48" xmlns:ns3="faa54b14-608b-44ba-8621-4287d9574b27" targetNamespace="http://schemas.microsoft.com/office/2006/metadata/properties" ma:root="true" ma:fieldsID="b853e18d55cc1a8515944b0f6e3f5b06" ns1:_="" ns2:_="" ns3:_="">
    <xsd:import namespace="http://schemas.microsoft.com/sharepoint/v3"/>
    <xsd:import namespace="33e07890-6196-4e26-9dd2-53178dae8e48"/>
    <xsd:import namespace="faa54b14-608b-44ba-8621-4287d9574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07890-6196-4e26-9dd2-53178dae8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54b14-608b-44ba-8621-4287d9574b2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ed4485d-27a1-43c9-92a5-1a259e9757ba}" ma:internalName="TaxCatchAll" ma:showField="CatchAllData" ma:web="faa54b14-608b-44ba-8621-4287d9574b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faa54b14-608b-44ba-8621-4287d9574b27" xsi:nil="true"/>
    <lcf76f155ced4ddcb4097134ff3c332f xmlns="33e07890-6196-4e26-9dd2-53178dae8e4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820689-2693-4639-8001-3DADA0F7B5AE}">
  <ds:schemaRefs>
    <ds:schemaRef ds:uri="33e07890-6196-4e26-9dd2-53178dae8e48"/>
    <ds:schemaRef ds:uri="faa54b14-608b-44ba-8621-4287d9574b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07DEF3E-0D76-4CCB-936F-5EC2579512B9}">
  <ds:schemaRefs>
    <ds:schemaRef ds:uri="33e07890-6196-4e26-9dd2-53178dae8e48"/>
    <ds:schemaRef ds:uri="faa54b14-608b-44ba-8621-4287d9574b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C4FA4ED-F3C8-47E5-B621-EA7A8431B8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637</Words>
  <Application>Microsoft Office PowerPoint</Application>
  <PresentationFormat>Widescreen</PresentationFormat>
  <Paragraphs>87</Paragraphs>
  <Slides>14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EC Square Sans Cond Pro</vt:lpstr>
      <vt:lpstr>EC Square Sans Cond Pro Medium</vt:lpstr>
      <vt:lpstr>Wingdings</vt:lpstr>
      <vt:lpstr>1_Office Theme</vt:lpstr>
      <vt:lpstr>Office Theme</vt:lpstr>
      <vt:lpstr>Office Theme</vt:lpstr>
      <vt:lpstr>EU Textiles Strategy  and ReSet the Trend campaign </vt:lpstr>
      <vt:lpstr>PowerPoint Presentation</vt:lpstr>
      <vt:lpstr>Textiles sector: challenges </vt:lpstr>
      <vt:lpstr>PowerPoint Presentation</vt:lpstr>
      <vt:lpstr>PowerPoint Presentation</vt:lpstr>
      <vt:lpstr>PowerPoint Presentation</vt:lpstr>
      <vt:lpstr>EU Textiles Strategy: key actions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</vt:lpstr>
    </vt:vector>
  </TitlesOfParts>
  <Company>European Commission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WOLOS Katarzyna (ENV)</dc:creator>
  <cp:lastModifiedBy>DUBOIS Cecile (ENV)</cp:lastModifiedBy>
  <cp:revision>1</cp:revision>
  <dcterms:created xsi:type="dcterms:W3CDTF">2023-06-09T09:05:55Z</dcterms:created>
  <dcterms:modified xsi:type="dcterms:W3CDTF">2023-06-13T10:45:14Z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2023-06-09T09:05:57Z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552c06b4-35b4-48db-8bde-0aa499ccb7b1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0x010100ECFDF3D715AA394A9B15E0E0FAA07E37</vt:lpwstr>
  </property>
  <property fmtid="{D5CDD505-2E9C-101B-9397-08002B2CF9AE}" pid="10" name="MediaServiceImageTags">
    <vt:lpwstr/>
  </property>
</Properties>
</file>