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85" r:id="rId2"/>
    <p:sldId id="286" r:id="rId3"/>
    <p:sldId id="287" r:id="rId4"/>
    <p:sldId id="288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29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56B1"/>
    <a:srgbClr val="024EA2"/>
    <a:srgbClr val="024B9C"/>
    <a:srgbClr val="035DC1"/>
    <a:srgbClr val="004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9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53"/>
      </p:cViewPr>
      <p:guideLst>
        <p:guide orient="horz" pos="2092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B500-4396-8339-E19B6579B7EE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B500-4396-8339-E19B6579B7EE}"/>
              </c:ext>
            </c:extLst>
          </c:dPt>
          <c:dPt>
            <c:idx val="2"/>
            <c:bubble3D val="0"/>
            <c:spPr>
              <a:solidFill>
                <a:srgbClr val="0070C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6-B500-4396-8339-E19B6579B7EE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600" dirty="0" smtClean="0"/>
                      <a:t>Motivation</a:t>
                    </a:r>
                    <a:endParaRPr lang="en-US" sz="1600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B500-4396-8339-E19B6579B7EE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600" dirty="0" smtClean="0"/>
                      <a:t>Opportunity</a:t>
                    </a:r>
                    <a:endParaRPr lang="en-US" sz="1600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B500-4396-8339-E19B6579B7EE}"/>
                </c:ext>
              </c:extLst>
            </c:dLbl>
            <c:dLbl>
              <c:idx val="2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dirty="0" smtClean="0"/>
                      <a:t>Capability</a:t>
                    </a:r>
                    <a:endParaRPr lang="en-US" sz="16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615982181455386"/>
                      <c:h val="9.097913681786848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B500-4396-8339-E19B6579B7E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</c:v>
                </c:pt>
                <c:pt idx="1">
                  <c:v>3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00-4396-8339-E19B6579B7E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46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FFC000">
                  <a:alpha val="20000"/>
                </a:srgb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B500-4396-8339-E19B6579B7EE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B500-4396-8339-E19B6579B7EE}"/>
              </c:ext>
            </c:extLst>
          </c:dPt>
          <c:dPt>
            <c:idx val="2"/>
            <c:bubble3D val="0"/>
            <c:spPr>
              <a:solidFill>
                <a:srgbClr val="0070C0">
                  <a:alpha val="20000"/>
                </a:srgb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6-B500-4396-8339-E19B6579B7EE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600" dirty="0" smtClean="0"/>
                      <a:t>Motivation</a:t>
                    </a:r>
                    <a:endParaRPr lang="en-US" sz="1600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B500-4396-8339-E19B6579B7EE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600" dirty="0" smtClean="0"/>
                      <a:t>Opportunity</a:t>
                    </a:r>
                    <a:endParaRPr lang="en-US" sz="1600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B500-4396-8339-E19B6579B7EE}"/>
                </c:ext>
              </c:extLst>
            </c:dLbl>
            <c:dLbl>
              <c:idx val="2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dirty="0" smtClean="0"/>
                      <a:t>Capability</a:t>
                    </a:r>
                    <a:endParaRPr lang="en-US" sz="16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6-B500-4396-8339-E19B6579B7E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</c:v>
                </c:pt>
                <c:pt idx="1">
                  <c:v>3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00-4396-8339-E19B6579B7E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46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39EFE-0303-44F6-9A16-FD3B5E015DB1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04766-77AF-4EBE-9704-229FD5F6A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9881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926D1-0013-4A80-B64E-9D824EE65210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F2995-AB43-4B7C-B8CD-9DC7C3692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7846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myintracomm.ec.europa.eu/corp/intellectual-property/Documents/2019_Reuse-guidelines%28CC-BY%29.pdf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Update/add/delete parts of the</a:t>
            </a:r>
            <a:r>
              <a:rPr lang="en-IE" baseline="0" dirty="0"/>
              <a:t> copy right notice where appropriate.</a:t>
            </a:r>
          </a:p>
          <a:p>
            <a:r>
              <a:rPr lang="en-IE" baseline="0" dirty="0"/>
              <a:t>More information: </a:t>
            </a:r>
            <a:r>
              <a:rPr lang="en-GB" dirty="0">
                <a:hlinkClick r:id="rId3"/>
              </a:rPr>
              <a:t>https://myintracomm.ec.europa.eu/corp/intellectual-property/Documents/2019_Reuse-guidelines%28CC-BY%29.pdf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3713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218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6774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7101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2694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4301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47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331" y="1992572"/>
            <a:ext cx="822604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4062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2034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70722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1451" y="2284668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36086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206774" y="403868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72139" y="404194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137503" y="4037437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01072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13869" y="2159957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13868" y="3968881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4547" y="2159956"/>
            <a:ext cx="2461593" cy="1638159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35227" y="3968880"/>
            <a:ext cx="2520000" cy="1638158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033617" y="2159957"/>
            <a:ext cx="2520000" cy="1638159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24549" y="3968880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033617" y="3968881"/>
            <a:ext cx="2520000" cy="1638158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66322" y="2159956"/>
            <a:ext cx="2520000" cy="1638159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85566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46643"/>
            <a:ext cx="10515600" cy="782357"/>
          </a:xfrm>
          <a:solidFill>
            <a:schemeClr val="bg1"/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8200" y="3630613"/>
            <a:ext cx="10515600" cy="20351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6774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118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783535"/>
            <a:ext cx="5040313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99858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12192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44287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67603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676038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99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2509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86048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8339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2341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3839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72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2" r:id="rId2"/>
    <p:sldLayoutId id="2147483657" r:id="rId3"/>
    <p:sldLayoutId id="2147483649" r:id="rId4"/>
    <p:sldLayoutId id="2147483651" r:id="rId5"/>
    <p:sldLayoutId id="2147483669" r:id="rId6"/>
    <p:sldLayoutId id="2147483670" r:id="rId7"/>
    <p:sldLayoutId id="2147483650" r:id="rId8"/>
    <p:sldLayoutId id="2147483660" r:id="rId9"/>
    <p:sldLayoutId id="2147483652" r:id="rId10"/>
    <p:sldLayoutId id="2147483661" r:id="rId11"/>
    <p:sldLayoutId id="2147483653" r:id="rId12"/>
    <p:sldLayoutId id="2147483654" r:id="rId13"/>
    <p:sldLayoutId id="2147483659" r:id="rId14"/>
    <p:sldLayoutId id="2147483658" r:id="rId15"/>
    <p:sldLayoutId id="2147483666" r:id="rId16"/>
    <p:sldLayoutId id="2147483667" r:id="rId17"/>
    <p:sldLayoutId id="2147483668" r:id="rId18"/>
    <p:sldLayoutId id="2147483655" r:id="rId1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071350" y="1992573"/>
            <a:ext cx="10065224" cy="2024950"/>
          </a:xfrm>
        </p:spPr>
        <p:txBody>
          <a:bodyPr>
            <a:noAutofit/>
          </a:bodyPr>
          <a:lstStyle/>
          <a:p>
            <a:r>
              <a:rPr lang="en-IE" dirty="0" smtClean="0"/>
              <a:t>Dress-up for change</a:t>
            </a: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4962" cy="897754"/>
          </a:xfrm>
        </p:spPr>
        <p:txBody>
          <a:bodyPr/>
          <a:lstStyle/>
          <a:p>
            <a:r>
              <a:rPr lang="en-IE" dirty="0" smtClean="0"/>
              <a:t>Transforming </a:t>
            </a:r>
            <a:r>
              <a:rPr lang="en-IE" dirty="0" smtClean="0"/>
              <a:t>fashion behaviours for a cleaner planet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IE" dirty="0" smtClean="0"/>
              <a:t>28/09/2023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621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755" y="494000"/>
            <a:ext cx="10905698" cy="782357"/>
          </a:xfrm>
        </p:spPr>
        <p:txBody>
          <a:bodyPr/>
          <a:lstStyle/>
          <a:p>
            <a:r>
              <a:rPr lang="en-GB" dirty="0" smtClean="0"/>
              <a:t>The COM-B Model of Behaviour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10</a:t>
            </a:fld>
            <a:endParaRPr lang="en-GB"/>
          </a:p>
        </p:txBody>
      </p:sp>
      <p:grpSp>
        <p:nvGrpSpPr>
          <p:cNvPr id="36" name="Group 35"/>
          <p:cNvGrpSpPr/>
          <p:nvPr/>
        </p:nvGrpSpPr>
        <p:grpSpPr>
          <a:xfrm>
            <a:off x="-700390" y="1336241"/>
            <a:ext cx="7948570" cy="5160170"/>
            <a:chOff x="2990758" y="1547391"/>
            <a:chExt cx="6897982" cy="4433456"/>
          </a:xfrm>
        </p:grpSpPr>
        <p:graphicFrame>
          <p:nvGraphicFramePr>
            <p:cNvPr id="32" name="Chart 31"/>
            <p:cNvGraphicFramePr/>
            <p:nvPr>
              <p:extLst/>
            </p:nvPr>
          </p:nvGraphicFramePr>
          <p:xfrm>
            <a:off x="2990758" y="1547391"/>
            <a:ext cx="6897982" cy="443345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5" name="Flowchart: Connector 34"/>
            <p:cNvSpPr/>
            <p:nvPr/>
          </p:nvSpPr>
          <p:spPr>
            <a:xfrm>
              <a:off x="5514893" y="2876265"/>
              <a:ext cx="1849714" cy="1775707"/>
            </a:xfrm>
            <a:prstGeom prst="flowChartConnector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b="1" dirty="0" smtClean="0"/>
                <a:t>Behaviour</a:t>
              </a:r>
              <a:endParaRPr lang="en-GB" b="1" dirty="0"/>
            </a:p>
          </p:txBody>
        </p:sp>
      </p:grpSp>
      <p:cxnSp>
        <p:nvCxnSpPr>
          <p:cNvPr id="38" name="Straight Connector 37"/>
          <p:cNvCxnSpPr/>
          <p:nvPr/>
        </p:nvCxnSpPr>
        <p:spPr>
          <a:xfrm>
            <a:off x="6353234" y="1789889"/>
            <a:ext cx="0" cy="434139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6364324" y="2188723"/>
            <a:ext cx="55214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Capability: </a:t>
            </a:r>
            <a:r>
              <a:rPr lang="en-US" i="1" dirty="0" smtClean="0"/>
              <a:t>Can</a:t>
            </a:r>
            <a:r>
              <a:rPr lang="en-US" dirty="0" smtClean="0"/>
              <a:t> you do it?</a:t>
            </a:r>
            <a:endParaRPr lang="en-US" b="1" dirty="0"/>
          </a:p>
        </p:txBody>
      </p:sp>
      <p:sp>
        <p:nvSpPr>
          <p:cNvPr id="40" name="Rectangle 39"/>
          <p:cNvSpPr/>
          <p:nvPr/>
        </p:nvSpPr>
        <p:spPr>
          <a:xfrm>
            <a:off x="6364324" y="3644630"/>
            <a:ext cx="55214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Motivation: </a:t>
            </a:r>
            <a:r>
              <a:rPr lang="en-US" dirty="0" smtClean="0"/>
              <a:t>Do you </a:t>
            </a:r>
            <a:r>
              <a:rPr lang="en-US" i="1" dirty="0" smtClean="0"/>
              <a:t>want</a:t>
            </a:r>
            <a:r>
              <a:rPr lang="en-US" dirty="0" smtClean="0"/>
              <a:t> to do it?</a:t>
            </a:r>
            <a:endParaRPr lang="en-US" b="1" dirty="0"/>
          </a:p>
        </p:txBody>
      </p:sp>
      <p:sp>
        <p:nvSpPr>
          <p:cNvPr id="41" name="Rectangle 40"/>
          <p:cNvSpPr/>
          <p:nvPr/>
        </p:nvSpPr>
        <p:spPr>
          <a:xfrm>
            <a:off x="6364324" y="5100537"/>
            <a:ext cx="55214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Opportunity: </a:t>
            </a:r>
            <a:r>
              <a:rPr lang="en-US" dirty="0" smtClean="0"/>
              <a:t>Are you </a:t>
            </a:r>
            <a:r>
              <a:rPr lang="en-US" i="1" dirty="0" smtClean="0"/>
              <a:t>prompted</a:t>
            </a:r>
            <a:r>
              <a:rPr lang="en-US" dirty="0" smtClean="0"/>
              <a:t> to do it?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7583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755" y="494000"/>
            <a:ext cx="10905698" cy="782357"/>
          </a:xfrm>
        </p:spPr>
        <p:txBody>
          <a:bodyPr/>
          <a:lstStyle/>
          <a:p>
            <a:r>
              <a:rPr lang="en-GB" dirty="0" smtClean="0"/>
              <a:t>Opportunity is Key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11</a:t>
            </a:fld>
            <a:endParaRPr lang="en-GB"/>
          </a:p>
        </p:txBody>
      </p:sp>
      <p:grpSp>
        <p:nvGrpSpPr>
          <p:cNvPr id="36" name="Group 35"/>
          <p:cNvGrpSpPr/>
          <p:nvPr/>
        </p:nvGrpSpPr>
        <p:grpSpPr>
          <a:xfrm>
            <a:off x="-700390" y="1336241"/>
            <a:ext cx="7948570" cy="5160170"/>
            <a:chOff x="2990758" y="1547391"/>
            <a:chExt cx="6897982" cy="4433456"/>
          </a:xfrm>
        </p:grpSpPr>
        <p:graphicFrame>
          <p:nvGraphicFramePr>
            <p:cNvPr id="32" name="Chart 31"/>
            <p:cNvGraphicFramePr/>
            <p:nvPr>
              <p:extLst/>
            </p:nvPr>
          </p:nvGraphicFramePr>
          <p:xfrm>
            <a:off x="2990758" y="1547391"/>
            <a:ext cx="6897982" cy="443345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5" name="Flowchart: Connector 34"/>
            <p:cNvSpPr/>
            <p:nvPr/>
          </p:nvSpPr>
          <p:spPr>
            <a:xfrm>
              <a:off x="5514893" y="2876265"/>
              <a:ext cx="1849714" cy="1775707"/>
            </a:xfrm>
            <a:prstGeom prst="flowChartConnector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b="1" dirty="0" smtClean="0"/>
                <a:t>Behaviour</a:t>
              </a:r>
              <a:endParaRPr lang="en-GB" b="1" dirty="0"/>
            </a:p>
          </p:txBody>
        </p:sp>
      </p:grpSp>
      <p:sp>
        <p:nvSpPr>
          <p:cNvPr id="39" name="Rectangle 38"/>
          <p:cNvSpPr/>
          <p:nvPr/>
        </p:nvSpPr>
        <p:spPr>
          <a:xfrm>
            <a:off x="6449963" y="2882939"/>
            <a:ext cx="552149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Before</a:t>
            </a:r>
            <a:r>
              <a:rPr lang="en-US" dirty="0"/>
              <a:t> </a:t>
            </a:r>
            <a:r>
              <a:rPr lang="en-US" dirty="0" smtClean="0"/>
              <a:t>tackling motivation or capability, try to tackle opportunity first!</a:t>
            </a:r>
          </a:p>
          <a:p>
            <a:endParaRPr lang="en-US" b="1" dirty="0"/>
          </a:p>
          <a:p>
            <a:r>
              <a:rPr lang="en-US" dirty="0" smtClean="0"/>
              <a:t>Motivation and capability might require more time and effort before they can be influenced. Opportunity can sometimes be easier, less effortful, and cheaper to tackle.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6353234" y="1789889"/>
            <a:ext cx="0" cy="434139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773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/>
              <a:t>Thank </a:t>
            </a:r>
            <a:r>
              <a:rPr lang="en-IE" dirty="0" smtClean="0"/>
              <a:t>you!</a:t>
            </a:r>
            <a:r>
              <a:rPr lang="en-GB" dirty="0"/>
              <a:t/>
            </a:r>
            <a:br>
              <a:rPr lang="en-GB" dirty="0"/>
            </a:br>
            <a:r>
              <a:rPr lang="en-GB" sz="2000" dirty="0" smtClean="0"/>
              <a:t>If you’d like to know more about it, you can reach out to </a:t>
            </a:r>
            <a:r>
              <a:rPr lang="en-GB" sz="2000" b="1" dirty="0" smtClean="0"/>
              <a:t>Marco.INCHINGOLO@ec.Europa.eu</a:t>
            </a: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9575" y="4646435"/>
            <a:ext cx="8941016" cy="1853519"/>
          </a:xfrm>
        </p:spPr>
        <p:txBody>
          <a:bodyPr wrap="square" anchor="b" anchorCtr="0"/>
          <a:lstStyle/>
          <a:p>
            <a:r>
              <a:rPr lang="en-US" sz="1050" b="1" dirty="0"/>
              <a:t>© European Union 2020</a:t>
            </a:r>
          </a:p>
          <a:p>
            <a:r>
              <a:rPr lang="en-US" sz="1050" dirty="0"/>
              <a:t>Unless otherwise noted the reuse of this presentation is </a:t>
            </a:r>
            <a:r>
              <a:rPr lang="en-US" sz="1050" dirty="0" err="1"/>
              <a:t>authorised</a:t>
            </a:r>
            <a:r>
              <a:rPr lang="en-US" sz="1050" dirty="0"/>
              <a:t> under the </a:t>
            </a:r>
            <a:r>
              <a:rPr lang="en-US" sz="1050" dirty="0">
                <a:hlinkClick r:id="rId3"/>
              </a:rPr>
              <a:t>CC BY 4.0 </a:t>
            </a:r>
            <a:r>
              <a:rPr lang="en-US" sz="1050" dirty="0"/>
              <a:t>license. For any use or reproduction of elements that are not owned by the EU, permission may need to be sought directly from the respective right holders.</a:t>
            </a:r>
          </a:p>
          <a:p>
            <a:r>
              <a:rPr lang="en-US" sz="1050" dirty="0"/>
              <a:t>Slide </a:t>
            </a:r>
            <a:r>
              <a:rPr lang="en-US" sz="1050" dirty="0">
                <a:solidFill>
                  <a:schemeClr val="accent6"/>
                </a:solidFill>
              </a:rPr>
              <a:t>xx</a:t>
            </a:r>
            <a:r>
              <a:rPr lang="en-US" sz="1050" dirty="0"/>
              <a:t>: </a:t>
            </a:r>
            <a:r>
              <a:rPr lang="en-US" sz="1050" dirty="0">
                <a:solidFill>
                  <a:schemeClr val="accent6"/>
                </a:solidFill>
              </a:rPr>
              <a:t>element concerned</a:t>
            </a:r>
            <a:r>
              <a:rPr lang="en-US" sz="1050" dirty="0"/>
              <a:t>, source</a:t>
            </a:r>
            <a:r>
              <a:rPr lang="en-US" sz="1050" dirty="0">
                <a:solidFill>
                  <a:schemeClr val="accent6"/>
                </a:solidFill>
              </a:rPr>
              <a:t>: e.g. Fotolia.com</a:t>
            </a:r>
            <a:r>
              <a:rPr lang="en-US" sz="1050" dirty="0"/>
              <a:t>; Slide </a:t>
            </a:r>
            <a:r>
              <a:rPr lang="en-US" sz="1050" dirty="0">
                <a:solidFill>
                  <a:schemeClr val="accent6"/>
                </a:solidFill>
              </a:rPr>
              <a:t>xx</a:t>
            </a:r>
            <a:r>
              <a:rPr lang="en-US" sz="1050" dirty="0"/>
              <a:t>: </a:t>
            </a:r>
            <a:r>
              <a:rPr lang="en-US" sz="1050" dirty="0">
                <a:solidFill>
                  <a:schemeClr val="accent6"/>
                </a:solidFill>
              </a:rPr>
              <a:t>element concerned</a:t>
            </a:r>
            <a:r>
              <a:rPr lang="en-US" sz="1050" dirty="0"/>
              <a:t>, source: </a:t>
            </a:r>
            <a:r>
              <a:rPr lang="en-US" sz="1050" dirty="0">
                <a:solidFill>
                  <a:schemeClr val="accent6"/>
                </a:solidFill>
              </a:rPr>
              <a:t>e.g. iStock.com</a:t>
            </a:r>
            <a:endParaRPr lang="en-GB" sz="1050" dirty="0">
              <a:solidFill>
                <a:schemeClr val="accent6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24" y="4858246"/>
            <a:ext cx="1023496" cy="35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7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54885" y="482860"/>
            <a:ext cx="5489012" cy="1073566"/>
          </a:xfrm>
        </p:spPr>
        <p:txBody>
          <a:bodyPr/>
          <a:lstStyle/>
          <a:p>
            <a:pPr algn="ctr"/>
            <a:r>
              <a:rPr lang="en-GB" dirty="0"/>
              <a:t>Behavioural </a:t>
            </a:r>
            <a:r>
              <a:rPr lang="en-GB" dirty="0" smtClean="0"/>
              <a:t>Science </a:t>
            </a:r>
            <a:r>
              <a:rPr lang="en-GB" dirty="0"/>
              <a:t>and Nudges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" t="-36742" r="121" b="-33711"/>
          <a:stretch/>
        </p:blipFill>
        <p:spPr>
          <a:xfrm>
            <a:off x="1" y="0"/>
            <a:ext cx="6060332" cy="68709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ctangle 5"/>
          <p:cNvSpPr/>
          <p:nvPr/>
        </p:nvSpPr>
        <p:spPr>
          <a:xfrm>
            <a:off x="0" y="0"/>
            <a:ext cx="642026" cy="482860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0" y="6388130"/>
            <a:ext cx="642026" cy="482860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5418307" y="0"/>
            <a:ext cx="642026" cy="482860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5418307" y="6388130"/>
            <a:ext cx="642026" cy="482860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430018" y="2816200"/>
            <a:ext cx="5313879" cy="1903846"/>
          </a:xfrm>
        </p:spPr>
        <p:txBody>
          <a:bodyPr/>
          <a:lstStyle/>
          <a:p>
            <a:pPr marL="0" indent="0" algn="ctr">
              <a:buNone/>
            </a:pPr>
            <a:r>
              <a:rPr lang="en-GB" sz="2000" b="1" dirty="0" smtClean="0"/>
              <a:t>What is it?</a:t>
            </a: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 smtClean="0"/>
              <a:t>The application of the sciences of the mind and behaviour to better design and implement behaviour change initiatives in </a:t>
            </a:r>
            <a:r>
              <a:rPr lang="en-GB" sz="2000" dirty="0" smtClean="0"/>
              <a:t>various contexts (policymaking</a:t>
            </a:r>
            <a:r>
              <a:rPr lang="en-GB" sz="2000" dirty="0" smtClean="0"/>
              <a:t>, organisations, etc</a:t>
            </a:r>
            <a:r>
              <a:rPr lang="en-GB" sz="2000" dirty="0" smtClean="0"/>
              <a:t>.) </a:t>
            </a:r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196845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54885" y="482860"/>
            <a:ext cx="5489012" cy="1073566"/>
          </a:xfrm>
        </p:spPr>
        <p:txBody>
          <a:bodyPr/>
          <a:lstStyle/>
          <a:p>
            <a:pPr algn="ctr"/>
            <a:r>
              <a:rPr lang="en-GB" dirty="0"/>
              <a:t>Behavioural Science and Nudges</a:t>
            </a:r>
            <a:endParaRPr lang="en-GB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" t="-36742" r="121" b="-33711"/>
          <a:stretch/>
        </p:blipFill>
        <p:spPr>
          <a:xfrm>
            <a:off x="1" y="0"/>
            <a:ext cx="6060332" cy="68709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ctangle 5"/>
          <p:cNvSpPr/>
          <p:nvPr/>
        </p:nvSpPr>
        <p:spPr>
          <a:xfrm>
            <a:off x="0" y="0"/>
            <a:ext cx="642026" cy="482860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0" y="6388130"/>
            <a:ext cx="642026" cy="482860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5418307" y="0"/>
            <a:ext cx="642026" cy="482860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5418307" y="6388130"/>
            <a:ext cx="642026" cy="482860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741337" y="2816200"/>
            <a:ext cx="5002560" cy="21643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2000" b="1" dirty="0" smtClean="0"/>
              <a:t>How does it work?</a:t>
            </a: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 smtClean="0"/>
              <a:t>The most famous “offspring” of behavioural insights are nudges, i.e. </a:t>
            </a:r>
            <a:r>
              <a:rPr lang="en-GB" sz="2000" dirty="0" smtClean="0"/>
              <a:t>small interventions </a:t>
            </a:r>
            <a:r>
              <a:rPr lang="en-GB" sz="2000" dirty="0" smtClean="0"/>
              <a:t>in people’s </a:t>
            </a:r>
            <a:r>
              <a:rPr lang="en-GB" sz="2000" dirty="0" smtClean="0"/>
              <a:t>surrounding circumstances that </a:t>
            </a:r>
            <a:r>
              <a:rPr lang="en-GB" sz="2000" dirty="0" smtClean="0"/>
              <a:t>steer their behaviours in predictable ways.</a:t>
            </a:r>
          </a:p>
        </p:txBody>
      </p:sp>
    </p:spTree>
    <p:extLst>
      <p:ext uri="{BB962C8B-B14F-4D97-AF65-F5344CB8AC3E}">
        <p14:creationId xmlns:p14="http://schemas.microsoft.com/office/powerpoint/2010/main" val="170014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54885" y="482860"/>
            <a:ext cx="5489012" cy="1073566"/>
          </a:xfrm>
        </p:spPr>
        <p:txBody>
          <a:bodyPr/>
          <a:lstStyle/>
          <a:p>
            <a:pPr algn="ctr"/>
            <a:r>
              <a:rPr lang="en-GB" dirty="0"/>
              <a:t>Behavioural Science and Nudges</a:t>
            </a:r>
            <a:endParaRPr lang="en-GB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" t="-36742" r="121" b="-33711"/>
          <a:stretch/>
        </p:blipFill>
        <p:spPr>
          <a:xfrm>
            <a:off x="1" y="0"/>
            <a:ext cx="6060332" cy="68709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ctangle 5"/>
          <p:cNvSpPr/>
          <p:nvPr/>
        </p:nvSpPr>
        <p:spPr>
          <a:xfrm>
            <a:off x="0" y="0"/>
            <a:ext cx="642026" cy="482860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0" y="6388130"/>
            <a:ext cx="642026" cy="482860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5418307" y="0"/>
            <a:ext cx="642026" cy="482860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5418307" y="6388130"/>
            <a:ext cx="642026" cy="482860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6430018" y="2942660"/>
            <a:ext cx="5138745" cy="1238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2000" b="1" dirty="0" smtClean="0"/>
              <a:t>Why use it?</a:t>
            </a: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 smtClean="0"/>
              <a:t>It is </a:t>
            </a:r>
            <a:r>
              <a:rPr lang="en-GB" sz="2000" dirty="0" smtClean="0"/>
              <a:t>cheap, unforced, </a:t>
            </a:r>
            <a:r>
              <a:rPr lang="en-GB" sz="2000" dirty="0" smtClean="0"/>
              <a:t>and usually rather easy to implement (also, it is evidence-based…!)</a:t>
            </a:r>
          </a:p>
        </p:txBody>
      </p:sp>
    </p:spTree>
    <p:extLst>
      <p:ext uri="{BB962C8B-B14F-4D97-AF65-F5344CB8AC3E}">
        <p14:creationId xmlns:p14="http://schemas.microsoft.com/office/powerpoint/2010/main" val="357907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54885" y="482860"/>
            <a:ext cx="5489012" cy="1073566"/>
          </a:xfrm>
        </p:spPr>
        <p:txBody>
          <a:bodyPr/>
          <a:lstStyle/>
          <a:p>
            <a:pPr algn="ctr"/>
            <a:r>
              <a:rPr lang="en-GB" dirty="0" smtClean="0"/>
              <a:t>Don’t know where to start? Go EAST!</a:t>
            </a:r>
            <a:endParaRPr lang="en-GB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57" r="-307" b="24147"/>
          <a:stretch/>
        </p:blipFill>
        <p:spPr>
          <a:xfrm>
            <a:off x="0" y="482860"/>
            <a:ext cx="5104297" cy="56914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6430018" y="1978833"/>
            <a:ext cx="5138745" cy="7890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IE" sz="2000" b="1" dirty="0" smtClean="0"/>
              <a:t>E </a:t>
            </a:r>
            <a:r>
              <a:rPr lang="en-IE" sz="2000" dirty="0" smtClean="0"/>
              <a:t>= Easy</a:t>
            </a:r>
            <a:r>
              <a:rPr lang="en-GB" sz="2000" dirty="0"/>
              <a:t> </a:t>
            </a:r>
            <a:r>
              <a:rPr lang="en-GB" sz="2000" dirty="0" smtClean="0"/>
              <a:t>– e.g. remove barriers, facilitate the behaviour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430017" y="3040954"/>
            <a:ext cx="5138745" cy="7890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IE" sz="2000" b="1" dirty="0" smtClean="0"/>
              <a:t>A</a:t>
            </a:r>
            <a:r>
              <a:rPr lang="en-IE" sz="2000" dirty="0" smtClean="0"/>
              <a:t> = Attractive</a:t>
            </a:r>
            <a:r>
              <a:rPr lang="en-GB" sz="2000" dirty="0" smtClean="0"/>
              <a:t> – e.g. make it salient, attention-grabbing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6430017" y="4103075"/>
            <a:ext cx="5138745" cy="7890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IE" sz="2000" b="1" dirty="0"/>
              <a:t>S</a:t>
            </a:r>
            <a:r>
              <a:rPr lang="en-IE" sz="2000" dirty="0" smtClean="0"/>
              <a:t> = Social</a:t>
            </a:r>
            <a:r>
              <a:rPr lang="en-GB" sz="2000" dirty="0" smtClean="0"/>
              <a:t> – e.g. use the leverage of peer pressure and social influence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6430016" y="5165196"/>
            <a:ext cx="5138745" cy="7890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IE" sz="2000" b="1" dirty="0"/>
              <a:t>T</a:t>
            </a:r>
            <a:r>
              <a:rPr lang="en-IE" sz="2000" dirty="0" smtClean="0"/>
              <a:t> = Timely</a:t>
            </a:r>
            <a:r>
              <a:rPr lang="en-GB" sz="2000" dirty="0" smtClean="0"/>
              <a:t> – e.g. prompt people when they are likely to be most receptive</a:t>
            </a:r>
          </a:p>
        </p:txBody>
      </p:sp>
      <p:sp>
        <p:nvSpPr>
          <p:cNvPr id="2" name="Rectangle 1"/>
          <p:cNvSpPr/>
          <p:nvPr/>
        </p:nvSpPr>
        <p:spPr>
          <a:xfrm>
            <a:off x="-1" y="0"/>
            <a:ext cx="5104297" cy="1387320"/>
          </a:xfrm>
          <a:prstGeom prst="rect">
            <a:avLst/>
          </a:prstGeom>
          <a:solidFill>
            <a:srgbClr val="DDDE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-2" y="5470680"/>
            <a:ext cx="5104297" cy="1387320"/>
          </a:xfrm>
          <a:prstGeom prst="rect">
            <a:avLst/>
          </a:prstGeom>
          <a:solidFill>
            <a:srgbClr val="DDDE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351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52318" y="1465353"/>
            <a:ext cx="5489012" cy="1073566"/>
          </a:xfrm>
        </p:spPr>
        <p:txBody>
          <a:bodyPr/>
          <a:lstStyle/>
          <a:p>
            <a:pPr algn="ctr"/>
            <a:r>
              <a:rPr lang="en-GB" dirty="0" smtClean="0"/>
              <a:t>Facilitating sustainable food choices by making them more easily available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-1" y="0"/>
            <a:ext cx="5104297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451498" y="2459504"/>
            <a:ext cx="42012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solidFill>
                  <a:schemeClr val="bg1"/>
                </a:solidFill>
              </a:rPr>
              <a:t>Make it EASY</a:t>
            </a:r>
            <a:endParaRPr lang="en-GB" sz="60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8021" y="1187094"/>
            <a:ext cx="3212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solidFill>
                  <a:srgbClr val="EAEAEA"/>
                </a:solidFill>
              </a:rPr>
              <a:t>Green Nudge</a:t>
            </a:r>
            <a:endParaRPr lang="en-GB" dirty="0">
              <a:solidFill>
                <a:srgbClr val="EAEAEA"/>
              </a:solidFill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5555795" y="3034459"/>
            <a:ext cx="6166035" cy="25978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IE" sz="2000" b="1" dirty="0" smtClean="0"/>
              <a:t>An experiment </a:t>
            </a:r>
            <a:r>
              <a:rPr lang="en-IE" sz="2000" b="1" dirty="0" smtClean="0"/>
              <a:t>at a Swedish University </a:t>
            </a:r>
            <a:r>
              <a:rPr lang="en-IE" sz="2000" dirty="0" smtClean="0"/>
              <a:t>found that placing vegetarian option at the top of the printed menu (order) &amp; placing the vegetarian dishes in a more visible spot increased the choice for vegetarian options.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IE" sz="2000" i="1" dirty="0" smtClean="0"/>
              <a:t>Interesting: </a:t>
            </a:r>
            <a:r>
              <a:rPr lang="en-IE" sz="2000" dirty="0" smtClean="0"/>
              <a:t>The experiment showed that the treatment effect increased over time! </a:t>
            </a:r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335436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916373" y="482860"/>
            <a:ext cx="5489012" cy="1073566"/>
          </a:xfrm>
        </p:spPr>
        <p:txBody>
          <a:bodyPr/>
          <a:lstStyle/>
          <a:p>
            <a:pPr algn="ctr"/>
            <a:r>
              <a:rPr lang="en-GB" dirty="0" smtClean="0"/>
              <a:t>Leverage emotions to motivate actions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-1" y="0"/>
            <a:ext cx="5104297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0" y="2459504"/>
            <a:ext cx="51042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solidFill>
                  <a:schemeClr val="bg1"/>
                </a:solidFill>
              </a:rPr>
              <a:t>Make it ATTRACTIVE</a:t>
            </a:r>
            <a:endParaRPr lang="en-GB" sz="6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45767" y="1187094"/>
            <a:ext cx="3212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solidFill>
                  <a:srgbClr val="EAEAEA"/>
                </a:solidFill>
              </a:rPr>
              <a:t>Green Nudges</a:t>
            </a:r>
            <a:endParaRPr lang="en-GB" dirty="0">
              <a:solidFill>
                <a:srgbClr val="EAEAEA"/>
              </a:solidFill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5577862" y="2334068"/>
            <a:ext cx="6166035" cy="25862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People in the US who </a:t>
            </a:r>
            <a:r>
              <a:rPr lang="en-US" sz="2000" dirty="0" smtClean="0"/>
              <a:t>played a </a:t>
            </a:r>
            <a:r>
              <a:rPr lang="en-US" sz="2000" dirty="0"/>
              <a:t>game competing with others to be </a:t>
            </a:r>
            <a:r>
              <a:rPr lang="en-US" sz="2000" dirty="0" smtClean="0"/>
              <a:t>more. People </a:t>
            </a:r>
            <a:r>
              <a:rPr lang="en-US" sz="2000" dirty="0"/>
              <a:t>in a study who were asked to imagine the positive emotion of pride expressed more pro-environmental intentions than people asked to imagine </a:t>
            </a:r>
            <a:r>
              <a:rPr lang="en-US" sz="2000" dirty="0" smtClean="0"/>
              <a:t>guilt.</a:t>
            </a:r>
          </a:p>
          <a:p>
            <a:pPr marL="0" indent="0">
              <a:buNone/>
            </a:pPr>
            <a:r>
              <a:rPr lang="en-US" sz="2000" i="1" dirty="0" smtClean="0"/>
              <a:t>Tips for communication</a:t>
            </a:r>
            <a:r>
              <a:rPr lang="en-US" sz="2000" dirty="0" smtClean="0"/>
              <a:t>: </a:t>
            </a:r>
            <a:r>
              <a:rPr lang="en-US" sz="2000" dirty="0" smtClean="0"/>
              <a:t>Use the motivational push of emotion to draft effective communication messages.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291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54885" y="482860"/>
            <a:ext cx="5489012" cy="1073566"/>
          </a:xfrm>
        </p:spPr>
        <p:txBody>
          <a:bodyPr/>
          <a:lstStyle/>
          <a:p>
            <a:pPr algn="ctr"/>
            <a:r>
              <a:rPr lang="en-GB" dirty="0" smtClean="0"/>
              <a:t>An example from a governing institution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-1" y="0"/>
            <a:ext cx="5104297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451498" y="2459504"/>
            <a:ext cx="42012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solidFill>
                  <a:schemeClr val="bg1"/>
                </a:solidFill>
              </a:rPr>
              <a:t>Make it SOCIAL</a:t>
            </a:r>
            <a:endParaRPr lang="en-GB" sz="6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45767" y="1187094"/>
            <a:ext cx="3212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solidFill>
                  <a:srgbClr val="EAEAEA"/>
                </a:solidFill>
              </a:rPr>
              <a:t>Green Nudges</a:t>
            </a:r>
            <a:endParaRPr lang="en-GB" dirty="0">
              <a:solidFill>
                <a:srgbClr val="EAEAEA"/>
              </a:solidFill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5817212" y="2459503"/>
            <a:ext cx="5926685" cy="35716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000" b="1" dirty="0" smtClean="0"/>
              <a:t>In 2010, the UK Government </a:t>
            </a:r>
            <a:r>
              <a:rPr lang="en-GB" sz="2000" dirty="0" smtClean="0"/>
              <a:t>managed to reduce its emission by 10% by leveraging the psychological and behavioural impact of social norms.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IE" sz="2000" i="1" dirty="0" smtClean="0"/>
              <a:t>Intervention: </a:t>
            </a:r>
            <a:r>
              <a:rPr lang="en-IE" sz="2000" dirty="0" smtClean="0"/>
              <a:t>They launched a competition amongst buildings at the HQs to see which one would decrease its emissions compared to the previous year.</a:t>
            </a:r>
            <a:endParaRPr lang="en-GB" sz="2000" dirty="0" smtClean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5" y="5710137"/>
            <a:ext cx="2337333" cy="846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18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54885" y="482859"/>
            <a:ext cx="5489012" cy="1598859"/>
          </a:xfrm>
        </p:spPr>
        <p:txBody>
          <a:bodyPr/>
          <a:lstStyle/>
          <a:p>
            <a:pPr algn="ctr"/>
            <a:r>
              <a:rPr lang="en-GB" dirty="0" smtClean="0"/>
              <a:t>It is not only about what and how, but also when!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-1" y="0"/>
            <a:ext cx="5104297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451498" y="2459504"/>
            <a:ext cx="42012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solidFill>
                  <a:schemeClr val="bg1"/>
                </a:solidFill>
              </a:rPr>
              <a:t>Make it TIMELY</a:t>
            </a:r>
            <a:endParaRPr lang="en-GB" sz="6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45767" y="1187094"/>
            <a:ext cx="3212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solidFill>
                  <a:srgbClr val="EAEAEA"/>
                </a:solidFill>
              </a:rPr>
              <a:t>Green Nudges</a:t>
            </a:r>
            <a:endParaRPr lang="en-GB" dirty="0">
              <a:solidFill>
                <a:srgbClr val="EAEAEA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47897" y="2593059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 smtClean="0"/>
              <a:t>A large field experiment found that giving people real-time feedback on </a:t>
            </a:r>
            <a:r>
              <a:rPr lang="en-US" sz="2000" dirty="0"/>
              <a:t>the </a:t>
            </a:r>
            <a:r>
              <a:rPr lang="en-US" sz="2000" dirty="0" smtClean="0"/>
              <a:t>water </a:t>
            </a:r>
            <a:r>
              <a:rPr lang="en-US" sz="2000" dirty="0"/>
              <a:t>consumption of a daily, energy-intensive activity (showering</a:t>
            </a:r>
            <a:r>
              <a:rPr lang="en-US" sz="2000" dirty="0" smtClean="0"/>
              <a:t>) reduced </a:t>
            </a:r>
            <a:r>
              <a:rPr lang="en-US" sz="2000" dirty="0" smtClean="0"/>
              <a:t>water </a:t>
            </a:r>
            <a:r>
              <a:rPr lang="en-US" sz="2000" dirty="0"/>
              <a:t>consumption for the target behavior by 22</a:t>
            </a:r>
            <a:r>
              <a:rPr lang="en-US" sz="2000" dirty="0" smtClean="0"/>
              <a:t>%!</a:t>
            </a:r>
          </a:p>
          <a:p>
            <a:endParaRPr lang="en-US" sz="2000" dirty="0"/>
          </a:p>
          <a:p>
            <a:r>
              <a:rPr lang="en-US" sz="2000" i="1" dirty="0" smtClean="0"/>
              <a:t>Interesting: </a:t>
            </a:r>
            <a:r>
              <a:rPr lang="en-US" sz="2000" dirty="0" smtClean="0"/>
              <a:t>timeliness is the trick behind effective reminders as well! 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9621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.potx" id="{4E874F3A-6BB1-4334-AA3C-CB69D53C2FB0}" vid="{CFDAC62F-BBD6-4674-995E-7A3058955A7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1742</TotalTime>
  <Words>625</Words>
  <Application>Microsoft Office PowerPoint</Application>
  <PresentationFormat>Widescreen</PresentationFormat>
  <Paragraphs>60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Dress-up for change</vt:lpstr>
      <vt:lpstr>Behavioural Science and Nudges</vt:lpstr>
      <vt:lpstr>Behavioural Science and Nudges</vt:lpstr>
      <vt:lpstr>Behavioural Science and Nudges</vt:lpstr>
      <vt:lpstr>Don’t know where to start? Go EAST!</vt:lpstr>
      <vt:lpstr>Facilitating sustainable food choices by making them more easily available</vt:lpstr>
      <vt:lpstr>Leverage emotions to motivate actions</vt:lpstr>
      <vt:lpstr>An example from a governing institution</vt:lpstr>
      <vt:lpstr>It is not only about what and how, but also when!</vt:lpstr>
      <vt:lpstr>The COM-B Model of Behaviour</vt:lpstr>
      <vt:lpstr>Opportunity is Key</vt:lpstr>
      <vt:lpstr>Thank you! If you’d like to know more about it, you can reach out to Marco.INCHINGOLO@ec.Europa.eu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Behaviour Change</dc:title>
  <dc:creator>INCHINGOLO Marco (JRC)</dc:creator>
  <cp:lastModifiedBy>INCHINGOLO Marco (JRC)</cp:lastModifiedBy>
  <cp:revision>7</cp:revision>
  <dcterms:created xsi:type="dcterms:W3CDTF">2023-09-12T08:35:08Z</dcterms:created>
  <dcterms:modified xsi:type="dcterms:W3CDTF">2023-09-13T13:37:27Z</dcterms:modified>
</cp:coreProperties>
</file>