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2"/>
    <p:sldId id="259" r:id="rId3"/>
    <p:sldId id="264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75" r:id="rId12"/>
    <p:sldId id="268" r:id="rId13"/>
    <p:sldId id="269" r:id="rId14"/>
    <p:sldId id="271" r:id="rId15"/>
    <p:sldId id="272" r:id="rId16"/>
    <p:sldId id="273" r:id="rId17"/>
    <p:sldId id="274" r:id="rId18"/>
    <p:sldId id="276" r:id="rId19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294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39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2A914B5-5493-4E2A-A0FE-88A01205245B}" type="datetime1">
              <a:rPr lang="hr-HR" smtClean="0"/>
              <a:t>19.9.2022.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8124A4-4CA4-4A2F-A506-AA7C3DA64498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  <p:pic>
        <p:nvPicPr>
          <p:cNvPr id="8" name="Slika 7" descr="Pahuljasti bijeli oblaci na plavom nebu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Slika 9" descr="Krupni plan biljk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Slika 10" descr="Valov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C6D276-56B0-444B-BF73-D61595824534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054D9A-0AA8-4923-9AD5-641A68603008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5D61C5-DAD0-4127-A2E9-823A34633ED8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pic>
        <p:nvPicPr>
          <p:cNvPr id="11" name="Slika 10" descr="Zelen biljke u krupnom planu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Slika 8" descr="Valov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DF0A66-465F-4BD4-807C-AFE8EBDCC8E8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5E9AF6-B388-4594-A980-D5C4087AEC84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E16BB2-3E67-4F8F-92BB-DA49FD5F1910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9522FE-31DF-4531-883A-650D12B31F8C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6A22AF-50B7-4F3F-98D4-CF619AB720C4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liku 2" descr="Prazno rezervirano mjesto za dodavanje slike. Kliknite rezervirano mjesto i odaberite sliku koju želite dodati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085841-497D-409F-9FAE-9754E7A7C5E7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11" name="Pravokutni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Uređivanje stilova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4F42659-1F1B-454B-A75D-5FA6A4C584B9}" type="datetime1">
              <a:rPr lang="hr-HR" noProof="0" smtClean="0"/>
              <a:t>19.9.2022.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office.com/hXVJnoYyD1JlEOAr?ref=Link&amp;loc=play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hr-HR" dirty="0"/>
              <a:t>Green S.E.E.D.S.</a:t>
            </a:r>
            <a:br>
              <a:rPr lang="hr-HR" dirty="0"/>
            </a:br>
            <a:r>
              <a:rPr lang="hr-HR" sz="1600" dirty="0"/>
              <a:t>Vela Luka </a:t>
            </a:r>
            <a:r>
              <a:rPr lang="hr-HR" sz="1600" dirty="0" err="1"/>
              <a:t>High</a:t>
            </a:r>
            <a:r>
              <a:rPr lang="hr-HR" sz="1600" dirty="0"/>
              <a:t> </a:t>
            </a:r>
            <a:r>
              <a:rPr lang="hr-HR" sz="1600" dirty="0" err="1"/>
              <a:t>School</a:t>
            </a:r>
            <a:endParaRPr lang="hr-HR" sz="1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hr-HR" dirty="0"/>
              <a:t>1.09.2019.-1.8.2022.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230A542-054B-4FFD-9974-579F3A3C6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"/>
            <a:ext cx="8286227" cy="16857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AD89FF8-64B9-4FE6-AAF4-E19418B05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778" y="100783"/>
            <a:ext cx="2952074" cy="65128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5CBF75F-E3AA-44F7-8848-585813AC2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890" y="5511567"/>
            <a:ext cx="1837587" cy="107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520B1A-7039-45B2-B808-801093199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D2415FA3-F5F7-44BE-9B31-EEA12450D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8618" y="105592"/>
            <a:ext cx="2798307" cy="2523963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A9210C0E-9684-41F5-88CF-CCD9A170BB5E}"/>
              </a:ext>
            </a:extLst>
          </p:cNvPr>
          <p:cNvSpPr/>
          <p:nvPr/>
        </p:nvSpPr>
        <p:spPr>
          <a:xfrm>
            <a:off x="1410026" y="2072081"/>
            <a:ext cx="77222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research on the topic of "forest island" using books, internet ..</a:t>
            </a:r>
            <a:endParaRPr lang="hr-H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present the results through a presentation tool</a:t>
            </a:r>
            <a:endParaRPr lang="hr-H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make a time </a:t>
            </a:r>
            <a:r>
              <a:rPr lang="hr-HR" dirty="0" err="1"/>
              <a:t>map</a:t>
            </a:r>
            <a:r>
              <a:rPr lang="hr-HR" dirty="0"/>
              <a:t>  </a:t>
            </a:r>
            <a:r>
              <a:rPr lang="en-US" dirty="0"/>
              <a:t>with events relevant to the island’s forests </a:t>
            </a:r>
            <a:r>
              <a:rPr lang="hr-HR" dirty="0"/>
              <a:t>–</a:t>
            </a:r>
            <a:r>
              <a:rPr lang="hr-HR" dirty="0" err="1"/>
              <a:t>Pikchart</a:t>
            </a:r>
            <a:r>
              <a:rPr lang="hr-HR" dirty="0"/>
              <a:t> App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p</a:t>
            </a:r>
            <a:r>
              <a:rPr lang="en-US" dirty="0" err="1"/>
              <a:t>lant</a:t>
            </a:r>
            <a:r>
              <a:rPr lang="en-US" dirty="0"/>
              <a:t> identification through the application- </a:t>
            </a:r>
            <a:r>
              <a:rPr lang="hr-HR" dirty="0" err="1"/>
              <a:t>Pl@nt</a:t>
            </a:r>
            <a:r>
              <a:rPr lang="hr-HR" dirty="0"/>
              <a:t> NET App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 err="1"/>
              <a:t>knowledge</a:t>
            </a:r>
            <a:r>
              <a:rPr lang="hr-HR" dirty="0"/>
              <a:t> </a:t>
            </a:r>
            <a:r>
              <a:rPr lang="hr-HR" dirty="0" err="1"/>
              <a:t>about</a:t>
            </a:r>
            <a:r>
              <a:rPr lang="hr-HR" dirty="0"/>
              <a:t> </a:t>
            </a:r>
            <a:r>
              <a:rPr lang="hr-HR" dirty="0" err="1"/>
              <a:t>medicinal</a:t>
            </a:r>
            <a:r>
              <a:rPr lang="hr-HR" dirty="0"/>
              <a:t> </a:t>
            </a:r>
            <a:r>
              <a:rPr lang="hr-HR" dirty="0" err="1"/>
              <a:t>herbs</a:t>
            </a:r>
            <a:r>
              <a:rPr lang="hr-HR" dirty="0"/>
              <a:t> – </a:t>
            </a:r>
            <a:r>
              <a:rPr lang="hr-HR" dirty="0" err="1"/>
              <a:t>Mentimeter</a:t>
            </a:r>
            <a:r>
              <a:rPr lang="hr-HR" dirty="0"/>
              <a:t> App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debate - whether "hidden" localities should be popularized for tourism</a:t>
            </a:r>
            <a:endParaRPr lang="hr-H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phases of the work recorded through the </a:t>
            </a:r>
            <a:r>
              <a:rPr lang="en-US" dirty="0" err="1"/>
              <a:t>Prezzi</a:t>
            </a:r>
            <a:r>
              <a:rPr lang="en-US" dirty="0"/>
              <a:t> presentation</a:t>
            </a:r>
            <a:endParaRPr lang="hr-H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field teaching </a:t>
            </a:r>
            <a:r>
              <a:rPr lang="en-US" dirty="0" err="1"/>
              <a:t>Kočje</a:t>
            </a:r>
            <a:r>
              <a:rPr lang="en-US" dirty="0"/>
              <a:t> Nature Reserve  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12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70BA4800-F73A-488C-BCF0-B7275306D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19" y="120680"/>
            <a:ext cx="3037793" cy="2279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8C3221E-D1DC-4066-AD41-2D2D7FE5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741" y="294368"/>
            <a:ext cx="2272054" cy="1183566"/>
          </a:xfrm>
        </p:spPr>
        <p:txBody>
          <a:bodyPr>
            <a:normAutofit/>
          </a:bodyPr>
          <a:lstStyle/>
          <a:p>
            <a:r>
              <a:rPr lang="hr-HR" sz="4400" dirty="0"/>
              <a:t>In </a:t>
            </a:r>
            <a:r>
              <a:rPr lang="hr-HR" sz="4400" dirty="0" err="1"/>
              <a:t>school</a:t>
            </a:r>
            <a:endParaRPr lang="hr-HR" sz="4400" dirty="0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ECACCAAA-214B-46FD-B242-0DC50996B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2261" y="2622585"/>
            <a:ext cx="4645555" cy="3487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AEFB472-B298-4CFF-8CDA-55AD8D8F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hr-HR" noProof="0" smtClean="0"/>
              <a:t>11</a:t>
            </a:fld>
            <a:endParaRPr lang="hr-HR" noProof="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D9F3BE-94D2-4A8F-A33C-423695EE6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73128D2-9CAB-436B-ABFE-921A153AA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9" y="4410382"/>
            <a:ext cx="3140034" cy="2356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30F93CD-78C6-4E89-9DA5-2A379D27C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794" y="102755"/>
            <a:ext cx="6714677" cy="3273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0B4D0DB-8ADF-4E31-A952-8557FFC338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5" r="13999"/>
          <a:stretch/>
        </p:blipFill>
        <p:spPr>
          <a:xfrm>
            <a:off x="8983987" y="5118542"/>
            <a:ext cx="3288484" cy="183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556563C-F320-4288-96DB-9426DB601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9821" y="3433904"/>
            <a:ext cx="2484800" cy="186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9EE9D17-CBF8-4EE7-B4F8-4CEF5C5150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56" t="13089" b="19266"/>
          <a:stretch/>
        </p:blipFill>
        <p:spPr>
          <a:xfrm>
            <a:off x="5805182" y="5335318"/>
            <a:ext cx="2905472" cy="147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03288382-1C74-4F26-8035-7C5BDF911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950" y="1669547"/>
            <a:ext cx="3380088" cy="2536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1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C2A116-77AC-48E0-9997-6B14FCB9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Involment</a:t>
            </a: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312F2FF-B14A-4B09-A4DF-0BCE9BE02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06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201DC2-D107-4A6A-A8FD-13BFDB2C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3E223D-4C31-450C-9B8F-B19FCEB70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respond very well to topics aimed at preserving the environment - environmental topics </a:t>
            </a:r>
            <a:endParaRPr lang="hr-HR" dirty="0"/>
          </a:p>
          <a:p>
            <a:r>
              <a:rPr lang="en-US" dirty="0"/>
              <a:t>students prefer fieldwork to classroom instruction </a:t>
            </a:r>
            <a:endParaRPr lang="hr-HR" dirty="0"/>
          </a:p>
          <a:p>
            <a:r>
              <a:rPr lang="en-US" dirty="0"/>
              <a:t>students excel in the online environment, that is, in using the online application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36F471B-B21A-4BEC-828D-1E68335A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hr-HR" noProof="0" smtClean="0"/>
              <a:t>13</a:t>
            </a:fld>
            <a:endParaRPr lang="hr-HR" noProof="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F083981-2A94-4208-B207-2461C84CA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42397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CFBF58-148E-4298-9DAA-95184BAF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Final</a:t>
            </a:r>
            <a:r>
              <a:rPr lang="hr-HR" dirty="0"/>
              <a:t> </a:t>
            </a:r>
            <a:r>
              <a:rPr lang="hr-HR" dirty="0" err="1"/>
              <a:t>product</a:t>
            </a:r>
            <a:r>
              <a:rPr lang="hr-HR" dirty="0"/>
              <a:t> 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868176D-8428-4612-AE8F-8EAA3364D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22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6E1F5ECA-658C-48F4-89C7-EC454E29E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419" y="130610"/>
            <a:ext cx="2859272" cy="265808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A2CC966-3D21-45F5-893D-01DFCB840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6088073" cy="847197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89F55FD-8D0C-44BA-B1E8-2B8FFA95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8396" y="2990346"/>
            <a:ext cx="5451137" cy="2171314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 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9142DA7F-6CA9-4B9A-836F-9F41DD89C43E}"/>
              </a:ext>
            </a:extLst>
          </p:cNvPr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A60346-EB28-4DC8-A277-3BF7B2E10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46" y="296083"/>
            <a:ext cx="4728902" cy="6295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E6E3BDA7-AD72-4C21-99F2-23602430C8CD}"/>
              </a:ext>
            </a:extLst>
          </p:cNvPr>
          <p:cNvSpPr/>
          <p:nvPr/>
        </p:nvSpPr>
        <p:spPr>
          <a:xfrm>
            <a:off x="303583" y="2360268"/>
            <a:ext cx="3677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a trash can made from collected plastic bottles</a:t>
            </a:r>
            <a:endParaRPr lang="hr-HR" sz="2800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88D9466-E4DC-4563-8A9C-7997A65D4DC9}"/>
              </a:ext>
            </a:extLst>
          </p:cNvPr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BFC6A2-7060-465B-9534-5F7E774F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145" y="2871323"/>
            <a:ext cx="2859272" cy="3683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9D3405-79A0-43CA-9BA6-F7F87090C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33" y="2021747"/>
            <a:ext cx="3181059" cy="1325460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poster </a:t>
            </a:r>
            <a:r>
              <a:rPr lang="en-US" sz="2400" dirty="0"/>
              <a:t>- student idea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invite everyone interested in the grape harvest </a:t>
            </a:r>
            <a:endParaRPr lang="hr-HR" sz="2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F0B7892-FE11-4076-8FD9-C269E52D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094" y="70998"/>
            <a:ext cx="3005588" cy="2883658"/>
          </a:xfrm>
          <a:prstGeom prst="rect">
            <a:avLst/>
          </a:prstGeom>
        </p:spPr>
      </p:pic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97D5F888-E0D0-451B-8106-8E2D3300290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638707"/>
              </p:ext>
            </p:extLst>
          </p:nvPr>
        </p:nvGraphicFramePr>
        <p:xfrm>
          <a:off x="4351030" y="90130"/>
          <a:ext cx="4727866" cy="6677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4" imgW="5676651" imgH="8019998" progId="AcroExch.Document.DC">
                  <p:embed/>
                </p:oleObj>
              </mc:Choice>
              <mc:Fallback>
                <p:oleObj name="Acrobat Document" r:id="rId4" imgW="5676651" imgH="80199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51030" y="90130"/>
                        <a:ext cx="4727866" cy="6677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29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0C3A10-7148-43F8-B61B-1481C7FA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F8228A-AEC5-4591-BF3E-93D773FAE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err="1"/>
              <a:t>Sway</a:t>
            </a:r>
            <a:r>
              <a:rPr lang="hr-HR" dirty="0"/>
              <a:t>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0D1C44C-0C6B-4933-9C1B-5A75A2FF0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819" y="0"/>
            <a:ext cx="2798307" cy="2523963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183994D-E153-4958-94F8-907D099A484E}"/>
              </a:ext>
            </a:extLst>
          </p:cNvPr>
          <p:cNvSpPr/>
          <p:nvPr/>
        </p:nvSpPr>
        <p:spPr>
          <a:xfrm>
            <a:off x="1435867" y="2967606"/>
            <a:ext cx="3201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presentation of the green team </a:t>
            </a:r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2D9FACA-A5AA-495B-B678-6EC89107B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5" t="17249" b="11559"/>
          <a:stretch/>
        </p:blipFill>
        <p:spPr>
          <a:xfrm>
            <a:off x="5631089" y="600371"/>
            <a:ext cx="4024640" cy="565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A95E96-B406-4511-934F-E769440E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AA576C1-155C-4D40-B99B-2282C69882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9B693E-A42C-4704-BF2C-9A497123B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06" y="1924060"/>
            <a:ext cx="7366099" cy="41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4EEA14-8D47-4C74-839B-1EA4AB0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9" y="58161"/>
            <a:ext cx="9371949" cy="1183566"/>
          </a:xfrm>
        </p:spPr>
        <p:txBody>
          <a:bodyPr/>
          <a:lstStyle/>
          <a:p>
            <a:r>
              <a:rPr lang="hr-HR" i="1" dirty="0"/>
              <a:t>3 </a:t>
            </a:r>
            <a:r>
              <a:rPr lang="hr-HR" i="1" dirty="0" err="1"/>
              <a:t>teams</a:t>
            </a:r>
            <a:r>
              <a:rPr lang="hr-HR" i="1" dirty="0"/>
              <a:t>=</a:t>
            </a:r>
            <a:br>
              <a:rPr lang="hr-HR" i="1" dirty="0"/>
            </a:br>
            <a:r>
              <a:rPr lang="hr-HR" i="1" dirty="0"/>
              <a:t>3 </a:t>
            </a:r>
            <a:r>
              <a:rPr lang="hr-HR" i="1" dirty="0" err="1"/>
              <a:t>SeedQuests</a:t>
            </a:r>
            <a:r>
              <a:rPr lang="hr-HR" i="1" dirty="0"/>
              <a:t> </a:t>
            </a:r>
          </a:p>
        </p:txBody>
      </p:sp>
      <p:sp>
        <p:nvSpPr>
          <p:cNvPr id="6" name="Dijagram toka: Poveznik 5">
            <a:extLst>
              <a:ext uri="{FF2B5EF4-FFF2-40B4-BE49-F238E27FC236}">
                <a16:creationId xmlns:a16="http://schemas.microsoft.com/office/drawing/2014/main" id="{FFA1B53F-97F6-44E1-BD45-54A8AFE8C2B2}"/>
              </a:ext>
            </a:extLst>
          </p:cNvPr>
          <p:cNvSpPr/>
          <p:nvPr/>
        </p:nvSpPr>
        <p:spPr>
          <a:xfrm>
            <a:off x="33295" y="1993417"/>
            <a:ext cx="4268593" cy="4110606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5400" dirty="0" err="1"/>
              <a:t>sea</a:t>
            </a:r>
            <a:r>
              <a:rPr lang="hr-HR" dirty="0"/>
              <a:t> </a:t>
            </a:r>
            <a:r>
              <a:rPr lang="hr-HR" dirty="0" err="1"/>
              <a:t>without</a:t>
            </a:r>
            <a:r>
              <a:rPr lang="hr-HR" dirty="0"/>
              <a:t> </a:t>
            </a:r>
            <a:r>
              <a:rPr lang="hr-HR" dirty="0" err="1"/>
              <a:t>plastic</a:t>
            </a:r>
            <a:endParaRPr lang="hr-HR" dirty="0"/>
          </a:p>
          <a:p>
            <a:pPr algn="ctr"/>
            <a:r>
              <a:rPr lang="hr-HR" i="1" dirty="0"/>
              <a:t>Blue Team</a:t>
            </a:r>
          </a:p>
        </p:txBody>
      </p:sp>
      <p:sp>
        <p:nvSpPr>
          <p:cNvPr id="9" name="Dijagram toka: Poveznik 8">
            <a:extLst>
              <a:ext uri="{FF2B5EF4-FFF2-40B4-BE49-F238E27FC236}">
                <a16:creationId xmlns:a16="http://schemas.microsoft.com/office/drawing/2014/main" id="{7F7189F8-5E0E-49AB-AAD3-9C4B1410A233}"/>
              </a:ext>
            </a:extLst>
          </p:cNvPr>
          <p:cNvSpPr/>
          <p:nvPr/>
        </p:nvSpPr>
        <p:spPr>
          <a:xfrm>
            <a:off x="4577589" y="2747394"/>
            <a:ext cx="4277314" cy="4110606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coast</a:t>
            </a:r>
            <a:r>
              <a:rPr lang="en-US" dirty="0"/>
              <a:t> as a cultural and socio-economic value</a:t>
            </a:r>
            <a:endParaRPr lang="hr-HR" dirty="0"/>
          </a:p>
          <a:p>
            <a:pPr algn="ctr"/>
            <a:r>
              <a:rPr lang="hr-HR" i="1" dirty="0"/>
              <a:t>Y</a:t>
            </a:r>
            <a:r>
              <a:rPr lang="en-US" i="1" dirty="0" err="1"/>
              <a:t>ellow</a:t>
            </a:r>
            <a:r>
              <a:rPr lang="en-US" i="1" dirty="0"/>
              <a:t> team  </a:t>
            </a:r>
            <a:endParaRPr lang="hr-HR" i="1" dirty="0"/>
          </a:p>
        </p:txBody>
      </p:sp>
      <p:sp>
        <p:nvSpPr>
          <p:cNvPr id="10" name="Dijagram toka: Poveznik 9">
            <a:extLst>
              <a:ext uri="{FF2B5EF4-FFF2-40B4-BE49-F238E27FC236}">
                <a16:creationId xmlns:a16="http://schemas.microsoft.com/office/drawing/2014/main" id="{2FC409A7-D951-470B-A46C-47F06B4CB180}"/>
              </a:ext>
            </a:extLst>
          </p:cNvPr>
          <p:cNvSpPr/>
          <p:nvPr/>
        </p:nvSpPr>
        <p:spPr>
          <a:xfrm>
            <a:off x="8014544" y="0"/>
            <a:ext cx="4144161" cy="373960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dirty="0" err="1"/>
              <a:t>forest</a:t>
            </a:r>
            <a:r>
              <a:rPr lang="hr-HR" dirty="0"/>
              <a:t> as a </a:t>
            </a:r>
            <a:r>
              <a:rPr lang="hr-HR" dirty="0" err="1"/>
              <a:t>socio-economic</a:t>
            </a:r>
            <a:r>
              <a:rPr lang="hr-HR" dirty="0"/>
              <a:t> </a:t>
            </a:r>
            <a:r>
              <a:rPr lang="hr-HR" dirty="0" err="1"/>
              <a:t>value</a:t>
            </a:r>
            <a:endParaRPr lang="hr-HR" dirty="0"/>
          </a:p>
          <a:p>
            <a:pPr algn="ctr"/>
            <a:r>
              <a:rPr lang="hr-HR" i="1" dirty="0"/>
              <a:t>Green Team </a:t>
            </a:r>
          </a:p>
        </p:txBody>
      </p:sp>
      <p:sp>
        <p:nvSpPr>
          <p:cNvPr id="11" name="Dijagram toka: Poveznik 10">
            <a:extLst>
              <a:ext uri="{FF2B5EF4-FFF2-40B4-BE49-F238E27FC236}">
                <a16:creationId xmlns:a16="http://schemas.microsoft.com/office/drawing/2014/main" id="{DEDE5372-A5A2-4BA0-BD58-A59E2685A9D9}"/>
              </a:ext>
            </a:extLst>
          </p:cNvPr>
          <p:cNvSpPr/>
          <p:nvPr/>
        </p:nvSpPr>
        <p:spPr>
          <a:xfrm>
            <a:off x="3008545" y="-4194"/>
            <a:ext cx="6333688" cy="5788403"/>
          </a:xfrm>
          <a:prstGeom prst="flowChartConnector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101FCF2B-A570-4FCE-B10D-78EBD11B4991}"/>
              </a:ext>
            </a:extLst>
          </p:cNvPr>
          <p:cNvSpPr/>
          <p:nvPr/>
        </p:nvSpPr>
        <p:spPr>
          <a:xfrm>
            <a:off x="4177457" y="950252"/>
            <a:ext cx="4875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4">
                    <a:lumMod val="75000"/>
                  </a:schemeClr>
                </a:solidFill>
              </a:rPr>
              <a:t>Nature and </a:t>
            </a:r>
            <a:endParaRPr lang="hr-HR" sz="3600" b="1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3600" b="1" i="1" dirty="0">
                <a:solidFill>
                  <a:schemeClr val="accent4">
                    <a:lumMod val="75000"/>
                  </a:schemeClr>
                </a:solidFill>
              </a:rPr>
              <a:t>biodiversity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</a:rPr>
              <a:t>;</a:t>
            </a:r>
            <a:endParaRPr lang="hr-HR" b="1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b="1" i="1" dirty="0">
                <a:solidFill>
                  <a:schemeClr val="accent4">
                    <a:lumMod val="75000"/>
                  </a:schemeClr>
                </a:solidFill>
              </a:rPr>
              <a:t> protection of the natural ecosystem</a:t>
            </a:r>
            <a:r>
              <a:rPr lang="en-US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hr-HR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C8B196-E08E-4F64-B376-9AA13D12D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Main</a:t>
            </a:r>
            <a:r>
              <a:rPr lang="hr-HR" dirty="0"/>
              <a:t> </a:t>
            </a:r>
            <a:r>
              <a:rPr lang="hr-HR" dirty="0" err="1"/>
              <a:t>topics</a:t>
            </a:r>
            <a:r>
              <a:rPr lang="hr-HR" dirty="0"/>
              <a:t> 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1753B67-C390-4407-ADFF-9F8225B71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46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CB6EE7-D80A-4328-B04B-365D2792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BCB081C-48E6-44BF-8799-1E26B2D5A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8810" y="-6625"/>
            <a:ext cx="4562222" cy="3423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8A64D8B-BDCA-4E82-B192-5E955D44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hr-HR" noProof="0" smtClean="0"/>
              <a:t>4</a:t>
            </a:fld>
            <a:endParaRPr lang="hr-HR" noProof="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4D12CD1-171E-49B9-B937-FE48C172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6" name="Dijagram toka: Poveznik 5">
            <a:extLst>
              <a:ext uri="{FF2B5EF4-FFF2-40B4-BE49-F238E27FC236}">
                <a16:creationId xmlns:a16="http://schemas.microsoft.com/office/drawing/2014/main" id="{FA45A0EB-1770-43C9-807D-1144984257FA}"/>
              </a:ext>
            </a:extLst>
          </p:cNvPr>
          <p:cNvSpPr/>
          <p:nvPr/>
        </p:nvSpPr>
        <p:spPr>
          <a:xfrm>
            <a:off x="9471171" y="3699545"/>
            <a:ext cx="2720829" cy="2647143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5400" dirty="0" err="1"/>
              <a:t>sea</a:t>
            </a:r>
            <a:r>
              <a:rPr lang="hr-HR" dirty="0"/>
              <a:t> </a:t>
            </a:r>
            <a:r>
              <a:rPr lang="hr-HR" dirty="0" err="1"/>
              <a:t>without</a:t>
            </a:r>
            <a:r>
              <a:rPr lang="hr-HR" dirty="0"/>
              <a:t> </a:t>
            </a:r>
            <a:r>
              <a:rPr lang="hr-HR" dirty="0" err="1"/>
              <a:t>plastic</a:t>
            </a:r>
            <a:endParaRPr lang="hr-HR" dirty="0"/>
          </a:p>
          <a:p>
            <a:pPr algn="ctr"/>
            <a:r>
              <a:rPr lang="hr-HR" i="1" dirty="0"/>
              <a:t>Blue Team</a:t>
            </a:r>
          </a:p>
        </p:txBody>
      </p:sp>
      <p:sp>
        <p:nvSpPr>
          <p:cNvPr id="7" name="Oblačić za misli: oblak 6">
            <a:extLst>
              <a:ext uri="{FF2B5EF4-FFF2-40B4-BE49-F238E27FC236}">
                <a16:creationId xmlns:a16="http://schemas.microsoft.com/office/drawing/2014/main" id="{86B9F71E-BFE7-47BD-A7DF-2407602F4D95}"/>
              </a:ext>
            </a:extLst>
          </p:cNvPr>
          <p:cNvSpPr/>
          <p:nvPr/>
        </p:nvSpPr>
        <p:spPr>
          <a:xfrm flipH="1">
            <a:off x="1233181" y="813732"/>
            <a:ext cx="6375629" cy="3515018"/>
          </a:xfrm>
          <a:prstGeom prst="cloudCallout">
            <a:avLst>
              <a:gd name="adj1" fmla="val -76699"/>
              <a:gd name="adj2" fmla="val 605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The main environmental problem today is plastic.</a:t>
            </a:r>
            <a:endParaRPr lang="hr-HR" sz="24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Much of the plastic waste ends up in the sea.</a:t>
            </a:r>
            <a:endParaRPr lang="hr-HR" sz="24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How to solve the problem of plastic in the sea?  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52B615F-3CE2-4129-88DB-2B3F748D5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3037"/>
            <a:ext cx="3993160" cy="299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15E7C16-2F8D-407C-BDB6-87165E229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76383" cy="193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89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6FC0EC1D-1C7E-4722-BAE5-C99D35389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7548" y="0"/>
            <a:ext cx="4374136" cy="328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23ED36C-913A-4952-BC6A-34CCC34F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hr-HR" noProof="0" smtClean="0"/>
              <a:t>5</a:t>
            </a:fld>
            <a:endParaRPr lang="hr-HR" noProof="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F07E16D-5DE3-4A9C-9E51-90648A4DC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  <a:endParaRPr lang="hr-HR" noProof="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A4C1284-004E-4556-AA60-EAAD188C2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241" y="3858936"/>
            <a:ext cx="3004428" cy="2884764"/>
          </a:xfrm>
          <a:prstGeom prst="rect">
            <a:avLst/>
          </a:prstGeom>
        </p:spPr>
      </p:pic>
      <p:sp>
        <p:nvSpPr>
          <p:cNvPr id="7" name="Oblačić za misli: oblak 6">
            <a:extLst>
              <a:ext uri="{FF2B5EF4-FFF2-40B4-BE49-F238E27FC236}">
                <a16:creationId xmlns:a16="http://schemas.microsoft.com/office/drawing/2014/main" id="{3BC221DC-FBAB-4F61-BF49-FE2CC0834974}"/>
              </a:ext>
            </a:extLst>
          </p:cNvPr>
          <p:cNvSpPr/>
          <p:nvPr/>
        </p:nvSpPr>
        <p:spPr>
          <a:xfrm flipH="1">
            <a:off x="1410025" y="947956"/>
            <a:ext cx="6367522" cy="3464653"/>
          </a:xfrm>
          <a:prstGeom prst="cloudCallout">
            <a:avLst>
              <a:gd name="adj1" fmla="val -72182"/>
              <a:gd name="adj2" fmla="val 614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The life of the people on the island. </a:t>
            </a:r>
            <a:endParaRPr lang="hr-HR" sz="24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sz="2400" dirty="0"/>
              <a:t>T</a:t>
            </a:r>
            <a:r>
              <a:rPr lang="en-US" sz="2400" dirty="0"/>
              <a:t>he impact of man on nature</a:t>
            </a:r>
            <a:r>
              <a:rPr lang="hr-HR" sz="2400" dirty="0"/>
              <a:t>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sz="2400" dirty="0"/>
              <a:t>H</a:t>
            </a:r>
            <a:r>
              <a:rPr lang="en-US" sz="2400" dirty="0"/>
              <a:t>ow to preserve the natural ecosystem with a modern way of life</a:t>
            </a:r>
            <a:r>
              <a:rPr lang="hr-HR" sz="2400" dirty="0"/>
              <a:t>?</a:t>
            </a:r>
            <a:r>
              <a:rPr lang="en-US" sz="2400" dirty="0"/>
              <a:t> </a:t>
            </a:r>
            <a:endParaRPr lang="hr-HR" sz="24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6832272-506F-4E29-8369-12889A2E7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669" y="3858937"/>
            <a:ext cx="4108457" cy="308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9C959D4-DABB-4F2B-9674-C159BE775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778099" cy="2084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89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93F66631-8871-4B71-B2F0-70532D7E1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7116520" y="41945"/>
            <a:ext cx="5075480" cy="3808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21ADA56-2767-4080-B0B5-08FCE281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hr-HR" noProof="0" smtClean="0"/>
              <a:t>6</a:t>
            </a:fld>
            <a:endParaRPr lang="hr-HR" noProof="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452BD0-6854-4AF8-B0F4-F7376B07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695A3C4-CCEF-439D-B98E-8B96B6EC4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764" y="4337108"/>
            <a:ext cx="2795526" cy="2520892"/>
          </a:xfrm>
          <a:prstGeom prst="rect">
            <a:avLst/>
          </a:prstGeom>
        </p:spPr>
      </p:pic>
      <p:sp>
        <p:nvSpPr>
          <p:cNvPr id="7" name="Oblačić za misli: oblak 6">
            <a:extLst>
              <a:ext uri="{FF2B5EF4-FFF2-40B4-BE49-F238E27FC236}">
                <a16:creationId xmlns:a16="http://schemas.microsoft.com/office/drawing/2014/main" id="{0BCE88A3-FC0C-47C6-A183-1A576EC2C19B}"/>
              </a:ext>
            </a:extLst>
          </p:cNvPr>
          <p:cNvSpPr/>
          <p:nvPr/>
        </p:nvSpPr>
        <p:spPr>
          <a:xfrm>
            <a:off x="1023457" y="914400"/>
            <a:ext cx="6585357" cy="3582100"/>
          </a:xfrm>
          <a:prstGeom prst="cloudCallout">
            <a:avLst>
              <a:gd name="adj1" fmla="val 74701"/>
              <a:gd name="adj2" fmla="val 63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sz="2400" dirty="0"/>
              <a:t>I</a:t>
            </a:r>
            <a:r>
              <a:rPr lang="en-US" sz="2400" dirty="0" err="1"/>
              <a:t>sland</a:t>
            </a:r>
            <a:r>
              <a:rPr lang="en-US" sz="2400" dirty="0"/>
              <a:t> ecosystem </a:t>
            </a:r>
            <a:r>
              <a:rPr lang="hr-HR" sz="2400" dirty="0"/>
              <a:t>- </a:t>
            </a:r>
            <a:r>
              <a:rPr lang="en-US" sz="2400" dirty="0"/>
              <a:t>the island flora.</a:t>
            </a:r>
            <a:endParaRPr lang="hr-HR" sz="24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How did man influence the island's flora ?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/>
              <a:t>We are looking for models for a better coexistence of islands and humans</a:t>
            </a:r>
            <a:r>
              <a:rPr lang="hr-HR" sz="2400" dirty="0"/>
              <a:t>.</a:t>
            </a:r>
            <a:endParaRPr lang="en-US" sz="24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057CAA8-BB1E-43B5-AA93-BB2A279C6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" y="3447923"/>
            <a:ext cx="2606982" cy="347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5B73CA4-1B91-4EB2-97C8-3DB905636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971"/>
            <a:ext cx="2241483" cy="168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28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3CDFD5-E568-427C-8C02-0328B05A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</a:t>
            </a:r>
            <a:r>
              <a:rPr lang="en-US" dirty="0"/>
              <a:t>he methodology used to make the </a:t>
            </a:r>
            <a:r>
              <a:rPr lang="hr-HR" dirty="0"/>
              <a:t>S</a:t>
            </a:r>
            <a:r>
              <a:rPr lang="en-US" dirty="0" err="1"/>
              <a:t>eedquest</a:t>
            </a:r>
            <a:r>
              <a:rPr lang="hr-HR" dirty="0"/>
              <a:t>s</a:t>
            </a:r>
            <a:r>
              <a:rPr lang="en-US" dirty="0"/>
              <a:t> </a:t>
            </a: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2DF6653-7BF7-4F68-A755-1821A3590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26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50DC3D-F2C1-4A02-BAE7-1904C4EFF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193A32-2DAB-4B98-B2CE-7F318B1E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790" y="1566001"/>
            <a:ext cx="10763074" cy="5229082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r>
              <a:rPr lang="en-US" dirty="0"/>
              <a:t>discussion of marine pollution via the </a:t>
            </a:r>
            <a:r>
              <a:rPr lang="en-US" dirty="0" err="1"/>
              <a:t>Mentimeter</a:t>
            </a:r>
            <a:r>
              <a:rPr lang="en-US" dirty="0"/>
              <a:t> app and Padlet</a:t>
            </a:r>
            <a:r>
              <a:rPr lang="hr-HR" dirty="0"/>
              <a:t> </a:t>
            </a:r>
            <a:r>
              <a:rPr lang="hr-HR" dirty="0" err="1"/>
              <a:t>app</a:t>
            </a:r>
            <a:r>
              <a:rPr lang="en-US" dirty="0"/>
              <a:t> </a:t>
            </a:r>
            <a:endParaRPr lang="hr-HR" dirty="0"/>
          </a:p>
          <a:p>
            <a:r>
              <a:rPr lang="en-US" dirty="0"/>
              <a:t>waste analysis - how many years it takes to decompose </a:t>
            </a:r>
            <a:endParaRPr lang="hr-HR" dirty="0"/>
          </a:p>
          <a:p>
            <a:r>
              <a:rPr lang="hr-HR" dirty="0" err="1"/>
              <a:t>waste</a:t>
            </a:r>
            <a:r>
              <a:rPr lang="hr-HR" dirty="0"/>
              <a:t> </a:t>
            </a:r>
            <a:r>
              <a:rPr lang="hr-HR" dirty="0" err="1"/>
              <a:t>analysis</a:t>
            </a:r>
            <a:r>
              <a:rPr lang="hr-HR" dirty="0"/>
              <a:t> - </a:t>
            </a:r>
            <a:r>
              <a:rPr lang="hr-HR" dirty="0" err="1"/>
              <a:t>recycling</a:t>
            </a:r>
            <a:r>
              <a:rPr lang="hr-HR" dirty="0"/>
              <a:t> </a:t>
            </a:r>
          </a:p>
          <a:p>
            <a:r>
              <a:rPr lang="en-US" dirty="0"/>
              <a:t>waste analysis - how much waste the average person makes per year </a:t>
            </a:r>
            <a:endParaRPr lang="hr-HR" dirty="0"/>
          </a:p>
          <a:p>
            <a:r>
              <a:rPr lang="hr-HR" dirty="0" err="1"/>
              <a:t>plastic</a:t>
            </a:r>
            <a:r>
              <a:rPr lang="hr-HR" dirty="0"/>
              <a:t> </a:t>
            </a:r>
            <a:r>
              <a:rPr lang="hr-HR" dirty="0" err="1"/>
              <a:t>impression</a:t>
            </a:r>
            <a:r>
              <a:rPr lang="hr-HR" dirty="0"/>
              <a:t> </a:t>
            </a:r>
            <a:r>
              <a:rPr lang="hr-HR" dirty="0" err="1"/>
              <a:t>calculation</a:t>
            </a:r>
            <a:r>
              <a:rPr lang="hr-HR" dirty="0"/>
              <a:t> – </a:t>
            </a:r>
            <a:r>
              <a:rPr lang="hr-HR" dirty="0" err="1"/>
              <a:t>Plastic</a:t>
            </a:r>
            <a:r>
              <a:rPr lang="hr-HR" dirty="0"/>
              <a:t> </a:t>
            </a:r>
            <a:r>
              <a:rPr lang="hr-HR" dirty="0" err="1"/>
              <a:t>Footprint</a:t>
            </a:r>
            <a:r>
              <a:rPr lang="hr-HR" dirty="0"/>
              <a:t> </a:t>
            </a:r>
            <a:r>
              <a:rPr lang="hr-HR" dirty="0" err="1"/>
              <a:t>Calculator</a:t>
            </a:r>
            <a:r>
              <a:rPr lang="hr-HR" dirty="0"/>
              <a:t> </a:t>
            </a:r>
            <a:r>
              <a:rPr lang="hr-HR" dirty="0" err="1"/>
              <a:t>app</a:t>
            </a:r>
            <a:endParaRPr lang="hr-HR" dirty="0"/>
          </a:p>
          <a:p>
            <a:r>
              <a:rPr lang="hr-HR" dirty="0" err="1"/>
              <a:t>documentary</a:t>
            </a:r>
            <a:r>
              <a:rPr lang="hr-HR" dirty="0"/>
              <a:t> „Life on </a:t>
            </a:r>
            <a:r>
              <a:rPr lang="hr-HR" dirty="0" err="1"/>
              <a:t>our</a:t>
            </a:r>
            <a:r>
              <a:rPr lang="hr-HR" dirty="0"/>
              <a:t> planet”-  </a:t>
            </a:r>
            <a:r>
              <a:rPr lang="en-US" dirty="0"/>
              <a:t>impressions of the film - poster - Canva </a:t>
            </a:r>
            <a:r>
              <a:rPr lang="hr-HR" dirty="0" err="1"/>
              <a:t>app</a:t>
            </a:r>
            <a:endParaRPr lang="hr-HR" dirty="0"/>
          </a:p>
          <a:p>
            <a:r>
              <a:rPr lang="hr-HR" dirty="0" err="1"/>
              <a:t>discussion</a:t>
            </a:r>
            <a:r>
              <a:rPr lang="hr-HR" dirty="0"/>
              <a:t> - </a:t>
            </a:r>
            <a:r>
              <a:rPr lang="hr-HR" dirty="0" err="1"/>
              <a:t>method</a:t>
            </a:r>
            <a:r>
              <a:rPr lang="hr-HR" dirty="0"/>
              <a:t> 6 </a:t>
            </a:r>
            <a:r>
              <a:rPr lang="hr-HR" dirty="0" err="1"/>
              <a:t>hats</a:t>
            </a:r>
            <a:endParaRPr lang="hr-HR" dirty="0"/>
          </a:p>
          <a:p>
            <a:r>
              <a:rPr lang="hr-HR" dirty="0" err="1"/>
              <a:t>treasure</a:t>
            </a:r>
            <a:r>
              <a:rPr lang="hr-HR" dirty="0"/>
              <a:t> </a:t>
            </a:r>
            <a:r>
              <a:rPr lang="hr-HR" dirty="0" err="1"/>
              <a:t>hunt</a:t>
            </a:r>
            <a:r>
              <a:rPr lang="hr-HR" dirty="0"/>
              <a:t> </a:t>
            </a:r>
            <a:r>
              <a:rPr lang="hr-HR" dirty="0" err="1"/>
              <a:t>method</a:t>
            </a:r>
            <a:r>
              <a:rPr lang="hr-HR" dirty="0"/>
              <a:t> </a:t>
            </a:r>
          </a:p>
          <a:p>
            <a:r>
              <a:rPr lang="en-US" dirty="0"/>
              <a:t>field teaching - the town of </a:t>
            </a:r>
            <a:r>
              <a:rPr lang="en-US" dirty="0" err="1"/>
              <a:t>Žitna</a:t>
            </a:r>
            <a:r>
              <a:rPr lang="en-US" dirty="0"/>
              <a:t> bay and the island of </a:t>
            </a:r>
            <a:r>
              <a:rPr lang="en-US" dirty="0" err="1"/>
              <a:t>Proizd</a:t>
            </a:r>
            <a:r>
              <a:rPr lang="en-US" dirty="0"/>
              <a:t> </a:t>
            </a:r>
            <a:endParaRPr lang="hr-HR" dirty="0"/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1B7784E-BBEB-4A69-9FA1-6E1A7A57E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836" y="62917"/>
            <a:ext cx="2860646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39200EA3-E7FD-4FCB-A522-D210B8429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412" y="70998"/>
            <a:ext cx="3005588" cy="288365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489EE8C-108F-43BD-92D4-96A9F9A94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0C554C5-EE23-42F1-B62A-99545865B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566001"/>
            <a:ext cx="7910142" cy="4620682"/>
          </a:xfrm>
        </p:spPr>
        <p:txBody>
          <a:bodyPr/>
          <a:lstStyle/>
          <a:p>
            <a:r>
              <a:rPr lang="en-US" dirty="0"/>
              <a:t>brainstorming - reducing the negative impact of man on nature </a:t>
            </a:r>
            <a:endParaRPr lang="hr-HR" dirty="0"/>
          </a:p>
          <a:p>
            <a:r>
              <a:rPr lang="en-US" dirty="0"/>
              <a:t>debate - the impact of tourism on the ecosystem of the coast of the island of </a:t>
            </a:r>
            <a:r>
              <a:rPr lang="en-US" dirty="0" err="1"/>
              <a:t>Korcula</a:t>
            </a:r>
            <a:r>
              <a:rPr lang="en-US" dirty="0"/>
              <a:t> </a:t>
            </a:r>
            <a:endParaRPr lang="hr-HR" dirty="0"/>
          </a:p>
          <a:p>
            <a:r>
              <a:rPr lang="en-US" dirty="0"/>
              <a:t>designing a tourism product that unites tradition and the present </a:t>
            </a:r>
            <a:endParaRPr lang="hr-HR" dirty="0"/>
          </a:p>
          <a:p>
            <a:r>
              <a:rPr lang="en-US" dirty="0"/>
              <a:t>interview method- life on the island then and now</a:t>
            </a:r>
            <a:r>
              <a:rPr lang="hr-HR" dirty="0"/>
              <a:t>:</a:t>
            </a:r>
          </a:p>
          <a:p>
            <a:r>
              <a:rPr lang="en-US" dirty="0"/>
              <a:t>results presented to others through a PPT presentation </a:t>
            </a:r>
            <a:endParaRPr lang="hr-HR" dirty="0"/>
          </a:p>
          <a:p>
            <a:r>
              <a:rPr lang="en-US" dirty="0"/>
              <a:t>field teaching - the town of </a:t>
            </a:r>
            <a:r>
              <a:rPr lang="en-US" dirty="0" err="1"/>
              <a:t>Korcula</a:t>
            </a:r>
            <a:r>
              <a:rPr lang="en-US" dirty="0"/>
              <a:t> and the island of </a:t>
            </a:r>
            <a:r>
              <a:rPr lang="en-US" dirty="0" err="1"/>
              <a:t>Vrnik</a:t>
            </a:r>
            <a:r>
              <a:rPr lang="en-US" dirty="0"/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573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kologija 16 x 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535_TF03098889" id="{781C044A-9CF2-46ED-B7B8-9C466213C69B}" vid="{55B323F6-AFB5-4126-A8AC-38F5E4AD9E21}"/>
    </a:ext>
  </a:extLst>
</a:theme>
</file>

<file path=ppt/theme/theme2.xml><?xml version="1.0" encoding="utf-8"?>
<a:theme xmlns:a="http://schemas.openxmlformats.org/drawingml/2006/main" name="Tema sustava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Obrazovna fotoprezentacija na temu ekologije</Template>
  <TotalTime>570</TotalTime>
  <Words>457</Words>
  <Application>Microsoft Office PowerPoint</Application>
  <PresentationFormat>Široki zaslon</PresentationFormat>
  <Paragraphs>72</Paragraphs>
  <Slides>18</Slides>
  <Notes>1</Notes>
  <HiddenSlides>0</HiddenSlides>
  <MMClips>0</MMClips>
  <ScaleCrop>false</ScaleCrop>
  <HeadingPairs>
    <vt:vector size="8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3" baseType="lpstr">
      <vt:lpstr>Arial</vt:lpstr>
      <vt:lpstr>Corbel</vt:lpstr>
      <vt:lpstr>Wingdings</vt:lpstr>
      <vt:lpstr>Ekologija 16 x 9</vt:lpstr>
      <vt:lpstr>Acrobat Document</vt:lpstr>
      <vt:lpstr>Green S.E.E.D.S. Vela Luka High School</vt:lpstr>
      <vt:lpstr>3 teams= 3 SeedQuests </vt:lpstr>
      <vt:lpstr>Main topics </vt:lpstr>
      <vt:lpstr> </vt:lpstr>
      <vt:lpstr>PowerPoint prezentacija</vt:lpstr>
      <vt:lpstr>PowerPoint prezentacija</vt:lpstr>
      <vt:lpstr>The methodology used to make the Seedquests </vt:lpstr>
      <vt:lpstr>PowerPoint prezentacija</vt:lpstr>
      <vt:lpstr>PowerPoint prezentacija</vt:lpstr>
      <vt:lpstr>PowerPoint prezentacija</vt:lpstr>
      <vt:lpstr>In school</vt:lpstr>
      <vt:lpstr>Involment</vt:lpstr>
      <vt:lpstr>PowerPoint prezentacija</vt:lpstr>
      <vt:lpstr>Final product </vt:lpstr>
      <vt:lpstr>PowerPoint prezentacija</vt:lpstr>
      <vt:lpstr>poster - student idea  invite everyone interested in the grape harvest 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TPM4 Vela Luka</dc:title>
  <dc:creator>Korisnik</dc:creator>
  <cp:lastModifiedBy>Korisnik</cp:lastModifiedBy>
  <cp:revision>47</cp:revision>
  <dcterms:created xsi:type="dcterms:W3CDTF">2021-09-21T08:20:10Z</dcterms:created>
  <dcterms:modified xsi:type="dcterms:W3CDTF">2022-09-19T08:52:41Z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