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76" r:id="rId3"/>
    <p:sldId id="262" r:id="rId4"/>
    <p:sldId id="263" r:id="rId5"/>
    <p:sldId id="261" r:id="rId6"/>
    <p:sldId id="280" r:id="rId7"/>
    <p:sldId id="281" r:id="rId8"/>
    <p:sldId id="278" r:id="rId9"/>
    <p:sldId id="282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08"/>
    <p:restoredTop sz="94665"/>
  </p:normalViewPr>
  <p:slideViewPr>
    <p:cSldViewPr snapToGrid="0" snapToObjects="1">
      <p:cViewPr varScale="1">
        <p:scale>
          <a:sx n="65" d="100"/>
          <a:sy n="65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E20C-40F4-894B-850B-5477C4BCF6D7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DFF0E-3F54-C449-8B7A-481039C57D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2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23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11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62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03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0BA3-C039-E145-A1F0-7A67FC714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549E2-DFC7-694D-BF8E-E51062524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921B-F4A9-BA48-9AF3-494738CE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0014-CA3F-EA4F-9B47-5C9DAB7D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8458-A33F-FF4C-9BC8-D37CDEC3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9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C451-2241-7A44-B33E-4BB6F622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00828-523B-4C4B-856A-AA3FF9628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74CF1-97F1-274F-81E8-E747BA3C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3CB5-3CBD-5742-B659-FDC54ACF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4FE4-D5AD-1F4A-B65C-A7529CEB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5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29AD2-EB50-254D-BF4B-6AA74B202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7540F-A8B8-694F-AF72-1329CDFDF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6A54-0700-1241-94BA-73DE63ED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9C2C-A2D8-0240-8692-1F68571A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DA7B4-ED53-BF44-8397-FE1C3DF2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6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5AF1-5CFD-2343-825B-19C3FFAB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3F2-2B69-8749-9683-03492D4C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B589-4EC5-0D43-9571-8421F18B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664CB-C7A8-9F43-8A2C-DDB53C29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E64D-DA1E-D941-88C2-FF3C7792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AFF0-DEE5-E549-984C-1AF6636C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0E13C-CE85-E54D-811A-101DC65EF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B4946-FF53-1946-929D-D67509E1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2DBD-AE10-084A-BB6E-7F62DBAE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B81C8-BCFB-5A49-8E77-F7E7102E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6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24B8-B0D4-AC4C-9BC9-20C5586D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DB195-3F41-AC42-82EE-66487D780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D1F3C-46C3-724C-9186-BF45A2A2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D8012-8FC7-7D4F-97E8-1E3BDE05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DDB9F-BBF5-4D4D-9384-E4A8C6CE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0C957-95A6-0047-8B27-51E94FA8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105D-0B7A-184B-8E83-FC0018CE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CBA5E-5553-3D4C-8B80-0869F1ECA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0F76B-5CC3-5547-9516-9905BD686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719AF-A487-A244-9C35-108E8FE4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80C19-42FC-C148-81BB-A539E8A46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6AF2F-68BA-0A41-AC26-B7751DBB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B660E-FBF9-B149-A651-49A13CE3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54F95-2362-6F49-B5CD-27BF13A4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8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21-CB5B-314C-9E5C-921DBD28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A3AF8-6D0C-B54B-96CA-A4333346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09E18-728E-1743-9FB2-8F34BB2B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47FD4-F001-074B-AAE9-D9CB2C7C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25F4A-28D7-BA49-A6E8-4566E4B9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F36AA-FBAF-8941-B76D-AE68677E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C931A-E43F-F846-8375-DCB7DB41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1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36D7-A95C-D445-B2DE-F0F33371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EBE3-C0DF-D14F-98B2-7FF245BE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903A5-0B11-5E4F-9923-C9456944D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73DE4-8AF9-8C48-BE1E-23B515CF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029CB-D678-F043-9BBC-52997FDA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45-9CF9-6D44-AF7A-49760458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DD4B-6D7F-A446-A180-A9D3B10E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87971-6B71-914E-9ADA-761A3FA73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9FB98-C651-694B-B944-74016C6D7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043A0-FDE4-6745-9E76-386A47FE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08CEE-C072-A442-A03B-A14E05ED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D6937-DA22-6542-A66D-F52B3D3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9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2A70-B2FD-9C4D-BCF5-EF3D53CA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1FCA1-36EF-534A-ACD8-547115B23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7E740-4754-4B4A-A04E-68BCCE816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D7FA-73E5-034E-9895-A10DB9D40EE3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0F9E-7ADB-F741-8320-B59257ADE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FDE61-F5B5-6548-AAD0-BDB1D70C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7F3D-A3BB-A745-B04E-A6CAD0AF63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hyperlink" Target="https://circoax.eu/" TargetMode="Externa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10.jp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25.png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35.jpe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5.jpeg"/><Relationship Id="rId19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Logotip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125233" y="4152481"/>
            <a:ext cx="99415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C7E1D6"/>
                </a:solidFill>
                <a:latin typeface="Arial Black"/>
                <a:cs typeface="Arial Black"/>
                <a:sym typeface="Arial Black"/>
              </a:rPr>
              <a:t>WP3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55;p21"/>
          <p:cNvPicPr preferRelativeResize="0"/>
          <p:nvPr/>
        </p:nvPicPr>
        <p:blipFill rotWithShape="1">
          <a:blip r:embed="rId2">
            <a:alphaModFix/>
          </a:blip>
          <a:srcRect r="10826"/>
          <a:stretch/>
        </p:blipFill>
        <p:spPr>
          <a:xfrm>
            <a:off x="0" y="5385917"/>
            <a:ext cx="12192000" cy="147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258" t="1049" r="7502" b="1391"/>
          <a:stretch/>
        </p:blipFill>
        <p:spPr>
          <a:xfrm>
            <a:off x="2820919" y="1798655"/>
            <a:ext cx="6696544" cy="34649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66811" y="5921903"/>
            <a:ext cx="48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Página web: https://nextextilegeneration.eu/</a:t>
            </a:r>
          </a:p>
        </p:txBody>
      </p:sp>
      <p:pic>
        <p:nvPicPr>
          <p:cNvPr id="1026" name="Picture 2" descr="CirCoAX by CircularInnoBooster: sustainable development for the textile and  fashion industry ESD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23095" r="12359" b="27186"/>
          <a:stretch/>
        </p:blipFill>
        <p:spPr bwMode="auto">
          <a:xfrm>
            <a:off x="522513" y="1670812"/>
            <a:ext cx="1537399" cy="7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4Fashion – NEW SUSTAINABLE AND CIRCULAR WAYS FOR FASH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4" y="3113546"/>
            <a:ext cx="1835523" cy="2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xtextilegeneration.eu/wp-content/uploads/2021/07/Fashion-for-chan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46" y="1881227"/>
            <a:ext cx="1598680" cy="5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all But Perf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46" y="3153807"/>
            <a:ext cx="1809839" cy="1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81975D9-6E4A-44C7-B2E0-41A24F81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19" y="283810"/>
            <a:ext cx="6030443" cy="13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4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2560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517910" y="2850985"/>
            <a:ext cx="4539615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PROGRAM:</a:t>
            </a:r>
          </a:p>
          <a:p>
            <a:pPr algn="just"/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Program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Competitiveness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Companies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Small and Medium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Enterprises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(COSME)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European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GOALS:</a:t>
            </a:r>
          </a:p>
          <a:p>
            <a:pPr algn="just"/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Transform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companies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textile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fashion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industry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sustainable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circular and regenerative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companies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59" name="Google Shape;159;p8"/>
          <p:cNvSpPr/>
          <p:nvPr/>
        </p:nvSpPr>
        <p:spPr>
          <a:xfrm>
            <a:off x="10235312" y="489231"/>
            <a:ext cx="2355681" cy="5879539"/>
          </a:xfrm>
          <a:custGeom>
            <a:avLst/>
            <a:gdLst/>
            <a:ahLst/>
            <a:cxnLst/>
            <a:rect l="l" t="t" r="r" b="b"/>
            <a:pathLst>
              <a:path w="2190747" h="5467881" extrusionOk="0">
                <a:moveTo>
                  <a:pt x="984293" y="885954"/>
                </a:moveTo>
                <a:cubicBezTo>
                  <a:pt x="637160" y="1371376"/>
                  <a:pt x="-130485" y="2455110"/>
                  <a:pt x="19093" y="3205821"/>
                </a:cubicBezTo>
                <a:cubicBezTo>
                  <a:pt x="168671" y="3956532"/>
                  <a:pt x="1534626" y="5875643"/>
                  <a:pt x="1881759" y="5390221"/>
                </a:cubicBezTo>
                <a:cubicBezTo>
                  <a:pt x="2228892" y="4904799"/>
                  <a:pt x="2254293" y="1038354"/>
                  <a:pt x="2101893" y="293287"/>
                </a:cubicBezTo>
                <a:cubicBezTo>
                  <a:pt x="1949493" y="-451780"/>
                  <a:pt x="1331426" y="400532"/>
                  <a:pt x="984293" y="885954"/>
                </a:cubicBezTo>
                <a:close/>
              </a:path>
            </a:pathLst>
          </a:custGeom>
          <a:solidFill>
            <a:srgbClr val="2989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0639425" y="695059"/>
            <a:ext cx="2190747" cy="5467881"/>
          </a:xfrm>
          <a:custGeom>
            <a:avLst/>
            <a:gdLst/>
            <a:ahLst/>
            <a:cxnLst/>
            <a:rect l="l" t="t" r="r" b="b"/>
            <a:pathLst>
              <a:path w="2190747" h="5467881" extrusionOk="0">
                <a:moveTo>
                  <a:pt x="984293" y="885954"/>
                </a:moveTo>
                <a:cubicBezTo>
                  <a:pt x="637160" y="1371376"/>
                  <a:pt x="-130485" y="2455110"/>
                  <a:pt x="19093" y="3205821"/>
                </a:cubicBezTo>
                <a:cubicBezTo>
                  <a:pt x="168671" y="3956532"/>
                  <a:pt x="1534626" y="5875643"/>
                  <a:pt x="1881759" y="5390221"/>
                </a:cubicBezTo>
                <a:cubicBezTo>
                  <a:pt x="2228892" y="4904799"/>
                  <a:pt x="2254293" y="1038354"/>
                  <a:pt x="2101893" y="293287"/>
                </a:cubicBezTo>
                <a:cubicBezTo>
                  <a:pt x="1949493" y="-451780"/>
                  <a:pt x="1331426" y="400532"/>
                  <a:pt x="984293" y="885954"/>
                </a:cubicBezTo>
                <a:close/>
              </a:path>
            </a:pathLst>
          </a:custGeom>
          <a:blipFill rotWithShape="1">
            <a:blip r:embed="rId4">
              <a:alphaModFix amt="73000"/>
            </a:blip>
            <a:tile tx="0" ty="0" sx="100000" sy="100000" flip="none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8;p8">
            <a:extLst>
              <a:ext uri="{FF2B5EF4-FFF2-40B4-BE49-F238E27FC236}">
                <a16:creationId xmlns:a16="http://schemas.microsoft.com/office/drawing/2014/main" id="{797E8D33-DB0A-BF4F-A5BF-56B3F48015D0}"/>
              </a:ext>
            </a:extLst>
          </p:cNvPr>
          <p:cNvSpPr txBox="1"/>
          <p:nvPr/>
        </p:nvSpPr>
        <p:spPr>
          <a:xfrm>
            <a:off x="5456518" y="2654328"/>
            <a:ext cx="4539615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1,128,000 euros, 75%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co-financed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European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Commission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DURATION:</a:t>
            </a:r>
          </a:p>
          <a:p>
            <a:pPr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2 years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1" name="Google Shape;193;p12">
            <a:extLst>
              <a:ext uri="{FF2B5EF4-FFF2-40B4-BE49-F238E27FC236}">
                <a16:creationId xmlns:a16="http://schemas.microsoft.com/office/drawing/2014/main" id="{57D70208-6E5A-BF44-A167-0D4AA8ADAABF}"/>
              </a:ext>
            </a:extLst>
          </p:cNvPr>
          <p:cNvSpPr txBox="1"/>
          <p:nvPr/>
        </p:nvSpPr>
        <p:spPr>
          <a:xfrm>
            <a:off x="2486491" y="6205307"/>
            <a:ext cx="85451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Página web: </a:t>
            </a:r>
            <a:r>
              <a:rPr lang="es-ES" b="1" dirty="0">
                <a:solidFill>
                  <a:schemeClr val="lt1"/>
                </a:solidFill>
                <a:hlinkClick r:id="rId5"/>
              </a:rPr>
              <a:t>https://circoax.eu</a:t>
            </a:r>
            <a:r>
              <a:rPr lang="es-ES" b="1" dirty="0">
                <a:solidFill>
                  <a:schemeClr val="lt1"/>
                </a:solidFill>
              </a:rPr>
              <a:t>   </a:t>
            </a:r>
            <a:endParaRPr dirty="0"/>
          </a:p>
        </p:txBody>
      </p:sp>
      <p:pic>
        <p:nvPicPr>
          <p:cNvPr id="3" name="Graphic 2" descr="Bullseye with solid fill">
            <a:extLst>
              <a:ext uri="{FF2B5EF4-FFF2-40B4-BE49-F238E27FC236}">
                <a16:creationId xmlns:a16="http://schemas.microsoft.com/office/drawing/2014/main" id="{49C747FB-B8D0-B242-AB59-F082C856B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41" y="4500967"/>
            <a:ext cx="461625" cy="461625"/>
          </a:xfrm>
          <a:prstGeom prst="rect">
            <a:avLst/>
          </a:prstGeom>
        </p:spPr>
      </p:pic>
      <p:pic>
        <p:nvPicPr>
          <p:cNvPr id="5" name="Graphic 4" descr="Web design with solid fill">
            <a:extLst>
              <a:ext uri="{FF2B5EF4-FFF2-40B4-BE49-F238E27FC236}">
                <a16:creationId xmlns:a16="http://schemas.microsoft.com/office/drawing/2014/main" id="{054DE941-C056-564D-8905-726995630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050" y="2844662"/>
            <a:ext cx="461625" cy="461625"/>
          </a:xfrm>
          <a:prstGeom prst="rect">
            <a:avLst/>
          </a:prstGeom>
        </p:spPr>
      </p:pic>
      <p:pic>
        <p:nvPicPr>
          <p:cNvPr id="7" name="Graphic 6" descr="Money with solid fill">
            <a:extLst>
              <a:ext uri="{FF2B5EF4-FFF2-40B4-BE49-F238E27FC236}">
                <a16:creationId xmlns:a16="http://schemas.microsoft.com/office/drawing/2014/main" id="{E3D24342-4A09-2947-8847-0F57646F2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6526" y="2844662"/>
            <a:ext cx="461625" cy="461625"/>
          </a:xfrm>
          <a:prstGeom prst="rect">
            <a:avLst/>
          </a:prstGeom>
        </p:spPr>
      </p:pic>
      <p:pic>
        <p:nvPicPr>
          <p:cNvPr id="13" name="Graphic 12" descr="Daily calendar with solid fill">
            <a:extLst>
              <a:ext uri="{FF2B5EF4-FFF2-40B4-BE49-F238E27FC236}">
                <a16:creationId xmlns:a16="http://schemas.microsoft.com/office/drawing/2014/main" id="{EFE4F927-E1FF-CC4A-A278-1F41483FB6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08881" y="4253100"/>
            <a:ext cx="481513" cy="481513"/>
          </a:xfrm>
          <a:prstGeom prst="rect">
            <a:avLst/>
          </a:prstGeom>
        </p:spPr>
      </p:pic>
      <p:pic>
        <p:nvPicPr>
          <p:cNvPr id="15" name="Graphic 14" descr="Dress with solid fill">
            <a:extLst>
              <a:ext uri="{FF2B5EF4-FFF2-40B4-BE49-F238E27FC236}">
                <a16:creationId xmlns:a16="http://schemas.microsoft.com/office/drawing/2014/main" id="{5A97E71B-A159-D64E-AED3-8F6542EA59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06879" y="5108712"/>
            <a:ext cx="743447" cy="743447"/>
          </a:xfrm>
          <a:prstGeom prst="rect">
            <a:avLst/>
          </a:prstGeom>
        </p:spPr>
      </p:pic>
      <p:pic>
        <p:nvPicPr>
          <p:cNvPr id="17" name="Graphic 16" descr="Mannequin with solid fill">
            <a:extLst>
              <a:ext uri="{FF2B5EF4-FFF2-40B4-BE49-F238E27FC236}">
                <a16:creationId xmlns:a16="http://schemas.microsoft.com/office/drawing/2014/main" id="{C73C6BC2-6FB9-2C4C-975F-C3F4CF0522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89504" y="5108712"/>
            <a:ext cx="743448" cy="743448"/>
          </a:xfrm>
          <a:prstGeom prst="rect">
            <a:avLst/>
          </a:prstGeom>
        </p:spPr>
      </p:pic>
      <p:pic>
        <p:nvPicPr>
          <p:cNvPr id="19" name="Graphic 18" descr="Earth globe: Americas with solid fill">
            <a:extLst>
              <a:ext uri="{FF2B5EF4-FFF2-40B4-BE49-F238E27FC236}">
                <a16:creationId xmlns:a16="http://schemas.microsoft.com/office/drawing/2014/main" id="{926C7D23-A8D9-604C-924F-34A713B38C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02646" y="5063915"/>
            <a:ext cx="914400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8A89499-ACAD-9E05-B216-1F4ED08FA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96CF8CD-B686-A7CD-9382-5E0D0082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98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4469066" y="2014717"/>
            <a:ext cx="3253868" cy="3253868"/>
            <a:chOff x="4262717" y="1595718"/>
            <a:chExt cx="3666564" cy="3666564"/>
          </a:xfrm>
        </p:grpSpPr>
        <p:pic>
          <p:nvPicPr>
            <p:cNvPr id="97" name="Google Shape;97;p3" descr="Logotipo, nombre de la empres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13513" y="2026344"/>
              <a:ext cx="2964972" cy="209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3"/>
            <p:cNvSpPr txBox="1"/>
            <p:nvPr/>
          </p:nvSpPr>
          <p:spPr>
            <a:xfrm>
              <a:off x="4448649" y="3685225"/>
              <a:ext cx="3424517" cy="520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solidFill>
                    <a:schemeClr val="lt1"/>
                  </a:solidFill>
                  <a:latin typeface="Arial Black"/>
                  <a:cs typeface="Arial Black"/>
                  <a:sym typeface="Arial Black"/>
                </a:rPr>
                <a:t>SOCIOS</a:t>
              </a:r>
              <a:endParaRPr dirty="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262717" y="1595718"/>
              <a:ext cx="3666564" cy="3666564"/>
            </a:xfrm>
            <a:prstGeom prst="ellipse">
              <a:avLst/>
            </a:prstGeom>
            <a:noFill/>
            <a:ln w="444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3"/>
          <p:cNvSpPr/>
          <p:nvPr/>
        </p:nvSpPr>
        <p:spPr>
          <a:xfrm>
            <a:off x="5361732" y="322005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898577" y="2076743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7722934" y="1886240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734799" y="4935555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7090622" y="4856412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844" y="5350439"/>
            <a:ext cx="1148443" cy="63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 descr="Imagen que contiene 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0031" y="2553522"/>
            <a:ext cx="1283604" cy="35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1621" y="5268585"/>
            <a:ext cx="564030" cy="5640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3" descr="Logotipo, nombre de la empresa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 l="12853" t="36282" r="16676" b="37398"/>
          <a:stretch/>
        </p:blipFill>
        <p:spPr>
          <a:xfrm>
            <a:off x="5490414" y="803951"/>
            <a:ext cx="1211169" cy="50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 descr="Logotipo, nombre de la empresa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5306" y="2381550"/>
            <a:ext cx="1281256" cy="52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Logotipo&#10;&#10;Descripción generada automáticamente con confianza med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11951" y="5268585"/>
            <a:ext cx="564030" cy="56403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5476940" y="1272366"/>
            <a:ext cx="135332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COORDINADOR</a:t>
            </a:r>
            <a:endParaRPr sz="1100" b="1" dirty="0">
              <a:solidFill>
                <a:srgbClr val="298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0;p1">
            <a:extLst>
              <a:ext uri="{FF2B5EF4-FFF2-40B4-BE49-F238E27FC236}">
                <a16:creationId xmlns:a16="http://schemas.microsoft.com/office/drawing/2014/main" id="{E6AA2DF7-07FC-8845-AFB8-2EC9734647F4}"/>
              </a:ext>
            </a:extLst>
          </p:cNvPr>
          <p:cNvSpPr txBox="1"/>
          <p:nvPr/>
        </p:nvSpPr>
        <p:spPr>
          <a:xfrm rot="10800000" flipV="1">
            <a:off x="8743950" y="326920"/>
            <a:ext cx="30718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“</a:t>
            </a:r>
            <a:r>
              <a:rPr kumimoji="0" lang="es-ES" altLang="es-E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Think</a:t>
            </a: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Global and </a:t>
            </a:r>
            <a:r>
              <a:rPr kumimoji="0" lang="es-ES" altLang="es-E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Act</a:t>
            </a: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Local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”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73107-B044-604E-0DCD-64BDB5BAA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3046" y="-561647"/>
            <a:ext cx="13016146" cy="741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46A675B6-9399-5142-AAB2-D003AAA3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046" y="-197843"/>
            <a:ext cx="13037936" cy="66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-34964" y="0"/>
            <a:ext cx="12192000" cy="6858000"/>
          </a:xfrm>
          <a:prstGeom prst="rect">
            <a:avLst/>
          </a:prstGeom>
          <a:solidFill>
            <a:srgbClr val="29898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3454654" y="1757537"/>
            <a:ext cx="3281546" cy="3253868"/>
            <a:chOff x="4262717" y="1595718"/>
            <a:chExt cx="3697752" cy="3666564"/>
          </a:xfrm>
        </p:grpSpPr>
        <p:pic>
          <p:nvPicPr>
            <p:cNvPr id="97" name="Google Shape;97;p3" descr="Logotipo, nombre de la empres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13513" y="2026344"/>
              <a:ext cx="2964972" cy="209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3"/>
            <p:cNvSpPr txBox="1"/>
            <p:nvPr/>
          </p:nvSpPr>
          <p:spPr>
            <a:xfrm>
              <a:off x="4535952" y="3669508"/>
              <a:ext cx="3424517" cy="416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MAIN ACTIVITIES</a:t>
              </a: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262717" y="1595718"/>
              <a:ext cx="3666564" cy="3666564"/>
            </a:xfrm>
            <a:prstGeom prst="ellipse">
              <a:avLst/>
            </a:prstGeom>
            <a:noFill/>
            <a:ln w="444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3"/>
          <p:cNvSpPr/>
          <p:nvPr/>
        </p:nvSpPr>
        <p:spPr>
          <a:xfrm>
            <a:off x="4807980" y="751894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235768" y="2185680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073713" y="4429984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5834891" y="3950440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865584" y="1030468"/>
            <a:ext cx="13533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MANDATORY COURSES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200" b="1" dirty="0">
              <a:solidFill>
                <a:srgbClr val="2989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MENTOR &amp; EXPERTS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200" b="1" dirty="0">
              <a:solidFill>
                <a:srgbClr val="298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1;p3">
            <a:extLst>
              <a:ext uri="{FF2B5EF4-FFF2-40B4-BE49-F238E27FC236}">
                <a16:creationId xmlns:a16="http://schemas.microsoft.com/office/drawing/2014/main" id="{CC8E226E-49F7-BE6A-1CBC-306110BCE5E1}"/>
              </a:ext>
            </a:extLst>
          </p:cNvPr>
          <p:cNvSpPr txBox="1"/>
          <p:nvPr/>
        </p:nvSpPr>
        <p:spPr>
          <a:xfrm>
            <a:off x="6306275" y="2706472"/>
            <a:ext cx="13533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OPTIONAL COURSES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+25</a:t>
            </a:r>
          </a:p>
        </p:txBody>
      </p:sp>
      <p:sp>
        <p:nvSpPr>
          <p:cNvPr id="3" name="Google Shape;111;p3">
            <a:extLst>
              <a:ext uri="{FF2B5EF4-FFF2-40B4-BE49-F238E27FC236}">
                <a16:creationId xmlns:a16="http://schemas.microsoft.com/office/drawing/2014/main" id="{8E2B74F8-A64E-2364-3413-0F7C02835EE4}"/>
              </a:ext>
            </a:extLst>
          </p:cNvPr>
          <p:cNvSpPr txBox="1"/>
          <p:nvPr/>
        </p:nvSpPr>
        <p:spPr>
          <a:xfrm>
            <a:off x="5908538" y="4499766"/>
            <a:ext cx="13533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+12 </a:t>
            </a:r>
          </a:p>
        </p:txBody>
      </p:sp>
      <p:sp>
        <p:nvSpPr>
          <p:cNvPr id="4" name="Google Shape;111;p3">
            <a:extLst>
              <a:ext uri="{FF2B5EF4-FFF2-40B4-BE49-F238E27FC236}">
                <a16:creationId xmlns:a16="http://schemas.microsoft.com/office/drawing/2014/main" id="{C2FBABFF-C1F9-A168-AE1D-2BFA244635EF}"/>
              </a:ext>
            </a:extLst>
          </p:cNvPr>
          <p:cNvSpPr txBox="1"/>
          <p:nvPr/>
        </p:nvSpPr>
        <p:spPr>
          <a:xfrm>
            <a:off x="4116282" y="5065271"/>
            <a:ext cx="13533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+ 30</a:t>
            </a:r>
          </a:p>
        </p:txBody>
      </p:sp>
      <p:sp>
        <p:nvSpPr>
          <p:cNvPr id="5" name="Google Shape;111;p3">
            <a:extLst>
              <a:ext uri="{FF2B5EF4-FFF2-40B4-BE49-F238E27FC236}">
                <a16:creationId xmlns:a16="http://schemas.microsoft.com/office/drawing/2014/main" id="{B5A52A9E-CD90-9C18-6408-F85DC09006EA}"/>
              </a:ext>
            </a:extLst>
          </p:cNvPr>
          <p:cNvSpPr txBox="1"/>
          <p:nvPr/>
        </p:nvSpPr>
        <p:spPr>
          <a:xfrm>
            <a:off x="3410881" y="4089545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AWARDS</a:t>
            </a:r>
          </a:p>
        </p:txBody>
      </p:sp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0B6406A5-3DDF-DEB8-917A-4B5D0B6C2BB5}"/>
              </a:ext>
            </a:extLst>
          </p:cNvPr>
          <p:cNvSpPr/>
          <p:nvPr/>
        </p:nvSpPr>
        <p:spPr>
          <a:xfrm>
            <a:off x="2838812" y="1413883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731401C2-EFE1-E331-6020-B21B2A3A222C}"/>
              </a:ext>
            </a:extLst>
          </p:cNvPr>
          <p:cNvSpPr txBox="1"/>
          <p:nvPr/>
        </p:nvSpPr>
        <p:spPr>
          <a:xfrm>
            <a:off x="2883427" y="2068738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INVESTORS</a:t>
            </a:r>
          </a:p>
        </p:txBody>
      </p:sp>
      <p:sp>
        <p:nvSpPr>
          <p:cNvPr id="8" name="Google Shape;101;p3">
            <a:extLst>
              <a:ext uri="{FF2B5EF4-FFF2-40B4-BE49-F238E27FC236}">
                <a16:creationId xmlns:a16="http://schemas.microsoft.com/office/drawing/2014/main" id="{ED8E7C08-7144-94E6-36B8-F09ABF176FEA}"/>
              </a:ext>
            </a:extLst>
          </p:cNvPr>
          <p:cNvSpPr/>
          <p:nvPr/>
        </p:nvSpPr>
        <p:spPr>
          <a:xfrm>
            <a:off x="2504254" y="3329910"/>
            <a:ext cx="1468534" cy="14685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1;p3">
            <a:extLst>
              <a:ext uri="{FF2B5EF4-FFF2-40B4-BE49-F238E27FC236}">
                <a16:creationId xmlns:a16="http://schemas.microsoft.com/office/drawing/2014/main" id="{B7515039-D52A-8979-B975-1C2928CA3CA5}"/>
              </a:ext>
            </a:extLst>
          </p:cNvPr>
          <p:cNvSpPr txBox="1"/>
          <p:nvPr/>
        </p:nvSpPr>
        <p:spPr>
          <a:xfrm>
            <a:off x="2548869" y="3984765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AWARDS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E9E2A0F-E9AE-F234-E939-26F7C974466D}"/>
              </a:ext>
            </a:extLst>
          </p:cNvPr>
          <p:cNvSpPr/>
          <p:nvPr/>
        </p:nvSpPr>
        <p:spPr>
          <a:xfrm>
            <a:off x="6109262" y="796754"/>
            <a:ext cx="2093065" cy="1234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dirty="0"/>
              <a:t>LEGAL VANGUARDS</a:t>
            </a:r>
          </a:p>
          <a:p>
            <a:r>
              <a:rPr lang="es-ES" sz="1100" dirty="0"/>
              <a:t>CIRCULAR ECONOY</a:t>
            </a:r>
          </a:p>
          <a:p>
            <a:r>
              <a:rPr lang="es-ES" sz="1100" dirty="0"/>
              <a:t>CARBON ECONOMY</a:t>
            </a:r>
          </a:p>
          <a:p>
            <a:r>
              <a:rPr lang="es-ES" sz="1100" dirty="0"/>
              <a:t>BUSSINES MODEL REVIEW</a:t>
            </a:r>
          </a:p>
          <a:p>
            <a:r>
              <a:rPr lang="es-ES" sz="1100" dirty="0"/>
              <a:t>COMUNICAION </a:t>
            </a:r>
          </a:p>
          <a:p>
            <a:r>
              <a:rPr lang="es-ES" sz="1100" dirty="0"/>
              <a:t>REAL CASES</a:t>
            </a:r>
          </a:p>
          <a:p>
            <a:r>
              <a:rPr lang="es-ES" sz="1100" dirty="0"/>
              <a:t>TOOLS FOR SCALE UP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C010627-28F7-3C05-08A9-6D9B0B6A941B}"/>
              </a:ext>
            </a:extLst>
          </p:cNvPr>
          <p:cNvSpPr/>
          <p:nvPr/>
        </p:nvSpPr>
        <p:spPr>
          <a:xfrm>
            <a:off x="7644770" y="2276383"/>
            <a:ext cx="1636595" cy="1234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dirty="0"/>
              <a:t>PRODUCT</a:t>
            </a:r>
          </a:p>
          <a:p>
            <a:r>
              <a:rPr lang="es-ES" sz="1100" dirty="0"/>
              <a:t>CHEMICALS</a:t>
            </a:r>
          </a:p>
          <a:p>
            <a:r>
              <a:rPr lang="es-ES" sz="1100" dirty="0"/>
              <a:t>R&amp;D</a:t>
            </a:r>
          </a:p>
          <a:p>
            <a:r>
              <a:rPr lang="es-ES" sz="1100" dirty="0"/>
              <a:t>DIGITALIZATION</a:t>
            </a:r>
          </a:p>
          <a:p>
            <a:r>
              <a:rPr lang="es-ES" sz="1100" dirty="0"/>
              <a:t>RECYCLING</a:t>
            </a:r>
          </a:p>
          <a:p>
            <a:r>
              <a:rPr lang="es-ES" sz="1100" dirty="0"/>
              <a:t>DECARBONIZATION</a:t>
            </a:r>
          </a:p>
          <a:p>
            <a:r>
              <a:rPr lang="es-ES" sz="1100" dirty="0"/>
              <a:t>INVESTORS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F0059A-A1E2-1CCD-481A-AC43D5F0E362}"/>
              </a:ext>
            </a:extLst>
          </p:cNvPr>
          <p:cNvSpPr/>
          <p:nvPr/>
        </p:nvSpPr>
        <p:spPr>
          <a:xfrm>
            <a:off x="7172184" y="3800999"/>
            <a:ext cx="2983898" cy="997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dirty="0"/>
              <a:t>3 PRESENTATIONS EVENTS</a:t>
            </a:r>
          </a:p>
          <a:p>
            <a:r>
              <a:rPr lang="es-ES" sz="1100" dirty="0"/>
              <a:t>3 ONE TO ONE NETWORKING</a:t>
            </a:r>
          </a:p>
          <a:p>
            <a:r>
              <a:rPr lang="es-ES" sz="1100" dirty="0"/>
              <a:t>AWARDS</a:t>
            </a:r>
          </a:p>
          <a:p>
            <a:r>
              <a:rPr lang="es-ES" sz="1100" dirty="0"/>
              <a:t>INVESTORS EVENTS</a:t>
            </a:r>
          </a:p>
          <a:p>
            <a:r>
              <a:rPr lang="es-ES" sz="1100" dirty="0"/>
              <a:t>4 COCREATHONES – EU TEXTILE STRATEGY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6D61C4-C8A1-C694-229D-5E1DD93F1452}"/>
              </a:ext>
            </a:extLst>
          </p:cNvPr>
          <p:cNvSpPr/>
          <p:nvPr/>
        </p:nvSpPr>
        <p:spPr>
          <a:xfrm>
            <a:off x="3828707" y="5725878"/>
            <a:ext cx="2093065" cy="530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dirty="0"/>
              <a:t>CONECTION AND PARTICIPATION WITH OTHER INITIATIVES.</a:t>
            </a:r>
          </a:p>
        </p:txBody>
      </p:sp>
      <p:sp>
        <p:nvSpPr>
          <p:cNvPr id="16" name="Google Shape;111;p3">
            <a:extLst>
              <a:ext uri="{FF2B5EF4-FFF2-40B4-BE49-F238E27FC236}">
                <a16:creationId xmlns:a16="http://schemas.microsoft.com/office/drawing/2014/main" id="{438CC51F-4E23-83A4-40E9-8D897C3D4803}"/>
              </a:ext>
            </a:extLst>
          </p:cNvPr>
          <p:cNvSpPr txBox="1"/>
          <p:nvPr/>
        </p:nvSpPr>
        <p:spPr>
          <a:xfrm>
            <a:off x="1681268" y="4254593"/>
            <a:ext cx="1702485" cy="454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BE"/>
            </a:defPPr>
            <a:lvl1pPr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sz="1100" dirty="0">
                <a:sym typeface="Arial"/>
              </a:rPr>
              <a:t>1 OWN AWARD</a:t>
            </a:r>
          </a:p>
          <a:p>
            <a:r>
              <a:rPr lang="en-AU" sz="1100" dirty="0">
                <a:sym typeface="Arial"/>
              </a:rPr>
              <a:t>10 external awards</a:t>
            </a:r>
          </a:p>
        </p:txBody>
      </p:sp>
      <p:sp>
        <p:nvSpPr>
          <p:cNvPr id="19" name="Google Shape;111;p3">
            <a:extLst>
              <a:ext uri="{FF2B5EF4-FFF2-40B4-BE49-F238E27FC236}">
                <a16:creationId xmlns:a16="http://schemas.microsoft.com/office/drawing/2014/main" id="{A3C127BF-ABC7-D785-0874-F5A0BFC1A424}"/>
              </a:ext>
            </a:extLst>
          </p:cNvPr>
          <p:cNvSpPr txBox="1"/>
          <p:nvPr/>
        </p:nvSpPr>
        <p:spPr>
          <a:xfrm>
            <a:off x="1858264" y="1066004"/>
            <a:ext cx="1596390" cy="948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BE"/>
            </a:defPPr>
            <a:lvl1pPr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sz="1100" dirty="0">
                <a:sym typeface="Arial"/>
              </a:rPr>
              <a:t>Training</a:t>
            </a:r>
          </a:p>
          <a:p>
            <a:r>
              <a:rPr lang="en-AU" sz="1100" dirty="0">
                <a:sym typeface="Arial"/>
              </a:rPr>
              <a:t>Event</a:t>
            </a:r>
          </a:p>
          <a:p>
            <a:r>
              <a:rPr lang="en-AU" sz="1100" dirty="0">
                <a:sym typeface="Arial"/>
              </a:rPr>
              <a:t>Other initiatives</a:t>
            </a:r>
          </a:p>
          <a:p>
            <a:r>
              <a:rPr lang="en-AU" sz="1100" dirty="0">
                <a:sym typeface="Arial"/>
              </a:rPr>
              <a:t>Tools + access to finance.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2A18F9E-0629-6419-0252-7B963DE622F7}"/>
              </a:ext>
            </a:extLst>
          </p:cNvPr>
          <p:cNvSpPr/>
          <p:nvPr/>
        </p:nvSpPr>
        <p:spPr>
          <a:xfrm>
            <a:off x="-34964" y="174757"/>
            <a:ext cx="4342310" cy="354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600" b="1" dirty="0"/>
              <a:t>GENERAL VIEW TO THE PROJECT ACTIVITIES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B4B0D32-A89F-DFC8-C61F-912FCC92554F}"/>
              </a:ext>
            </a:extLst>
          </p:cNvPr>
          <p:cNvSpPr/>
          <p:nvPr/>
        </p:nvSpPr>
        <p:spPr>
          <a:xfrm>
            <a:off x="7174736" y="4870019"/>
            <a:ext cx="2999048" cy="422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400" b="1" dirty="0"/>
              <a:t>+ CONECTION WITH OTHER 5 PROJECTS ACTIVITES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3797BD3-1AE8-5838-22BE-32B731D78B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79" b="6419"/>
          <a:stretch/>
        </p:blipFill>
        <p:spPr>
          <a:xfrm>
            <a:off x="9047938" y="5363806"/>
            <a:ext cx="492363" cy="420584"/>
          </a:xfrm>
          <a:prstGeom prst="rect">
            <a:avLst/>
          </a:prstGeom>
        </p:spPr>
      </p:pic>
      <p:pic>
        <p:nvPicPr>
          <p:cNvPr id="23" name="Picture 6" descr="STAND Up! for the Sustainable Textile Action for Networking and Development  of circular economy business ventures in the Mediterranean | | SCP/RAC -  Regional Activity Centre for Sustainable Consumption and Production">
            <a:extLst>
              <a:ext uri="{FF2B5EF4-FFF2-40B4-BE49-F238E27FC236}">
                <a16:creationId xmlns:a16="http://schemas.microsoft.com/office/drawing/2014/main" id="{CD44E9C0-673B-B4A4-4D1F-3A4E472B0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9" r="43403" b="1894"/>
          <a:stretch/>
        </p:blipFill>
        <p:spPr bwMode="auto">
          <a:xfrm>
            <a:off x="7762933" y="5365779"/>
            <a:ext cx="1213944" cy="4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co Tex : Circular Economy Innovative Skills in the Textile Sector">
            <a:extLst>
              <a:ext uri="{FF2B5EF4-FFF2-40B4-BE49-F238E27FC236}">
                <a16:creationId xmlns:a16="http://schemas.microsoft.com/office/drawing/2014/main" id="{1788E021-B731-A086-530D-E34F266D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924" y="5365779"/>
            <a:ext cx="502993" cy="4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35C9CB6-0C99-562F-7B16-8837658C5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817" y="5874763"/>
            <a:ext cx="2235100" cy="34628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5739944-E74E-5D1F-0A69-3E4227355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696" y="6260025"/>
            <a:ext cx="1469221" cy="40623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6CAB641-C545-BF5B-7815-F91989267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846" y="5363807"/>
            <a:ext cx="1364916" cy="4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-34964" y="0"/>
            <a:ext cx="12226964" cy="6858000"/>
          </a:xfrm>
          <a:prstGeom prst="rect">
            <a:avLst/>
          </a:prstGeom>
          <a:solidFill>
            <a:srgbClr val="29898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4469066" y="2014717"/>
            <a:ext cx="3253868" cy="3253868"/>
            <a:chOff x="4262717" y="1595718"/>
            <a:chExt cx="3666564" cy="3666564"/>
          </a:xfrm>
        </p:grpSpPr>
        <p:pic>
          <p:nvPicPr>
            <p:cNvPr id="97" name="Google Shape;97;p3" descr="Logotipo, nombre de la empres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13513" y="2026344"/>
              <a:ext cx="2964972" cy="209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3"/>
            <p:cNvSpPr txBox="1"/>
            <p:nvPr/>
          </p:nvSpPr>
          <p:spPr>
            <a:xfrm>
              <a:off x="4448649" y="3685225"/>
              <a:ext cx="3424517" cy="416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STAKEHOLDER OPPENING</a:t>
              </a: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262717" y="1595718"/>
              <a:ext cx="3666564" cy="3666564"/>
            </a:xfrm>
            <a:prstGeom prst="ellipse">
              <a:avLst/>
            </a:prstGeom>
            <a:noFill/>
            <a:ln w="444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3"/>
          <p:cNvSpPr/>
          <p:nvPr/>
        </p:nvSpPr>
        <p:spPr>
          <a:xfrm>
            <a:off x="5406083" y="879213"/>
            <a:ext cx="1468534" cy="146853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296809" y="2471704"/>
            <a:ext cx="1468534" cy="146853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7250180" y="2442860"/>
            <a:ext cx="1468534" cy="146853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046111" y="4509733"/>
            <a:ext cx="1468534" cy="146853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6692390" y="4509733"/>
            <a:ext cx="1468534" cy="146853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5489358" y="1289192"/>
            <a:ext cx="13533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OTHER ORGANIZATION</a:t>
            </a:r>
          </a:p>
        </p:txBody>
      </p:sp>
      <p:sp>
        <p:nvSpPr>
          <p:cNvPr id="2" name="Google Shape;111;p3">
            <a:extLst>
              <a:ext uri="{FF2B5EF4-FFF2-40B4-BE49-F238E27FC236}">
                <a16:creationId xmlns:a16="http://schemas.microsoft.com/office/drawing/2014/main" id="{CC8E226E-49F7-BE6A-1CBC-306110BCE5E1}"/>
              </a:ext>
            </a:extLst>
          </p:cNvPr>
          <p:cNvSpPr txBox="1"/>
          <p:nvPr/>
        </p:nvSpPr>
        <p:spPr>
          <a:xfrm>
            <a:off x="7307353" y="3097354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R&amp;D</a:t>
            </a:r>
          </a:p>
        </p:txBody>
      </p:sp>
      <p:sp>
        <p:nvSpPr>
          <p:cNvPr id="3" name="Google Shape;111;p3">
            <a:extLst>
              <a:ext uri="{FF2B5EF4-FFF2-40B4-BE49-F238E27FC236}">
                <a16:creationId xmlns:a16="http://schemas.microsoft.com/office/drawing/2014/main" id="{8E2B74F8-A64E-2364-3413-0F7C02835EE4}"/>
              </a:ext>
            </a:extLst>
          </p:cNvPr>
          <p:cNvSpPr txBox="1"/>
          <p:nvPr/>
        </p:nvSpPr>
        <p:spPr>
          <a:xfrm>
            <a:off x="6749994" y="5088752"/>
            <a:ext cx="13533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WORKING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GROUPS</a:t>
            </a:r>
          </a:p>
        </p:txBody>
      </p:sp>
      <p:sp>
        <p:nvSpPr>
          <p:cNvPr id="4" name="Google Shape;111;p3">
            <a:extLst>
              <a:ext uri="{FF2B5EF4-FFF2-40B4-BE49-F238E27FC236}">
                <a16:creationId xmlns:a16="http://schemas.microsoft.com/office/drawing/2014/main" id="{C2FBABFF-C1F9-A168-AE1D-2BFA244635EF}"/>
              </a:ext>
            </a:extLst>
          </p:cNvPr>
          <p:cNvSpPr txBox="1"/>
          <p:nvPr/>
        </p:nvSpPr>
        <p:spPr>
          <a:xfrm>
            <a:off x="4088680" y="5145020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</a:p>
        </p:txBody>
      </p:sp>
      <p:sp>
        <p:nvSpPr>
          <p:cNvPr id="5" name="Google Shape;111;p3">
            <a:extLst>
              <a:ext uri="{FF2B5EF4-FFF2-40B4-BE49-F238E27FC236}">
                <a16:creationId xmlns:a16="http://schemas.microsoft.com/office/drawing/2014/main" id="{B5A52A9E-CD90-9C18-6408-F85DC09006EA}"/>
              </a:ext>
            </a:extLst>
          </p:cNvPr>
          <p:cNvSpPr txBox="1"/>
          <p:nvPr/>
        </p:nvSpPr>
        <p:spPr>
          <a:xfrm>
            <a:off x="3369448" y="3135954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OTHERS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A39B15-7896-78E9-28E0-9EB1D7A26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79" b="6419"/>
          <a:stretch/>
        </p:blipFill>
        <p:spPr>
          <a:xfrm>
            <a:off x="3502294" y="4440451"/>
            <a:ext cx="586386" cy="4903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14C98F-2990-BD7E-9C5A-6800662EE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602" y="5089173"/>
            <a:ext cx="985785" cy="344032"/>
          </a:xfrm>
          <a:prstGeom prst="rect">
            <a:avLst/>
          </a:prstGeom>
        </p:spPr>
      </p:pic>
      <p:pic>
        <p:nvPicPr>
          <p:cNvPr id="19" name="Picture 2" descr="EAS | Escarré Automatización y Servicios, S.L. | LinkedIn">
            <a:extLst>
              <a:ext uri="{FF2B5EF4-FFF2-40B4-BE49-F238E27FC236}">
                <a16:creationId xmlns:a16="http://schemas.microsoft.com/office/drawing/2014/main" id="{74C1A1E4-BF1B-745B-26EE-A1713FB6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028" y="3122619"/>
            <a:ext cx="485718" cy="4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MSlab | Laboratorio de control de calidad">
            <a:extLst>
              <a:ext uri="{FF2B5EF4-FFF2-40B4-BE49-F238E27FC236}">
                <a16:creationId xmlns:a16="http://schemas.microsoft.com/office/drawing/2014/main" id="{2AEF8704-34BF-F587-DD73-CBB2D296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450" y="2490040"/>
            <a:ext cx="695337" cy="4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D117217-A103-9998-983A-6EC264BC4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0818" y="2107299"/>
            <a:ext cx="1203706" cy="27695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CF81AA-0668-E11A-E4A7-0C310E46CD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79" b="6419"/>
          <a:stretch/>
        </p:blipFill>
        <p:spPr>
          <a:xfrm>
            <a:off x="4780378" y="883187"/>
            <a:ext cx="625705" cy="52319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D433E3B-EB97-8BBE-5733-9EEB10805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9066" y="1538201"/>
            <a:ext cx="845435" cy="343232"/>
          </a:xfrm>
          <a:prstGeom prst="rect">
            <a:avLst/>
          </a:prstGeom>
        </p:spPr>
      </p:pic>
      <p:pic>
        <p:nvPicPr>
          <p:cNvPr id="2052" name="Picture 4" descr="Eurecat Centro Tecnológico de Cataluña - Innovando para las empresas">
            <a:extLst>
              <a:ext uri="{FF2B5EF4-FFF2-40B4-BE49-F238E27FC236}">
                <a16:creationId xmlns:a16="http://schemas.microsoft.com/office/drawing/2014/main" id="{C4C6C42B-F9C2-5E0A-4E46-BFE54E4B1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18" y="2983022"/>
            <a:ext cx="885239" cy="4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ND Up! for the Sustainable Textile Action for Networking and Development  of circular economy business ventures in the Mediterranean | | SCP/RAC -  Regional Activity Centre for Sustainable Consumption and Production">
            <a:extLst>
              <a:ext uri="{FF2B5EF4-FFF2-40B4-BE49-F238E27FC236}">
                <a16:creationId xmlns:a16="http://schemas.microsoft.com/office/drawing/2014/main" id="{929D5A2F-D604-2A5A-B2A5-775E3B2B6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9" r="43403" b="1894"/>
          <a:stretch/>
        </p:blipFill>
        <p:spPr bwMode="auto">
          <a:xfrm>
            <a:off x="8262671" y="3902152"/>
            <a:ext cx="878845" cy="3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C1F7829-1750-B88E-6CD4-6908FBD65D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260" y="476820"/>
            <a:ext cx="946920" cy="331242"/>
          </a:xfrm>
          <a:prstGeom prst="rect">
            <a:avLst/>
          </a:prstGeom>
        </p:spPr>
      </p:pic>
      <p:pic>
        <p:nvPicPr>
          <p:cNvPr id="2056" name="Picture 8" descr="UN Climate Change Conference (COP27) | United Nations">
            <a:extLst>
              <a:ext uri="{FF2B5EF4-FFF2-40B4-BE49-F238E27FC236}">
                <a16:creationId xmlns:a16="http://schemas.microsoft.com/office/drawing/2014/main" id="{28FCE202-6E29-0832-41B7-148BE4AED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19998" r="19484" b="11173"/>
          <a:stretch/>
        </p:blipFill>
        <p:spPr bwMode="auto">
          <a:xfrm>
            <a:off x="8247917" y="4905601"/>
            <a:ext cx="493003" cy="5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512ED0C-E27A-3809-D8DE-F650C05B5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4700" y="4451794"/>
            <a:ext cx="919634" cy="373356"/>
          </a:xfrm>
          <a:prstGeom prst="rect">
            <a:avLst/>
          </a:prstGeom>
        </p:spPr>
      </p:pic>
      <p:pic>
        <p:nvPicPr>
          <p:cNvPr id="2058" name="Picture 10" descr="Techtextil 2024">
            <a:extLst>
              <a:ext uri="{FF2B5EF4-FFF2-40B4-BE49-F238E27FC236}">
                <a16:creationId xmlns:a16="http://schemas.microsoft.com/office/drawing/2014/main" id="{F8C45258-7713-447B-9CEE-D5219EF15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7" b="29480"/>
          <a:stretch/>
        </p:blipFill>
        <p:spPr bwMode="auto">
          <a:xfrm>
            <a:off x="4605537" y="6037406"/>
            <a:ext cx="748768" cy="2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extile &amp; Garment Technology Exhibition | ITMA 2023 Textile &amp; Garment  Technology Exhibition">
            <a:extLst>
              <a:ext uri="{FF2B5EF4-FFF2-40B4-BE49-F238E27FC236}">
                <a16:creationId xmlns:a16="http://schemas.microsoft.com/office/drawing/2014/main" id="{879F4A4B-6160-C285-4E40-9715EE49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44" y="5959526"/>
            <a:ext cx="593770" cy="5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67CDD59-A192-CE7C-0376-CEB04D549B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59968" y="3597928"/>
            <a:ext cx="685470" cy="487044"/>
          </a:xfrm>
          <a:prstGeom prst="rect">
            <a:avLst/>
          </a:prstGeom>
        </p:spPr>
      </p:pic>
      <p:sp>
        <p:nvSpPr>
          <p:cNvPr id="31" name="Google Shape;111;p3">
            <a:extLst>
              <a:ext uri="{FF2B5EF4-FFF2-40B4-BE49-F238E27FC236}">
                <a16:creationId xmlns:a16="http://schemas.microsoft.com/office/drawing/2014/main" id="{DA241AD1-C3E1-61DC-9906-8B1121648F5C}"/>
              </a:ext>
            </a:extLst>
          </p:cNvPr>
          <p:cNvSpPr txBox="1"/>
          <p:nvPr/>
        </p:nvSpPr>
        <p:spPr>
          <a:xfrm>
            <a:off x="1860509" y="3157994"/>
            <a:ext cx="1353326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LCA</a:t>
            </a:r>
          </a:p>
        </p:txBody>
      </p:sp>
      <p:sp>
        <p:nvSpPr>
          <p:cNvPr id="2048" name="Google Shape;111;p3">
            <a:extLst>
              <a:ext uri="{FF2B5EF4-FFF2-40B4-BE49-F238E27FC236}">
                <a16:creationId xmlns:a16="http://schemas.microsoft.com/office/drawing/2014/main" id="{A3DDD5D4-1BE1-543D-29CE-757BD158D468}"/>
              </a:ext>
            </a:extLst>
          </p:cNvPr>
          <p:cNvSpPr txBox="1"/>
          <p:nvPr/>
        </p:nvSpPr>
        <p:spPr>
          <a:xfrm>
            <a:off x="1959012" y="3516361"/>
            <a:ext cx="1353326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Authorities</a:t>
            </a:r>
          </a:p>
        </p:txBody>
      </p:sp>
      <p:sp>
        <p:nvSpPr>
          <p:cNvPr id="2049" name="Google Shape;111;p3">
            <a:extLst>
              <a:ext uri="{FF2B5EF4-FFF2-40B4-BE49-F238E27FC236}">
                <a16:creationId xmlns:a16="http://schemas.microsoft.com/office/drawing/2014/main" id="{B171E060-597F-2E4F-2CFA-EE0F95704F51}"/>
              </a:ext>
            </a:extLst>
          </p:cNvPr>
          <p:cNvSpPr txBox="1"/>
          <p:nvPr/>
        </p:nvSpPr>
        <p:spPr>
          <a:xfrm>
            <a:off x="2127262" y="2409437"/>
            <a:ext cx="1353326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Legislation</a:t>
            </a:r>
          </a:p>
        </p:txBody>
      </p:sp>
      <p:sp>
        <p:nvSpPr>
          <p:cNvPr id="2051" name="Google Shape;111;p3">
            <a:extLst>
              <a:ext uri="{FF2B5EF4-FFF2-40B4-BE49-F238E27FC236}">
                <a16:creationId xmlns:a16="http://schemas.microsoft.com/office/drawing/2014/main" id="{5EA84C37-267D-576D-FB3B-16A9CDCB3A33}"/>
              </a:ext>
            </a:extLst>
          </p:cNvPr>
          <p:cNvSpPr txBox="1"/>
          <p:nvPr/>
        </p:nvSpPr>
        <p:spPr>
          <a:xfrm>
            <a:off x="10209280" y="5564615"/>
            <a:ext cx="1353326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Stocks</a:t>
            </a:r>
          </a:p>
        </p:txBody>
      </p:sp>
      <p:pic>
        <p:nvPicPr>
          <p:cNvPr id="2062" name="Picture 14" descr="TEX-MED ALLIANCES organises an international trade event - Leftovers  meetings in Italy and Spain | ENI CBC Med">
            <a:extLst>
              <a:ext uri="{FF2B5EF4-FFF2-40B4-BE49-F238E27FC236}">
                <a16:creationId xmlns:a16="http://schemas.microsoft.com/office/drawing/2014/main" id="{3C5734A8-B036-38CA-557F-61629C959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t="43147" b="37438"/>
          <a:stretch/>
        </p:blipFill>
        <p:spPr bwMode="auto">
          <a:xfrm>
            <a:off x="8103320" y="5556982"/>
            <a:ext cx="2048356" cy="3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Google Shape;111;p3">
            <a:extLst>
              <a:ext uri="{FF2B5EF4-FFF2-40B4-BE49-F238E27FC236}">
                <a16:creationId xmlns:a16="http://schemas.microsoft.com/office/drawing/2014/main" id="{918F8AA1-EBD6-5B4A-4A54-B25FAED1C7FA}"/>
              </a:ext>
            </a:extLst>
          </p:cNvPr>
          <p:cNvSpPr txBox="1"/>
          <p:nvPr/>
        </p:nvSpPr>
        <p:spPr>
          <a:xfrm>
            <a:off x="1877881" y="2797304"/>
            <a:ext cx="1353326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DPP</a:t>
            </a:r>
          </a:p>
        </p:txBody>
      </p:sp>
      <p:sp>
        <p:nvSpPr>
          <p:cNvPr id="2055" name="Google Shape;111;p3">
            <a:extLst>
              <a:ext uri="{FF2B5EF4-FFF2-40B4-BE49-F238E27FC236}">
                <a16:creationId xmlns:a16="http://schemas.microsoft.com/office/drawing/2014/main" id="{F5DB6C3C-DCD7-809F-2242-A12292BF3042}"/>
              </a:ext>
            </a:extLst>
          </p:cNvPr>
          <p:cNvSpPr txBox="1"/>
          <p:nvPr/>
        </p:nvSpPr>
        <p:spPr>
          <a:xfrm>
            <a:off x="2324081" y="3884511"/>
            <a:ext cx="1353326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AWARDs</a:t>
            </a:r>
          </a:p>
        </p:txBody>
      </p:sp>
      <p:sp>
        <p:nvSpPr>
          <p:cNvPr id="2057" name="Google Shape;111;p3">
            <a:extLst>
              <a:ext uri="{FF2B5EF4-FFF2-40B4-BE49-F238E27FC236}">
                <a16:creationId xmlns:a16="http://schemas.microsoft.com/office/drawing/2014/main" id="{9DBCD554-BE8E-40A6-DDBC-B47A199FE00D}"/>
              </a:ext>
            </a:extLst>
          </p:cNvPr>
          <p:cNvSpPr txBox="1"/>
          <p:nvPr/>
        </p:nvSpPr>
        <p:spPr>
          <a:xfrm>
            <a:off x="259076" y="2429154"/>
            <a:ext cx="1744812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EU Textile strategy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1600C11-E173-A95A-64C2-D3E6D2F3BF40}"/>
              </a:ext>
            </a:extLst>
          </p:cNvPr>
          <p:cNvSpPr/>
          <p:nvPr/>
        </p:nvSpPr>
        <p:spPr>
          <a:xfrm>
            <a:off x="-34964" y="174757"/>
            <a:ext cx="3712371" cy="253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600" b="1" dirty="0"/>
              <a:t>STEAKHOLDER MAPPING INTERACTIONS</a:t>
            </a:r>
          </a:p>
        </p:txBody>
      </p:sp>
      <p:pic>
        <p:nvPicPr>
          <p:cNvPr id="3074" name="Picture 2" descr="AEQCT | El CIE lanza un nuevo mensaje de socorro a la Administración para  la industria textil">
            <a:extLst>
              <a:ext uri="{FF2B5EF4-FFF2-40B4-BE49-F238E27FC236}">
                <a16:creationId xmlns:a16="http://schemas.microsoft.com/office/drawing/2014/main" id="{CAF50FCA-E734-5BBE-3A8B-C7D41ADC1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16013"/>
          <a:stretch/>
        </p:blipFill>
        <p:spPr bwMode="auto">
          <a:xfrm>
            <a:off x="6522126" y="526103"/>
            <a:ext cx="1445956" cy="48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ply for a job - Climate-KIC">
            <a:extLst>
              <a:ext uri="{FF2B5EF4-FFF2-40B4-BE49-F238E27FC236}">
                <a16:creationId xmlns:a16="http://schemas.microsoft.com/office/drawing/2014/main" id="{4E65F85B-9899-498E-4DB0-436154CA0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4" b="13613"/>
          <a:stretch/>
        </p:blipFill>
        <p:spPr bwMode="auto">
          <a:xfrm>
            <a:off x="7023047" y="1121334"/>
            <a:ext cx="907691" cy="6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11;p3">
            <a:extLst>
              <a:ext uri="{FF2B5EF4-FFF2-40B4-BE49-F238E27FC236}">
                <a16:creationId xmlns:a16="http://schemas.microsoft.com/office/drawing/2014/main" id="{9216B935-AFA3-7534-2C75-E68257E38B29}"/>
              </a:ext>
            </a:extLst>
          </p:cNvPr>
          <p:cNvSpPr txBox="1"/>
          <p:nvPr/>
        </p:nvSpPr>
        <p:spPr>
          <a:xfrm>
            <a:off x="9039958" y="4524748"/>
            <a:ext cx="2188282" cy="300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BE"/>
            </a:defPPr>
            <a:lvl1pPr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sz="1100" dirty="0">
                <a:sym typeface="Arial"/>
              </a:rPr>
              <a:t>REHUBS STAKEHOLDER FORUM</a:t>
            </a:r>
          </a:p>
        </p:txBody>
      </p:sp>
      <p:sp>
        <p:nvSpPr>
          <p:cNvPr id="24" name="Google Shape;111;p3">
            <a:extLst>
              <a:ext uri="{FF2B5EF4-FFF2-40B4-BE49-F238E27FC236}">
                <a16:creationId xmlns:a16="http://schemas.microsoft.com/office/drawing/2014/main" id="{0DBCF22C-8110-375F-1BF1-D33B1242D16B}"/>
              </a:ext>
            </a:extLst>
          </p:cNvPr>
          <p:cNvSpPr txBox="1"/>
          <p:nvPr/>
        </p:nvSpPr>
        <p:spPr>
          <a:xfrm>
            <a:off x="8775561" y="5112621"/>
            <a:ext cx="1169877" cy="332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BE"/>
            </a:defPPr>
            <a:lvl1pPr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sz="1100" dirty="0">
                <a:sym typeface="Arial"/>
              </a:rPr>
              <a:t>FICCA FROM UN</a:t>
            </a:r>
          </a:p>
        </p:txBody>
      </p:sp>
      <p:sp>
        <p:nvSpPr>
          <p:cNvPr id="27" name="Google Shape;111;p3">
            <a:extLst>
              <a:ext uri="{FF2B5EF4-FFF2-40B4-BE49-F238E27FC236}">
                <a16:creationId xmlns:a16="http://schemas.microsoft.com/office/drawing/2014/main" id="{31F4C1B5-5392-8894-C3E8-2CEA0027BD6C}"/>
              </a:ext>
            </a:extLst>
          </p:cNvPr>
          <p:cNvSpPr txBox="1"/>
          <p:nvPr/>
        </p:nvSpPr>
        <p:spPr>
          <a:xfrm>
            <a:off x="315397" y="3509856"/>
            <a:ext cx="1605461" cy="230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UN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 EISMEA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 DG GROW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EIT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EURO CHAMBER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CAMARA DE COMERCIO DE BOGOTÁ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CLUSTER MODA SOSTENIBLE PERÚ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ACR </a:t>
            </a:r>
          </a:p>
        </p:txBody>
      </p:sp>
      <p:pic>
        <p:nvPicPr>
          <p:cNvPr id="2050" name="Picture 6" descr="STAND Up! for the Sustainable Textile Action for Networking and Development  of circular economy business ventures in the Mediterranean | | SCP/RAC -  Regional Activity Centre for Sustainable Consumption and Production">
            <a:extLst>
              <a:ext uri="{FF2B5EF4-FFF2-40B4-BE49-F238E27FC236}">
                <a16:creationId xmlns:a16="http://schemas.microsoft.com/office/drawing/2014/main" id="{F133E93D-059F-FD7E-285F-6EC9854FD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9" r="43403" b="1894"/>
          <a:stretch/>
        </p:blipFill>
        <p:spPr bwMode="auto">
          <a:xfrm>
            <a:off x="1332174" y="1488807"/>
            <a:ext cx="1041485" cy="3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Google Shape;111;p3">
            <a:extLst>
              <a:ext uri="{FF2B5EF4-FFF2-40B4-BE49-F238E27FC236}">
                <a16:creationId xmlns:a16="http://schemas.microsoft.com/office/drawing/2014/main" id="{7DB5F253-9944-9EEE-FDEF-E9178BB4A886}"/>
              </a:ext>
            </a:extLst>
          </p:cNvPr>
          <p:cNvSpPr txBox="1"/>
          <p:nvPr/>
        </p:nvSpPr>
        <p:spPr>
          <a:xfrm>
            <a:off x="8039374" y="972605"/>
            <a:ext cx="2441188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Sustainable Fashion Groups</a:t>
            </a:r>
          </a:p>
        </p:txBody>
      </p:sp>
      <p:pic>
        <p:nvPicPr>
          <p:cNvPr id="3078" name="Picture 6" descr="Residuos. Medio Ambiente y Sostenibilidad">
            <a:extLst>
              <a:ext uri="{FF2B5EF4-FFF2-40B4-BE49-F238E27FC236}">
                <a16:creationId xmlns:a16="http://schemas.microsoft.com/office/drawing/2014/main" id="{50DA0162-FF5B-EDDD-1937-B291550E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65" y="282627"/>
            <a:ext cx="942903" cy="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Google Shape;111;p3">
            <a:extLst>
              <a:ext uri="{FF2B5EF4-FFF2-40B4-BE49-F238E27FC236}">
                <a16:creationId xmlns:a16="http://schemas.microsoft.com/office/drawing/2014/main" id="{3DC86601-EDAB-CD9F-D8C2-F7CB599E4187}"/>
              </a:ext>
            </a:extLst>
          </p:cNvPr>
          <p:cNvSpPr txBox="1"/>
          <p:nvPr/>
        </p:nvSpPr>
        <p:spPr>
          <a:xfrm>
            <a:off x="2230015" y="2050699"/>
            <a:ext cx="1744812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Investors</a:t>
            </a:r>
          </a:p>
        </p:txBody>
      </p:sp>
      <p:sp>
        <p:nvSpPr>
          <p:cNvPr id="2063" name="Google Shape;111;p3">
            <a:extLst>
              <a:ext uri="{FF2B5EF4-FFF2-40B4-BE49-F238E27FC236}">
                <a16:creationId xmlns:a16="http://schemas.microsoft.com/office/drawing/2014/main" id="{587F0F70-17A3-0D62-F6B7-15B60D45A76F}"/>
              </a:ext>
            </a:extLst>
          </p:cNvPr>
          <p:cNvSpPr txBox="1"/>
          <p:nvPr/>
        </p:nvSpPr>
        <p:spPr>
          <a:xfrm>
            <a:off x="8103320" y="5990915"/>
            <a:ext cx="1353326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 err="1">
                <a:latin typeface="Arial"/>
                <a:ea typeface="Arial"/>
                <a:cs typeface="Arial"/>
                <a:sym typeface="Arial"/>
              </a:rPr>
              <a:t>Cocreathons</a:t>
            </a:r>
            <a:endParaRPr lang="en-AU" sz="12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AutoShape 8">
            <a:extLst>
              <a:ext uri="{FF2B5EF4-FFF2-40B4-BE49-F238E27FC236}">
                <a16:creationId xmlns:a16="http://schemas.microsoft.com/office/drawing/2014/main" id="{6237C1EE-F0C7-95AC-DAF7-1DBD868F05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6" name="Imagen 2065">
            <a:extLst>
              <a:ext uri="{FF2B5EF4-FFF2-40B4-BE49-F238E27FC236}">
                <a16:creationId xmlns:a16="http://schemas.microsoft.com/office/drawing/2014/main" id="{21F3F5BF-DE4C-FBDF-FAB9-2587440A1E5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32174" y="1902319"/>
            <a:ext cx="1066021" cy="359141"/>
          </a:xfrm>
          <a:prstGeom prst="rect">
            <a:avLst/>
          </a:prstGeom>
        </p:spPr>
      </p:pic>
      <p:pic>
        <p:nvPicPr>
          <p:cNvPr id="2068" name="Imagen 2067">
            <a:extLst>
              <a:ext uri="{FF2B5EF4-FFF2-40B4-BE49-F238E27FC236}">
                <a16:creationId xmlns:a16="http://schemas.microsoft.com/office/drawing/2014/main" id="{5495A345-0F69-E528-EC51-FF6D7EF2D5B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89099" y="5567634"/>
            <a:ext cx="1657012" cy="229733"/>
          </a:xfrm>
          <a:prstGeom prst="rect">
            <a:avLst/>
          </a:prstGeom>
        </p:spPr>
      </p:pic>
      <p:sp>
        <p:nvSpPr>
          <p:cNvPr id="2069" name="Google Shape;111;p3">
            <a:extLst>
              <a:ext uri="{FF2B5EF4-FFF2-40B4-BE49-F238E27FC236}">
                <a16:creationId xmlns:a16="http://schemas.microsoft.com/office/drawing/2014/main" id="{5220A340-F6F3-84E4-846F-9965D60B5B36}"/>
              </a:ext>
            </a:extLst>
          </p:cNvPr>
          <p:cNvSpPr txBox="1"/>
          <p:nvPr/>
        </p:nvSpPr>
        <p:spPr>
          <a:xfrm>
            <a:off x="10023787" y="3603913"/>
            <a:ext cx="1744812" cy="26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1" dirty="0">
                <a:latin typeface="Arial"/>
                <a:ea typeface="Arial"/>
                <a:cs typeface="Arial"/>
                <a:sym typeface="Arial"/>
              </a:rPr>
              <a:t>SYNERGIES</a:t>
            </a:r>
          </a:p>
        </p:txBody>
      </p:sp>
      <p:sp>
        <p:nvSpPr>
          <p:cNvPr id="2070" name="Google Shape;111;p3">
            <a:extLst>
              <a:ext uri="{FF2B5EF4-FFF2-40B4-BE49-F238E27FC236}">
                <a16:creationId xmlns:a16="http://schemas.microsoft.com/office/drawing/2014/main" id="{9611AAEE-CFA6-33DC-0FF5-000E067EA30A}"/>
              </a:ext>
            </a:extLst>
          </p:cNvPr>
          <p:cNvSpPr txBox="1"/>
          <p:nvPr/>
        </p:nvSpPr>
        <p:spPr>
          <a:xfrm>
            <a:off x="259076" y="1131723"/>
            <a:ext cx="3379910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 err="1">
                <a:latin typeface="Arial"/>
                <a:ea typeface="Arial"/>
                <a:cs typeface="Arial"/>
                <a:sym typeface="Arial"/>
              </a:rPr>
              <a:t>Hemper</a:t>
            </a: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AU" sz="1200" b="1" dirty="0" err="1">
                <a:latin typeface="Arial"/>
                <a:ea typeface="Arial"/>
                <a:cs typeface="Arial"/>
                <a:sym typeface="Arial"/>
              </a:rPr>
              <a:t>Sepiia</a:t>
            </a: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AU" sz="1200" b="1" dirty="0" err="1">
                <a:latin typeface="Arial"/>
                <a:ea typeface="Arial"/>
                <a:cs typeface="Arial"/>
                <a:sym typeface="Arial"/>
              </a:rPr>
              <a:t>Newex</a:t>
            </a: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AU" sz="1200" b="1" dirty="0" err="1">
                <a:latin typeface="Arial"/>
                <a:ea typeface="Arial"/>
                <a:cs typeface="Arial"/>
                <a:sym typeface="Arial"/>
              </a:rPr>
              <a:t>Dcycle</a:t>
            </a:r>
            <a:r>
              <a:rPr lang="en-AU" sz="1200" b="1" dirty="0">
                <a:latin typeface="Arial"/>
                <a:ea typeface="Arial"/>
                <a:cs typeface="Arial"/>
                <a:sym typeface="Arial"/>
              </a:rPr>
              <a:t>/Nanotextile</a:t>
            </a:r>
          </a:p>
        </p:txBody>
      </p:sp>
    </p:spTree>
    <p:extLst>
      <p:ext uri="{BB962C8B-B14F-4D97-AF65-F5344CB8AC3E}">
        <p14:creationId xmlns:p14="http://schemas.microsoft.com/office/powerpoint/2010/main" val="29423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98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1;p3">
            <a:extLst>
              <a:ext uri="{FF2B5EF4-FFF2-40B4-BE49-F238E27FC236}">
                <a16:creationId xmlns:a16="http://schemas.microsoft.com/office/drawing/2014/main" id="{8E2B74F8-A64E-2364-3413-0F7C02835EE4}"/>
              </a:ext>
            </a:extLst>
          </p:cNvPr>
          <p:cNvSpPr txBox="1"/>
          <p:nvPr/>
        </p:nvSpPr>
        <p:spPr>
          <a:xfrm>
            <a:off x="6749994" y="5130105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</a:p>
        </p:txBody>
      </p:sp>
      <p:sp>
        <p:nvSpPr>
          <p:cNvPr id="5" name="Google Shape;111;p3">
            <a:extLst>
              <a:ext uri="{FF2B5EF4-FFF2-40B4-BE49-F238E27FC236}">
                <a16:creationId xmlns:a16="http://schemas.microsoft.com/office/drawing/2014/main" id="{B5A52A9E-CD90-9C18-6408-F85DC09006EA}"/>
              </a:ext>
            </a:extLst>
          </p:cNvPr>
          <p:cNvSpPr txBox="1"/>
          <p:nvPr/>
        </p:nvSpPr>
        <p:spPr>
          <a:xfrm>
            <a:off x="5476939" y="1406826"/>
            <a:ext cx="13533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NEW PROJECTS</a:t>
            </a:r>
          </a:p>
        </p:txBody>
      </p:sp>
      <p:sp>
        <p:nvSpPr>
          <p:cNvPr id="6" name="Google Shape;111;p3">
            <a:extLst>
              <a:ext uri="{FF2B5EF4-FFF2-40B4-BE49-F238E27FC236}">
                <a16:creationId xmlns:a16="http://schemas.microsoft.com/office/drawing/2014/main" id="{DF9C50E4-D61B-5B60-64B3-7612F947CA68}"/>
              </a:ext>
            </a:extLst>
          </p:cNvPr>
          <p:cNvSpPr txBox="1"/>
          <p:nvPr/>
        </p:nvSpPr>
        <p:spPr>
          <a:xfrm>
            <a:off x="4046111" y="5092817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C68F52B-0AAB-3ECC-60E4-3ADF2BFC5358}"/>
              </a:ext>
            </a:extLst>
          </p:cNvPr>
          <p:cNvSpPr/>
          <p:nvPr/>
        </p:nvSpPr>
        <p:spPr>
          <a:xfrm>
            <a:off x="-34964" y="174757"/>
            <a:ext cx="3069559" cy="297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500" b="1" dirty="0"/>
              <a:t>LEGISLATION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AC66B13D-3A92-EF99-DC31-EF1CAA538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BANDERA UNIÓN EUROPEA - Salvamento para embarcaciones">
            <a:extLst>
              <a:ext uri="{FF2B5EF4-FFF2-40B4-BE49-F238E27FC236}">
                <a16:creationId xmlns:a16="http://schemas.microsoft.com/office/drawing/2014/main" id="{96258301-DECD-50AB-361E-8B45A56F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44" y="2629794"/>
            <a:ext cx="2860017" cy="19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bierta a Consulta Pública la nueva convocatoria Green Deal | CIC energiGUNE">
            <a:extLst>
              <a:ext uri="{FF2B5EF4-FFF2-40B4-BE49-F238E27FC236}">
                <a16:creationId xmlns:a16="http://schemas.microsoft.com/office/drawing/2014/main" id="{E1A3D5BE-F78C-ABB0-B12F-28EB0D87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85" y="1488224"/>
            <a:ext cx="4324769" cy="19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4D9B230-4AFE-010A-6CA3-04F91647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9"/>
          <a:stretch/>
        </p:blipFill>
        <p:spPr bwMode="auto">
          <a:xfrm>
            <a:off x="5536105" y="3850042"/>
            <a:ext cx="4836619" cy="23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2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98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1;p3">
            <a:extLst>
              <a:ext uri="{FF2B5EF4-FFF2-40B4-BE49-F238E27FC236}">
                <a16:creationId xmlns:a16="http://schemas.microsoft.com/office/drawing/2014/main" id="{8E2B74F8-A64E-2364-3413-0F7C02835EE4}"/>
              </a:ext>
            </a:extLst>
          </p:cNvPr>
          <p:cNvSpPr txBox="1"/>
          <p:nvPr/>
        </p:nvSpPr>
        <p:spPr>
          <a:xfrm>
            <a:off x="6749994" y="5130105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</a:p>
        </p:txBody>
      </p:sp>
      <p:sp>
        <p:nvSpPr>
          <p:cNvPr id="5" name="Google Shape;111;p3">
            <a:extLst>
              <a:ext uri="{FF2B5EF4-FFF2-40B4-BE49-F238E27FC236}">
                <a16:creationId xmlns:a16="http://schemas.microsoft.com/office/drawing/2014/main" id="{B5A52A9E-CD90-9C18-6408-F85DC09006EA}"/>
              </a:ext>
            </a:extLst>
          </p:cNvPr>
          <p:cNvSpPr txBox="1"/>
          <p:nvPr/>
        </p:nvSpPr>
        <p:spPr>
          <a:xfrm>
            <a:off x="5476939" y="1406826"/>
            <a:ext cx="13533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NEW PROJECTS</a:t>
            </a:r>
          </a:p>
        </p:txBody>
      </p:sp>
      <p:sp>
        <p:nvSpPr>
          <p:cNvPr id="6" name="Google Shape;111;p3">
            <a:extLst>
              <a:ext uri="{FF2B5EF4-FFF2-40B4-BE49-F238E27FC236}">
                <a16:creationId xmlns:a16="http://schemas.microsoft.com/office/drawing/2014/main" id="{DF9C50E4-D61B-5B60-64B3-7612F947CA68}"/>
              </a:ext>
            </a:extLst>
          </p:cNvPr>
          <p:cNvSpPr txBox="1"/>
          <p:nvPr/>
        </p:nvSpPr>
        <p:spPr>
          <a:xfrm>
            <a:off x="4046111" y="5092817"/>
            <a:ext cx="13533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29898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C68F52B-0AAB-3ECC-60E4-3ADF2BFC5358}"/>
              </a:ext>
            </a:extLst>
          </p:cNvPr>
          <p:cNvSpPr/>
          <p:nvPr/>
        </p:nvSpPr>
        <p:spPr>
          <a:xfrm>
            <a:off x="-34964" y="174757"/>
            <a:ext cx="3069559" cy="297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500" b="1" dirty="0"/>
              <a:t>LEGISLATION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AC66B13D-3A92-EF99-DC31-EF1CAA538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D3CE64-FEDB-65E4-6095-F2AA8EB34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04" b="37088"/>
          <a:stretch/>
        </p:blipFill>
        <p:spPr>
          <a:xfrm>
            <a:off x="3242359" y="1282324"/>
            <a:ext cx="6012081" cy="438611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1FC8F50-1A1F-8D5C-5268-4E3891B047F4}"/>
              </a:ext>
            </a:extLst>
          </p:cNvPr>
          <p:cNvSpPr/>
          <p:nvPr/>
        </p:nvSpPr>
        <p:spPr>
          <a:xfrm>
            <a:off x="706586" y="873863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ECODESIGN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8A55F89-5AE7-7E4F-826C-956FAD064609}"/>
              </a:ext>
            </a:extLst>
          </p:cNvPr>
          <p:cNvSpPr/>
          <p:nvPr/>
        </p:nvSpPr>
        <p:spPr>
          <a:xfrm>
            <a:off x="706586" y="1880378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GREEN PUBLIC PROCUREMENT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2427E2E-D848-8E03-AA69-BA5D6E7F300B}"/>
              </a:ext>
            </a:extLst>
          </p:cNvPr>
          <p:cNvSpPr/>
          <p:nvPr/>
        </p:nvSpPr>
        <p:spPr>
          <a:xfrm>
            <a:off x="706586" y="2907789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INDUSTRIAL EMISSIONS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66E2307-53A5-ED5E-56A3-BABC72155A07}"/>
              </a:ext>
            </a:extLst>
          </p:cNvPr>
          <p:cNvSpPr/>
          <p:nvPr/>
        </p:nvSpPr>
        <p:spPr>
          <a:xfrm>
            <a:off x="706586" y="3949227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SKIN SENSITISERS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1A09EDC-E690-9100-CCD5-C970953697FD}"/>
              </a:ext>
            </a:extLst>
          </p:cNvPr>
          <p:cNvSpPr/>
          <p:nvPr/>
        </p:nvSpPr>
        <p:spPr>
          <a:xfrm>
            <a:off x="716156" y="5015871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EPR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D829A35-1AA0-BAF5-521A-17A630F4DEE7}"/>
              </a:ext>
            </a:extLst>
          </p:cNvPr>
          <p:cNvSpPr/>
          <p:nvPr/>
        </p:nvSpPr>
        <p:spPr>
          <a:xfrm>
            <a:off x="3931747" y="287737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WASTE LEGISLATION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BBC0062-162E-8261-F946-0660625DB3C9}"/>
              </a:ext>
            </a:extLst>
          </p:cNvPr>
          <p:cNvSpPr/>
          <p:nvPr/>
        </p:nvSpPr>
        <p:spPr>
          <a:xfrm>
            <a:off x="7312293" y="287737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SUSTAINABLE FINANCE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484D322-4BFB-94BD-26FD-6076482553FF}"/>
              </a:ext>
            </a:extLst>
          </p:cNvPr>
          <p:cNvSpPr/>
          <p:nvPr/>
        </p:nvSpPr>
        <p:spPr>
          <a:xfrm>
            <a:off x="10163657" y="873863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WASTE SHIPMENT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10F0ED-873B-47F4-016C-E91B950FA3F5}"/>
              </a:ext>
            </a:extLst>
          </p:cNvPr>
          <p:cNvSpPr/>
          <p:nvPr/>
        </p:nvSpPr>
        <p:spPr>
          <a:xfrm>
            <a:off x="10163657" y="1880378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CSR</a:t>
            </a:r>
          </a:p>
          <a:p>
            <a:pPr algn="ctr"/>
            <a:r>
              <a:rPr lang="es-ES" dirty="0"/>
              <a:t>DUE DILEGENCE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A3190A4-97C5-322A-1B13-F595674C6E17}"/>
              </a:ext>
            </a:extLst>
          </p:cNvPr>
          <p:cNvSpPr/>
          <p:nvPr/>
        </p:nvSpPr>
        <p:spPr>
          <a:xfrm>
            <a:off x="10163657" y="2907789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MICROPLASTICS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DBBD700-DD74-BEB9-2422-74762575E007}"/>
              </a:ext>
            </a:extLst>
          </p:cNvPr>
          <p:cNvSpPr/>
          <p:nvPr/>
        </p:nvSpPr>
        <p:spPr>
          <a:xfrm>
            <a:off x="10163657" y="3960147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REACH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9DAC14D-B656-4CE9-8AF8-54ACF880A025}"/>
              </a:ext>
            </a:extLst>
          </p:cNvPr>
          <p:cNvSpPr/>
          <p:nvPr/>
        </p:nvSpPr>
        <p:spPr>
          <a:xfrm>
            <a:off x="10163657" y="5015871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GREEN CLAIMS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E7B56C7-F490-4F0E-0ED0-E5B4B9A1F73F}"/>
              </a:ext>
            </a:extLst>
          </p:cNvPr>
          <p:cNvSpPr/>
          <p:nvPr/>
        </p:nvSpPr>
        <p:spPr>
          <a:xfrm>
            <a:off x="3931747" y="5795033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PFAS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6A232BE-91D4-002B-1F96-0EAFF04E7179}"/>
              </a:ext>
            </a:extLst>
          </p:cNvPr>
          <p:cNvSpPr/>
          <p:nvPr/>
        </p:nvSpPr>
        <p:spPr>
          <a:xfrm>
            <a:off x="7312293" y="5795033"/>
            <a:ext cx="1771650" cy="779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PFHAx</a:t>
            </a:r>
            <a:endParaRPr lang="es-ES" dirty="0"/>
          </a:p>
        </p:txBody>
      </p:sp>
      <p:pic>
        <p:nvPicPr>
          <p:cNvPr id="2054" name="Picture 6" descr="BANDERA UNIÓN EUROPEA - Salvamento para embarcaciones">
            <a:extLst>
              <a:ext uri="{FF2B5EF4-FFF2-40B4-BE49-F238E27FC236}">
                <a16:creationId xmlns:a16="http://schemas.microsoft.com/office/drawing/2014/main" id="{96258301-DECD-50AB-361E-8B45A56F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57" y="15045"/>
            <a:ext cx="917522" cy="6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9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286</Words>
  <Application>Microsoft Office PowerPoint</Application>
  <PresentationFormat>Panorámica</PresentationFormat>
  <Paragraphs>121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inherit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 Cediel</dc:creator>
  <cp:lastModifiedBy>David Allo</cp:lastModifiedBy>
  <cp:revision>16</cp:revision>
  <dcterms:created xsi:type="dcterms:W3CDTF">2022-04-09T10:24:47Z</dcterms:created>
  <dcterms:modified xsi:type="dcterms:W3CDTF">2023-07-03T10:13:06Z</dcterms:modified>
</cp:coreProperties>
</file>