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147470954"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5" d="100"/>
          <a:sy n="105" d="100"/>
        </p:scale>
        <p:origin x="120"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C21F33-863B-4873-8440-B3783AEF03DD}" type="datetimeFigureOut">
              <a:rPr lang="en-US" smtClean="0"/>
              <a:t>11/15/2023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092667-F5B3-475B-996C-6451D15F10C1}" type="slidenum">
              <a:rPr lang="en-US" smtClean="0"/>
              <a:t>‹#›</a:t>
            </a:fld>
            <a:endParaRPr lang="en-US"/>
          </a:p>
        </p:txBody>
      </p:sp>
    </p:spTree>
    <p:extLst>
      <p:ext uri="{BB962C8B-B14F-4D97-AF65-F5344CB8AC3E}">
        <p14:creationId xmlns:p14="http://schemas.microsoft.com/office/powerpoint/2010/main" val="909330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Low">
              <a:lnSpc>
                <a:spcPct val="107000"/>
              </a:lnSpc>
              <a:spcBef>
                <a:spcPts val="0"/>
              </a:spcBef>
              <a:spcAft>
                <a:spcPts val="800"/>
              </a:spcAft>
            </a:pPr>
            <a:r>
              <a:rPr lang="en-US" sz="1200" kern="100">
                <a:effectLst/>
                <a:latin typeface="+mn-lt"/>
                <a:ea typeface="DengXian" panose="02010600030101010101" pitchFamily="2" charset="-122"/>
                <a:cs typeface="Arial" panose="020B0604020202020204" pitchFamily="34" charset="0"/>
              </a:rPr>
              <a:t>And finally to conclude on the key milestones:</a:t>
            </a:r>
          </a:p>
          <a:p>
            <a:pPr marL="0" marR="0" algn="justLow">
              <a:lnSpc>
                <a:spcPct val="107000"/>
              </a:lnSpc>
              <a:spcBef>
                <a:spcPts val="0"/>
              </a:spcBef>
              <a:spcAft>
                <a:spcPts val="800"/>
              </a:spcAft>
            </a:pPr>
            <a:r>
              <a:rPr lang="en-GB" sz="1200" kern="100">
                <a:effectLst/>
                <a:latin typeface="+mn-lt"/>
                <a:ea typeface="DengXian" panose="02010600030101010101" pitchFamily="2" charset="-122"/>
                <a:cs typeface="Arial" panose="020B0604020202020204" pitchFamily="34" charset="0"/>
              </a:rPr>
              <a:t>1. </a:t>
            </a:r>
            <a:r>
              <a:rPr lang="en-US" sz="1200" kern="100">
                <a:effectLst/>
                <a:latin typeface="+mn-lt"/>
                <a:ea typeface="DengXian" panose="02010600030101010101" pitchFamily="2" charset="-122"/>
                <a:cs typeface="Arial" panose="020B0604020202020204" pitchFamily="34" charset="0"/>
              </a:rPr>
              <a:t>We held a member states meeting this Monday attended by ……… countries. All showed string commitment to the objectives of GEP and we cannot afford to lose this momentum.</a:t>
            </a:r>
          </a:p>
          <a:p>
            <a:pPr marL="0" marR="0" algn="justLow">
              <a:lnSpc>
                <a:spcPct val="107000"/>
              </a:lnSpc>
              <a:spcBef>
                <a:spcPts val="0"/>
              </a:spcBef>
              <a:spcAft>
                <a:spcPts val="800"/>
              </a:spcAft>
            </a:pPr>
            <a:r>
              <a:rPr lang="en-GB" sz="1200" kern="100">
                <a:effectLst/>
                <a:latin typeface="+mn-lt"/>
                <a:ea typeface="DengXian" panose="02010600030101010101" pitchFamily="2" charset="-122"/>
                <a:cs typeface="Arial" panose="020B0604020202020204" pitchFamily="34" charset="0"/>
              </a:rPr>
              <a:t>2. Next working group meetings with member states and stakeholders are scheduled to be held on diverse dates between 10 and 21 July 2023, and the co-coordinators will be telling us more on the specific dates. </a:t>
            </a:r>
            <a:endParaRPr lang="en-US" sz="1200" kern="100">
              <a:effectLst/>
              <a:latin typeface="+mn-lt"/>
              <a:ea typeface="DengXian" panose="02010600030101010101" pitchFamily="2" charset="-122"/>
              <a:cs typeface="Arial" panose="020B0604020202020204" pitchFamily="34" charset="0"/>
            </a:endParaRPr>
          </a:p>
          <a:p>
            <a:pPr marL="0" marR="0" algn="justLow">
              <a:lnSpc>
                <a:spcPct val="107000"/>
              </a:lnSpc>
              <a:spcBef>
                <a:spcPts val="0"/>
              </a:spcBef>
              <a:spcAft>
                <a:spcPts val="800"/>
              </a:spcAft>
            </a:pPr>
            <a:r>
              <a:rPr lang="en-GB" sz="1200" kern="100">
                <a:effectLst/>
                <a:latin typeface="+mn-lt"/>
                <a:ea typeface="DengXian" panose="02010600030101010101" pitchFamily="2" charset="-122"/>
                <a:cs typeface="Arial" panose="020B0604020202020204" pitchFamily="34" charset="0"/>
              </a:rPr>
              <a:t>3. As previously announced on several occasions, the Greening Education Partnership is in the process of developing a dedicated funding mechanism to support country and global action. In this regard a co-creation meeting for the UN Multi-Partner Trust Fund (MPTF) will take place in New York on the margins of the 78th session of the UN General Assembly and the SDGs Summit, on 21-22 September 2023, hosted by the Ministry of Education of UAE. </a:t>
            </a:r>
            <a:endParaRPr lang="en-US" sz="1200" kern="100">
              <a:effectLst/>
              <a:latin typeface="+mn-lt"/>
              <a:ea typeface="DengXian" panose="02010600030101010101" pitchFamily="2" charset="-122"/>
              <a:cs typeface="Arial" panose="020B0604020202020204" pitchFamily="34" charset="0"/>
            </a:endParaRPr>
          </a:p>
          <a:p>
            <a:pPr marL="0" marR="0" algn="justLow">
              <a:lnSpc>
                <a:spcPct val="107000"/>
              </a:lnSpc>
              <a:spcBef>
                <a:spcPts val="0"/>
              </a:spcBef>
              <a:spcAft>
                <a:spcPts val="800"/>
              </a:spcAft>
            </a:pPr>
            <a:r>
              <a:rPr lang="en-GB" sz="1200" kern="100">
                <a:effectLst/>
                <a:latin typeface="+mn-lt"/>
                <a:ea typeface="DengXian" panose="02010600030101010101" pitchFamily="2" charset="-122"/>
                <a:cs typeface="Arial" panose="020B0604020202020204" pitchFamily="34" charset="0"/>
              </a:rPr>
              <a:t>4. Finally in December, greening education will be highlighted at COP28 including through high level events on climate change and education. An invitation for Heads of State event and ministerial session will be shared as well as an open call for joining the education pavilion. More on this will be shared by representative of UAE later in this meeting.</a:t>
            </a:r>
            <a:endParaRPr lang="en-US" sz="1200" kern="100">
              <a:effectLst/>
              <a:latin typeface="+mn-lt"/>
              <a:ea typeface="DengXian" panose="02010600030101010101" pitchFamily="2" charset="-122"/>
              <a:cs typeface="Arial" panose="020B0604020202020204" pitchFamily="34" charset="0"/>
            </a:endParaRPr>
          </a:p>
          <a:p>
            <a:pPr marL="97155">
              <a:spcBef>
                <a:spcPts val="600"/>
              </a:spcBef>
              <a:spcAft>
                <a:spcPts val="600"/>
              </a:spcAft>
            </a:pPr>
            <a:endParaRPr lang="en-US" sz="180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b="1">
              <a:solidFill>
                <a:srgbClr val="055655"/>
              </a:solidFill>
              <a:latin typeface="+mn-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a:solidFill>
                <a:srgbClr val="055655"/>
              </a:solidFill>
              <a:latin typeface="+mn-lt"/>
              <a:cs typeface="Arial"/>
            </a:endParaRPr>
          </a:p>
          <a:p>
            <a:pPr marL="0" indent="0">
              <a:buFont typeface="Arial" panose="020B0604020202020204" pitchFamily="34" charset="0"/>
              <a:buNone/>
            </a:pPr>
            <a:endParaRPr lang="en-US">
              <a:latin typeface="+mn-lt"/>
            </a:endParaRPr>
          </a:p>
        </p:txBody>
      </p:sp>
      <p:sp>
        <p:nvSpPr>
          <p:cNvPr id="4" name="Slide Number Placeholder 3"/>
          <p:cNvSpPr>
            <a:spLocks noGrp="1"/>
          </p:cNvSpPr>
          <p:nvPr>
            <p:ph type="sldNum" sz="quarter" idx="5"/>
          </p:nvPr>
        </p:nvSpPr>
        <p:spPr/>
        <p:txBody>
          <a:bodyPr/>
          <a:lstStyle/>
          <a:p>
            <a:fld id="{2EDE205E-CD73-4305-88CF-892B440D76AC}" type="slidenum">
              <a:rPr lang="fr-FR" smtClean="0"/>
              <a:t>1</a:t>
            </a:fld>
            <a:endParaRPr lang="fr-FR"/>
          </a:p>
        </p:txBody>
      </p:sp>
    </p:spTree>
    <p:extLst>
      <p:ext uri="{BB962C8B-B14F-4D97-AF65-F5344CB8AC3E}">
        <p14:creationId xmlns:p14="http://schemas.microsoft.com/office/powerpoint/2010/main" val="3061617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29346-4E77-8456-3D85-8E0CF41F9A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A0E320F-4F42-365F-42C8-D3D9EB31C3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2DC4E7A-1DAD-4CFA-8D76-8AF8C0347A30}"/>
              </a:ext>
            </a:extLst>
          </p:cNvPr>
          <p:cNvSpPr>
            <a:spLocks noGrp="1"/>
          </p:cNvSpPr>
          <p:nvPr>
            <p:ph type="dt" sz="half" idx="10"/>
          </p:nvPr>
        </p:nvSpPr>
        <p:spPr/>
        <p:txBody>
          <a:bodyPr/>
          <a:lstStyle/>
          <a:p>
            <a:fld id="{3432E77F-4BB4-43B0-A4AF-CE659FA567F1}" type="datetimeFigureOut">
              <a:rPr lang="en-US" smtClean="0"/>
              <a:t>11/15/2023</a:t>
            </a:fld>
            <a:endParaRPr lang="en-US"/>
          </a:p>
        </p:txBody>
      </p:sp>
      <p:sp>
        <p:nvSpPr>
          <p:cNvPr id="5" name="Footer Placeholder 4">
            <a:extLst>
              <a:ext uri="{FF2B5EF4-FFF2-40B4-BE49-F238E27FC236}">
                <a16:creationId xmlns:a16="http://schemas.microsoft.com/office/drawing/2014/main" id="{F17D8CD7-BC9E-9BCF-4D7A-2BB01081E8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03B81-6479-CD17-46D5-CDCD9A5DD17F}"/>
              </a:ext>
            </a:extLst>
          </p:cNvPr>
          <p:cNvSpPr>
            <a:spLocks noGrp="1"/>
          </p:cNvSpPr>
          <p:nvPr>
            <p:ph type="sldNum" sz="quarter" idx="12"/>
          </p:nvPr>
        </p:nvSpPr>
        <p:spPr/>
        <p:txBody>
          <a:bodyPr/>
          <a:lstStyle/>
          <a:p>
            <a:fld id="{F9B0DD71-B6FC-4995-B4DB-7D6D6149665D}" type="slidenum">
              <a:rPr lang="en-US" smtClean="0"/>
              <a:t>‹#›</a:t>
            </a:fld>
            <a:endParaRPr lang="en-US"/>
          </a:p>
        </p:txBody>
      </p:sp>
    </p:spTree>
    <p:extLst>
      <p:ext uri="{BB962C8B-B14F-4D97-AF65-F5344CB8AC3E}">
        <p14:creationId xmlns:p14="http://schemas.microsoft.com/office/powerpoint/2010/main" val="2767588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43689-7C6E-6C24-D0DF-34294714E68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E8E6C7D-7FC6-7434-C895-8DC31B01DB4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D46C6F-3B70-EF85-009E-52A4ACC397CD}"/>
              </a:ext>
            </a:extLst>
          </p:cNvPr>
          <p:cNvSpPr>
            <a:spLocks noGrp="1"/>
          </p:cNvSpPr>
          <p:nvPr>
            <p:ph type="dt" sz="half" idx="10"/>
          </p:nvPr>
        </p:nvSpPr>
        <p:spPr/>
        <p:txBody>
          <a:bodyPr/>
          <a:lstStyle/>
          <a:p>
            <a:fld id="{3432E77F-4BB4-43B0-A4AF-CE659FA567F1}" type="datetimeFigureOut">
              <a:rPr lang="en-US" smtClean="0"/>
              <a:t>11/15/2023</a:t>
            </a:fld>
            <a:endParaRPr lang="en-US"/>
          </a:p>
        </p:txBody>
      </p:sp>
      <p:sp>
        <p:nvSpPr>
          <p:cNvPr id="5" name="Footer Placeholder 4">
            <a:extLst>
              <a:ext uri="{FF2B5EF4-FFF2-40B4-BE49-F238E27FC236}">
                <a16:creationId xmlns:a16="http://schemas.microsoft.com/office/drawing/2014/main" id="{89DA7F75-A48F-4E96-D492-E3DC9B3951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6E1BBC-CD12-6A00-EE8B-BAAF23C23C08}"/>
              </a:ext>
            </a:extLst>
          </p:cNvPr>
          <p:cNvSpPr>
            <a:spLocks noGrp="1"/>
          </p:cNvSpPr>
          <p:nvPr>
            <p:ph type="sldNum" sz="quarter" idx="12"/>
          </p:nvPr>
        </p:nvSpPr>
        <p:spPr/>
        <p:txBody>
          <a:bodyPr/>
          <a:lstStyle/>
          <a:p>
            <a:fld id="{F9B0DD71-B6FC-4995-B4DB-7D6D6149665D}" type="slidenum">
              <a:rPr lang="en-US" smtClean="0"/>
              <a:t>‹#›</a:t>
            </a:fld>
            <a:endParaRPr lang="en-US"/>
          </a:p>
        </p:txBody>
      </p:sp>
    </p:spTree>
    <p:extLst>
      <p:ext uri="{BB962C8B-B14F-4D97-AF65-F5344CB8AC3E}">
        <p14:creationId xmlns:p14="http://schemas.microsoft.com/office/powerpoint/2010/main" val="1690847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D7E40F-B414-84CC-CCF2-F86BC438F1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A103093-6842-2FCD-C80C-99F7F7F0D6C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1CAD9D-1CB1-E8C2-CCC8-9758A550F3F6}"/>
              </a:ext>
            </a:extLst>
          </p:cNvPr>
          <p:cNvSpPr>
            <a:spLocks noGrp="1"/>
          </p:cNvSpPr>
          <p:nvPr>
            <p:ph type="dt" sz="half" idx="10"/>
          </p:nvPr>
        </p:nvSpPr>
        <p:spPr/>
        <p:txBody>
          <a:bodyPr/>
          <a:lstStyle/>
          <a:p>
            <a:fld id="{3432E77F-4BB4-43B0-A4AF-CE659FA567F1}" type="datetimeFigureOut">
              <a:rPr lang="en-US" smtClean="0"/>
              <a:t>11/15/2023</a:t>
            </a:fld>
            <a:endParaRPr lang="en-US"/>
          </a:p>
        </p:txBody>
      </p:sp>
      <p:sp>
        <p:nvSpPr>
          <p:cNvPr id="5" name="Footer Placeholder 4">
            <a:extLst>
              <a:ext uri="{FF2B5EF4-FFF2-40B4-BE49-F238E27FC236}">
                <a16:creationId xmlns:a16="http://schemas.microsoft.com/office/drawing/2014/main" id="{8BA64C98-FD9E-84AC-14BC-6E048E2447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F78995-65BB-C21D-1AEC-5609D50A5FD6}"/>
              </a:ext>
            </a:extLst>
          </p:cNvPr>
          <p:cNvSpPr>
            <a:spLocks noGrp="1"/>
          </p:cNvSpPr>
          <p:nvPr>
            <p:ph type="sldNum" sz="quarter" idx="12"/>
          </p:nvPr>
        </p:nvSpPr>
        <p:spPr/>
        <p:txBody>
          <a:bodyPr/>
          <a:lstStyle/>
          <a:p>
            <a:fld id="{F9B0DD71-B6FC-4995-B4DB-7D6D6149665D}" type="slidenum">
              <a:rPr lang="en-US" smtClean="0"/>
              <a:t>‹#›</a:t>
            </a:fld>
            <a:endParaRPr lang="en-US"/>
          </a:p>
        </p:txBody>
      </p:sp>
    </p:spTree>
    <p:extLst>
      <p:ext uri="{BB962C8B-B14F-4D97-AF65-F5344CB8AC3E}">
        <p14:creationId xmlns:p14="http://schemas.microsoft.com/office/powerpoint/2010/main" val="29680187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able Slide">
    <p:spTree>
      <p:nvGrpSpPr>
        <p:cNvPr id="1" name=""/>
        <p:cNvGrpSpPr/>
        <p:nvPr/>
      </p:nvGrpSpPr>
      <p:grpSpPr>
        <a:xfrm>
          <a:off x="0" y="0"/>
          <a:ext cx="0" cy="0"/>
          <a:chOff x="0" y="0"/>
          <a:chExt cx="0" cy="0"/>
        </a:xfrm>
      </p:grpSpPr>
      <p:pic>
        <p:nvPicPr>
          <p:cNvPr id="3" name="Picture 2" descr="A blue and green background&#10;&#10;Description automatically generated">
            <a:extLst>
              <a:ext uri="{FF2B5EF4-FFF2-40B4-BE49-F238E27FC236}">
                <a16:creationId xmlns:a16="http://schemas.microsoft.com/office/drawing/2014/main" id="{DC68241C-1456-3D76-C677-E34335E720C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88938"/>
          <a:stretch/>
        </p:blipFill>
        <p:spPr>
          <a:xfrm>
            <a:off x="0" y="0"/>
            <a:ext cx="12192000" cy="758619"/>
          </a:xfrm>
          <a:prstGeom prst="rect">
            <a:avLst/>
          </a:prstGeom>
        </p:spPr>
      </p:pic>
      <p:sp>
        <p:nvSpPr>
          <p:cNvPr id="21" name="Title 1">
            <a:extLst>
              <a:ext uri="{FF2B5EF4-FFF2-40B4-BE49-F238E27FC236}">
                <a16:creationId xmlns:a16="http://schemas.microsoft.com/office/drawing/2014/main" id="{E49AEBCB-52F6-45B2-A57F-885004950E1E}"/>
              </a:ext>
            </a:extLst>
          </p:cNvPr>
          <p:cNvSpPr>
            <a:spLocks noGrp="1"/>
          </p:cNvSpPr>
          <p:nvPr>
            <p:ph type="ctrTitle" hasCustomPrompt="1"/>
          </p:nvPr>
        </p:nvSpPr>
        <p:spPr>
          <a:xfrm>
            <a:off x="420896" y="151609"/>
            <a:ext cx="11350193" cy="455408"/>
          </a:xfrm>
          <a:prstGeom prst="rect">
            <a:avLst/>
          </a:prstGeom>
        </p:spPr>
        <p:txBody>
          <a:bodyPr lIns="0" tIns="0" rIns="0" bIns="0"/>
          <a:lstStyle>
            <a:lvl1pPr algn="l">
              <a:lnSpc>
                <a:spcPts val="2775"/>
              </a:lnSpc>
              <a:defRPr sz="2400">
                <a:solidFill>
                  <a:schemeClr val="bg1"/>
                </a:solidFill>
              </a:defRPr>
            </a:lvl1pPr>
          </a:lstStyle>
          <a:p>
            <a:r>
              <a:rPr lang="en-GB"/>
              <a:t>Insert title of the slide</a:t>
            </a:r>
            <a:endParaRPr lang="en-US"/>
          </a:p>
        </p:txBody>
      </p:sp>
      <p:sp>
        <p:nvSpPr>
          <p:cNvPr id="23" name="Text Placeholder 2">
            <a:extLst>
              <a:ext uri="{FF2B5EF4-FFF2-40B4-BE49-F238E27FC236}">
                <a16:creationId xmlns:a16="http://schemas.microsoft.com/office/drawing/2014/main" id="{57C7FD5E-15F4-43A5-8E6C-29529CD2A767}"/>
              </a:ext>
            </a:extLst>
          </p:cNvPr>
          <p:cNvSpPr>
            <a:spLocks noGrp="1"/>
          </p:cNvSpPr>
          <p:nvPr>
            <p:ph type="body" sz="quarter" idx="16"/>
          </p:nvPr>
        </p:nvSpPr>
        <p:spPr>
          <a:xfrm>
            <a:off x="420879" y="959564"/>
            <a:ext cx="11350208" cy="971789"/>
          </a:xfrm>
          <a:prstGeom prst="rect">
            <a:avLst/>
          </a:prstGeom>
          <a:effectLst/>
        </p:spPr>
        <p:txBody>
          <a:bodyPr/>
          <a:lstStyle>
            <a:lvl1pPr marL="0" indent="0" algn="l">
              <a:buClr>
                <a:srgbClr val="024A84"/>
              </a:buClr>
              <a:buFont typeface="Arial" panose="020B0604020202020204" pitchFamily="34" charset="0"/>
              <a:buNone/>
              <a:defRPr sz="1350" b="1">
                <a:solidFill>
                  <a:schemeClr val="bg2">
                    <a:lumMod val="10000"/>
                  </a:schemeClr>
                </a:solidFill>
              </a:defRPr>
            </a:lvl1pPr>
            <a:lvl2pPr marL="0" indent="0" algn="l">
              <a:buClr>
                <a:srgbClr val="024A84"/>
              </a:buClr>
              <a:buFont typeface="Arial" panose="020B0604020202020204" pitchFamily="34" charset="0"/>
              <a:buNone/>
              <a:defRPr sz="1050" b="1">
                <a:solidFill>
                  <a:srgbClr val="0077D4"/>
                </a:solidFill>
              </a:defRPr>
            </a:lvl2pPr>
            <a:lvl3pPr marL="0" indent="0" algn="l">
              <a:buClr>
                <a:srgbClr val="024A84"/>
              </a:buClr>
              <a:buFont typeface="Arial" panose="020B0604020202020204" pitchFamily="34" charset="0"/>
              <a:buNone/>
              <a:defRPr sz="900"/>
            </a:lvl3pPr>
            <a:lvl4pPr marL="1199970" indent="-171426" algn="just">
              <a:buClr>
                <a:srgbClr val="024A84"/>
              </a:buClr>
              <a:buFont typeface="Arial" panose="020B0604020202020204" pitchFamily="34" charset="0"/>
              <a:buChar char="•"/>
              <a:defRPr sz="825"/>
            </a:lvl4pPr>
            <a:lvl5pPr marL="1542818" indent="-171426" algn="just">
              <a:buClr>
                <a:srgbClr val="024A84"/>
              </a:buClr>
              <a:buFont typeface="Arial" panose="020B0604020202020204" pitchFamily="34" charset="0"/>
              <a:buChar char="•"/>
              <a:defRPr sz="750"/>
            </a:lvl5pPr>
          </a:lstStyle>
          <a:p>
            <a:pPr lvl="0"/>
            <a:r>
              <a:rPr lang="en-US"/>
              <a:t>Edit Master text styles</a:t>
            </a:r>
          </a:p>
          <a:p>
            <a:pPr lvl="1"/>
            <a:r>
              <a:rPr lang="en-US"/>
              <a:t>Second level</a:t>
            </a:r>
          </a:p>
          <a:p>
            <a:pPr lvl="2"/>
            <a:r>
              <a:rPr lang="en-US"/>
              <a:t>Third level</a:t>
            </a:r>
          </a:p>
          <a:p>
            <a:pPr lvl="2"/>
            <a:endParaRPr lang="en-US"/>
          </a:p>
        </p:txBody>
      </p:sp>
      <p:sp>
        <p:nvSpPr>
          <p:cNvPr id="11" name="TextBox 24">
            <a:extLst>
              <a:ext uri="{FF2B5EF4-FFF2-40B4-BE49-F238E27FC236}">
                <a16:creationId xmlns:a16="http://schemas.microsoft.com/office/drawing/2014/main" id="{17336C9A-B076-4656-8BBA-963E90A9405C}"/>
              </a:ext>
            </a:extLst>
          </p:cNvPr>
          <p:cNvSpPr txBox="1"/>
          <p:nvPr userDrawn="1"/>
        </p:nvSpPr>
        <p:spPr>
          <a:xfrm>
            <a:off x="11602576" y="6552000"/>
            <a:ext cx="287024" cy="300724"/>
          </a:xfrm>
          <a:prstGeom prst="rect">
            <a:avLst/>
          </a:prstGeom>
          <a:noFill/>
        </p:spPr>
        <p:txBody>
          <a:bodyPr wrap="square" lIns="0" tIns="0" rIns="0" bIns="0" rtlCol="0" anchor="ctr" anchorCtr="0">
            <a:noAutofit/>
          </a:bodyPr>
          <a:lstStyle/>
          <a:p>
            <a:pPr algn="r"/>
            <a:endParaRPr lang="en-US" sz="675">
              <a:solidFill>
                <a:srgbClr val="C5192D"/>
              </a:solidFill>
            </a:endParaRPr>
          </a:p>
        </p:txBody>
      </p:sp>
      <p:sp>
        <p:nvSpPr>
          <p:cNvPr id="12" name="TextBox 24">
            <a:extLst>
              <a:ext uri="{FF2B5EF4-FFF2-40B4-BE49-F238E27FC236}">
                <a16:creationId xmlns:a16="http://schemas.microsoft.com/office/drawing/2014/main" id="{AA8FC206-02A5-43F9-849D-DC76261D0734}"/>
              </a:ext>
            </a:extLst>
          </p:cNvPr>
          <p:cNvSpPr txBox="1"/>
          <p:nvPr userDrawn="1"/>
        </p:nvSpPr>
        <p:spPr>
          <a:xfrm>
            <a:off x="11602576" y="6552000"/>
            <a:ext cx="287024" cy="300724"/>
          </a:xfrm>
          <a:prstGeom prst="rect">
            <a:avLst/>
          </a:prstGeom>
          <a:noFill/>
        </p:spPr>
        <p:txBody>
          <a:bodyPr wrap="square" lIns="0" tIns="0" rIns="0" bIns="0" rtlCol="0" anchor="ctr" anchorCtr="0">
            <a:noAutofit/>
          </a:bodyPr>
          <a:lstStyle/>
          <a:p>
            <a:pPr algn="r"/>
            <a:endParaRPr lang="en-US" sz="675">
              <a:solidFill>
                <a:srgbClr val="C5192D"/>
              </a:solidFill>
            </a:endParaRPr>
          </a:p>
        </p:txBody>
      </p:sp>
      <p:sp>
        <p:nvSpPr>
          <p:cNvPr id="15" name="Espace réservé du texte 4">
            <a:extLst>
              <a:ext uri="{FF2B5EF4-FFF2-40B4-BE49-F238E27FC236}">
                <a16:creationId xmlns:a16="http://schemas.microsoft.com/office/drawing/2014/main" id="{EEA29732-7844-43C8-8145-B8D9665017DA}"/>
              </a:ext>
            </a:extLst>
          </p:cNvPr>
          <p:cNvSpPr>
            <a:spLocks noGrp="1"/>
          </p:cNvSpPr>
          <p:nvPr>
            <p:ph type="body" sz="quarter" idx="14" hasCustomPrompt="1"/>
          </p:nvPr>
        </p:nvSpPr>
        <p:spPr>
          <a:xfrm>
            <a:off x="4467278" y="6488755"/>
            <a:ext cx="3255313" cy="223515"/>
          </a:xfrm>
          <a:prstGeom prst="rect">
            <a:avLst/>
          </a:prstGeom>
        </p:spPr>
        <p:txBody>
          <a:bodyPr/>
          <a:lstStyle>
            <a:lvl1pPr marL="0" indent="0" algn="ctr">
              <a:buNone/>
              <a:defRPr sz="900">
                <a:solidFill>
                  <a:srgbClr val="5DAE89"/>
                </a:solidFill>
              </a:defRPr>
            </a:lvl1pPr>
          </a:lstStyle>
          <a:p>
            <a:pPr lvl="0"/>
            <a:r>
              <a:rPr lang="fr-FR"/>
              <a:t>#GreeningEducation</a:t>
            </a:r>
          </a:p>
        </p:txBody>
      </p:sp>
      <p:pic>
        <p:nvPicPr>
          <p:cNvPr id="9" name="Picture 8" descr="A logo with text on it&#10;&#10;Description automatically generated">
            <a:extLst>
              <a:ext uri="{FF2B5EF4-FFF2-40B4-BE49-F238E27FC236}">
                <a16:creationId xmlns:a16="http://schemas.microsoft.com/office/drawing/2014/main" id="{2FF733D5-6114-05D8-0568-348562F446D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36765" y="5916463"/>
            <a:ext cx="1335030" cy="742241"/>
          </a:xfrm>
          <a:prstGeom prst="rect">
            <a:avLst/>
          </a:prstGeom>
        </p:spPr>
      </p:pic>
    </p:spTree>
    <p:extLst>
      <p:ext uri="{BB962C8B-B14F-4D97-AF65-F5344CB8AC3E}">
        <p14:creationId xmlns:p14="http://schemas.microsoft.com/office/powerpoint/2010/main" val="3568520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96D8F-2987-14FC-D7BF-136F3B2384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2C5B71-6675-70EC-8431-320046EA59D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9971D8-931D-37D9-8BBA-22370551CC29}"/>
              </a:ext>
            </a:extLst>
          </p:cNvPr>
          <p:cNvSpPr>
            <a:spLocks noGrp="1"/>
          </p:cNvSpPr>
          <p:nvPr>
            <p:ph type="dt" sz="half" idx="10"/>
          </p:nvPr>
        </p:nvSpPr>
        <p:spPr/>
        <p:txBody>
          <a:bodyPr/>
          <a:lstStyle/>
          <a:p>
            <a:fld id="{3432E77F-4BB4-43B0-A4AF-CE659FA567F1}" type="datetimeFigureOut">
              <a:rPr lang="en-US" smtClean="0"/>
              <a:t>11/15/2023</a:t>
            </a:fld>
            <a:endParaRPr lang="en-US"/>
          </a:p>
        </p:txBody>
      </p:sp>
      <p:sp>
        <p:nvSpPr>
          <p:cNvPr id="5" name="Footer Placeholder 4">
            <a:extLst>
              <a:ext uri="{FF2B5EF4-FFF2-40B4-BE49-F238E27FC236}">
                <a16:creationId xmlns:a16="http://schemas.microsoft.com/office/drawing/2014/main" id="{F2EF93A1-82F1-1555-6095-AE60318E54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E91FA3-6DB7-018F-A5F9-A4B4389A17FD}"/>
              </a:ext>
            </a:extLst>
          </p:cNvPr>
          <p:cNvSpPr>
            <a:spLocks noGrp="1"/>
          </p:cNvSpPr>
          <p:nvPr>
            <p:ph type="sldNum" sz="quarter" idx="12"/>
          </p:nvPr>
        </p:nvSpPr>
        <p:spPr/>
        <p:txBody>
          <a:bodyPr/>
          <a:lstStyle/>
          <a:p>
            <a:fld id="{F9B0DD71-B6FC-4995-B4DB-7D6D6149665D}" type="slidenum">
              <a:rPr lang="en-US" smtClean="0"/>
              <a:t>‹#›</a:t>
            </a:fld>
            <a:endParaRPr lang="en-US"/>
          </a:p>
        </p:txBody>
      </p:sp>
    </p:spTree>
    <p:extLst>
      <p:ext uri="{BB962C8B-B14F-4D97-AF65-F5344CB8AC3E}">
        <p14:creationId xmlns:p14="http://schemas.microsoft.com/office/powerpoint/2010/main" val="1298293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209D0-CF0A-B7E2-3774-B1506521A89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D204D5F-BAA6-0661-8D73-6CE5762A14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E10A80-90E3-26E6-22B5-107CAE4151E5}"/>
              </a:ext>
            </a:extLst>
          </p:cNvPr>
          <p:cNvSpPr>
            <a:spLocks noGrp="1"/>
          </p:cNvSpPr>
          <p:nvPr>
            <p:ph type="dt" sz="half" idx="10"/>
          </p:nvPr>
        </p:nvSpPr>
        <p:spPr/>
        <p:txBody>
          <a:bodyPr/>
          <a:lstStyle/>
          <a:p>
            <a:fld id="{3432E77F-4BB4-43B0-A4AF-CE659FA567F1}" type="datetimeFigureOut">
              <a:rPr lang="en-US" smtClean="0"/>
              <a:t>11/15/2023</a:t>
            </a:fld>
            <a:endParaRPr lang="en-US"/>
          </a:p>
        </p:txBody>
      </p:sp>
      <p:sp>
        <p:nvSpPr>
          <p:cNvPr id="5" name="Footer Placeholder 4">
            <a:extLst>
              <a:ext uri="{FF2B5EF4-FFF2-40B4-BE49-F238E27FC236}">
                <a16:creationId xmlns:a16="http://schemas.microsoft.com/office/drawing/2014/main" id="{8DDA25DF-93C6-2CFB-EB52-9B91B468E4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465725-E9FA-84AF-188A-6AB3AB056172}"/>
              </a:ext>
            </a:extLst>
          </p:cNvPr>
          <p:cNvSpPr>
            <a:spLocks noGrp="1"/>
          </p:cNvSpPr>
          <p:nvPr>
            <p:ph type="sldNum" sz="quarter" idx="12"/>
          </p:nvPr>
        </p:nvSpPr>
        <p:spPr/>
        <p:txBody>
          <a:bodyPr/>
          <a:lstStyle/>
          <a:p>
            <a:fld id="{F9B0DD71-B6FC-4995-B4DB-7D6D6149665D}" type="slidenum">
              <a:rPr lang="en-US" smtClean="0"/>
              <a:t>‹#›</a:t>
            </a:fld>
            <a:endParaRPr lang="en-US"/>
          </a:p>
        </p:txBody>
      </p:sp>
    </p:spTree>
    <p:extLst>
      <p:ext uri="{BB962C8B-B14F-4D97-AF65-F5344CB8AC3E}">
        <p14:creationId xmlns:p14="http://schemas.microsoft.com/office/powerpoint/2010/main" val="1435063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F80C6-9A43-2597-1DCE-C2B726AE50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241674-C22A-A7AD-6932-CF39A0CBCB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E54F08-3A4B-928D-7EFC-68BBE79C9FE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34D8DB1-9AA6-A9A3-9322-F9EC769BCDEF}"/>
              </a:ext>
            </a:extLst>
          </p:cNvPr>
          <p:cNvSpPr>
            <a:spLocks noGrp="1"/>
          </p:cNvSpPr>
          <p:nvPr>
            <p:ph type="dt" sz="half" idx="10"/>
          </p:nvPr>
        </p:nvSpPr>
        <p:spPr/>
        <p:txBody>
          <a:bodyPr/>
          <a:lstStyle/>
          <a:p>
            <a:fld id="{3432E77F-4BB4-43B0-A4AF-CE659FA567F1}" type="datetimeFigureOut">
              <a:rPr lang="en-US" smtClean="0"/>
              <a:t>11/15/2023</a:t>
            </a:fld>
            <a:endParaRPr lang="en-US"/>
          </a:p>
        </p:txBody>
      </p:sp>
      <p:sp>
        <p:nvSpPr>
          <p:cNvPr id="6" name="Footer Placeholder 5">
            <a:extLst>
              <a:ext uri="{FF2B5EF4-FFF2-40B4-BE49-F238E27FC236}">
                <a16:creationId xmlns:a16="http://schemas.microsoft.com/office/drawing/2014/main" id="{F8A1CDE7-D1B3-A992-0A8B-D1E0098696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0C8C0C-4185-ED82-1A3A-6E8A423D82EA}"/>
              </a:ext>
            </a:extLst>
          </p:cNvPr>
          <p:cNvSpPr>
            <a:spLocks noGrp="1"/>
          </p:cNvSpPr>
          <p:nvPr>
            <p:ph type="sldNum" sz="quarter" idx="12"/>
          </p:nvPr>
        </p:nvSpPr>
        <p:spPr/>
        <p:txBody>
          <a:bodyPr/>
          <a:lstStyle/>
          <a:p>
            <a:fld id="{F9B0DD71-B6FC-4995-B4DB-7D6D6149665D}" type="slidenum">
              <a:rPr lang="en-US" smtClean="0"/>
              <a:t>‹#›</a:t>
            </a:fld>
            <a:endParaRPr lang="en-US"/>
          </a:p>
        </p:txBody>
      </p:sp>
    </p:spTree>
    <p:extLst>
      <p:ext uri="{BB962C8B-B14F-4D97-AF65-F5344CB8AC3E}">
        <p14:creationId xmlns:p14="http://schemas.microsoft.com/office/powerpoint/2010/main" val="874077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58ED7-E308-E28C-8E7B-E242585AE9C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C8D4361-AFCE-B3A2-93ED-3ED447A18E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BB8854B-D082-D07A-E2FF-BDEFDB3C47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E7D4A72-FE51-C390-1447-E32E808681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A489AB3-8BD9-05C5-D028-3D797AD9F4C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12ECA91-10BA-BFE2-F5A5-856483EC2144}"/>
              </a:ext>
            </a:extLst>
          </p:cNvPr>
          <p:cNvSpPr>
            <a:spLocks noGrp="1"/>
          </p:cNvSpPr>
          <p:nvPr>
            <p:ph type="dt" sz="half" idx="10"/>
          </p:nvPr>
        </p:nvSpPr>
        <p:spPr/>
        <p:txBody>
          <a:bodyPr/>
          <a:lstStyle/>
          <a:p>
            <a:fld id="{3432E77F-4BB4-43B0-A4AF-CE659FA567F1}" type="datetimeFigureOut">
              <a:rPr lang="en-US" smtClean="0"/>
              <a:t>11/15/2023</a:t>
            </a:fld>
            <a:endParaRPr lang="en-US"/>
          </a:p>
        </p:txBody>
      </p:sp>
      <p:sp>
        <p:nvSpPr>
          <p:cNvPr id="8" name="Footer Placeholder 7">
            <a:extLst>
              <a:ext uri="{FF2B5EF4-FFF2-40B4-BE49-F238E27FC236}">
                <a16:creationId xmlns:a16="http://schemas.microsoft.com/office/drawing/2014/main" id="{DF5D9932-FA31-D674-9486-238AEE8B0E2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E34BBA3-8F6D-F4FF-C618-11F794FBA20B}"/>
              </a:ext>
            </a:extLst>
          </p:cNvPr>
          <p:cNvSpPr>
            <a:spLocks noGrp="1"/>
          </p:cNvSpPr>
          <p:nvPr>
            <p:ph type="sldNum" sz="quarter" idx="12"/>
          </p:nvPr>
        </p:nvSpPr>
        <p:spPr/>
        <p:txBody>
          <a:bodyPr/>
          <a:lstStyle/>
          <a:p>
            <a:fld id="{F9B0DD71-B6FC-4995-B4DB-7D6D6149665D}" type="slidenum">
              <a:rPr lang="en-US" smtClean="0"/>
              <a:t>‹#›</a:t>
            </a:fld>
            <a:endParaRPr lang="en-US"/>
          </a:p>
        </p:txBody>
      </p:sp>
    </p:spTree>
    <p:extLst>
      <p:ext uri="{BB962C8B-B14F-4D97-AF65-F5344CB8AC3E}">
        <p14:creationId xmlns:p14="http://schemas.microsoft.com/office/powerpoint/2010/main" val="755388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70012-D98E-F404-5231-AEBFDB0144A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C98C5CD-78C6-8835-D67A-8512C737D7F9}"/>
              </a:ext>
            </a:extLst>
          </p:cNvPr>
          <p:cNvSpPr>
            <a:spLocks noGrp="1"/>
          </p:cNvSpPr>
          <p:nvPr>
            <p:ph type="dt" sz="half" idx="10"/>
          </p:nvPr>
        </p:nvSpPr>
        <p:spPr/>
        <p:txBody>
          <a:bodyPr/>
          <a:lstStyle/>
          <a:p>
            <a:fld id="{3432E77F-4BB4-43B0-A4AF-CE659FA567F1}" type="datetimeFigureOut">
              <a:rPr lang="en-US" smtClean="0"/>
              <a:t>11/15/2023</a:t>
            </a:fld>
            <a:endParaRPr lang="en-US"/>
          </a:p>
        </p:txBody>
      </p:sp>
      <p:sp>
        <p:nvSpPr>
          <p:cNvPr id="4" name="Footer Placeholder 3">
            <a:extLst>
              <a:ext uri="{FF2B5EF4-FFF2-40B4-BE49-F238E27FC236}">
                <a16:creationId xmlns:a16="http://schemas.microsoft.com/office/drawing/2014/main" id="{FB908E03-E710-266B-420B-6401D103FF3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67AA5FD-1510-4F09-FA12-4C3A3260C8E3}"/>
              </a:ext>
            </a:extLst>
          </p:cNvPr>
          <p:cNvSpPr>
            <a:spLocks noGrp="1"/>
          </p:cNvSpPr>
          <p:nvPr>
            <p:ph type="sldNum" sz="quarter" idx="12"/>
          </p:nvPr>
        </p:nvSpPr>
        <p:spPr/>
        <p:txBody>
          <a:bodyPr/>
          <a:lstStyle/>
          <a:p>
            <a:fld id="{F9B0DD71-B6FC-4995-B4DB-7D6D6149665D}" type="slidenum">
              <a:rPr lang="en-US" smtClean="0"/>
              <a:t>‹#›</a:t>
            </a:fld>
            <a:endParaRPr lang="en-US"/>
          </a:p>
        </p:txBody>
      </p:sp>
    </p:spTree>
    <p:extLst>
      <p:ext uri="{BB962C8B-B14F-4D97-AF65-F5344CB8AC3E}">
        <p14:creationId xmlns:p14="http://schemas.microsoft.com/office/powerpoint/2010/main" val="3687109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A57830-F7DE-1B3B-4BA7-04DF785673F7}"/>
              </a:ext>
            </a:extLst>
          </p:cNvPr>
          <p:cNvSpPr>
            <a:spLocks noGrp="1"/>
          </p:cNvSpPr>
          <p:nvPr>
            <p:ph type="dt" sz="half" idx="10"/>
          </p:nvPr>
        </p:nvSpPr>
        <p:spPr/>
        <p:txBody>
          <a:bodyPr/>
          <a:lstStyle/>
          <a:p>
            <a:fld id="{3432E77F-4BB4-43B0-A4AF-CE659FA567F1}" type="datetimeFigureOut">
              <a:rPr lang="en-US" smtClean="0"/>
              <a:t>11/15/2023</a:t>
            </a:fld>
            <a:endParaRPr lang="en-US"/>
          </a:p>
        </p:txBody>
      </p:sp>
      <p:sp>
        <p:nvSpPr>
          <p:cNvPr id="3" name="Footer Placeholder 2">
            <a:extLst>
              <a:ext uri="{FF2B5EF4-FFF2-40B4-BE49-F238E27FC236}">
                <a16:creationId xmlns:a16="http://schemas.microsoft.com/office/drawing/2014/main" id="{0966B03E-E764-2A88-A69C-D02B055F6C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37C5A95-F7AA-9A4E-B504-6CD641E26A54}"/>
              </a:ext>
            </a:extLst>
          </p:cNvPr>
          <p:cNvSpPr>
            <a:spLocks noGrp="1"/>
          </p:cNvSpPr>
          <p:nvPr>
            <p:ph type="sldNum" sz="quarter" idx="12"/>
          </p:nvPr>
        </p:nvSpPr>
        <p:spPr/>
        <p:txBody>
          <a:bodyPr/>
          <a:lstStyle/>
          <a:p>
            <a:fld id="{F9B0DD71-B6FC-4995-B4DB-7D6D6149665D}" type="slidenum">
              <a:rPr lang="en-US" smtClean="0"/>
              <a:t>‹#›</a:t>
            </a:fld>
            <a:endParaRPr lang="en-US"/>
          </a:p>
        </p:txBody>
      </p:sp>
    </p:spTree>
    <p:extLst>
      <p:ext uri="{BB962C8B-B14F-4D97-AF65-F5344CB8AC3E}">
        <p14:creationId xmlns:p14="http://schemas.microsoft.com/office/powerpoint/2010/main" val="4101244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F372A-1C24-5192-69C6-A55DB592FE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01E03D7-69A8-65A5-7E7C-CDDECFE842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2CDE0AF-DE9F-CF6C-9E74-E4481DF7B4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8A788D-045C-C367-A85C-ED32EC71D763}"/>
              </a:ext>
            </a:extLst>
          </p:cNvPr>
          <p:cNvSpPr>
            <a:spLocks noGrp="1"/>
          </p:cNvSpPr>
          <p:nvPr>
            <p:ph type="dt" sz="half" idx="10"/>
          </p:nvPr>
        </p:nvSpPr>
        <p:spPr/>
        <p:txBody>
          <a:bodyPr/>
          <a:lstStyle/>
          <a:p>
            <a:fld id="{3432E77F-4BB4-43B0-A4AF-CE659FA567F1}" type="datetimeFigureOut">
              <a:rPr lang="en-US" smtClean="0"/>
              <a:t>11/15/2023</a:t>
            </a:fld>
            <a:endParaRPr lang="en-US"/>
          </a:p>
        </p:txBody>
      </p:sp>
      <p:sp>
        <p:nvSpPr>
          <p:cNvPr id="6" name="Footer Placeholder 5">
            <a:extLst>
              <a:ext uri="{FF2B5EF4-FFF2-40B4-BE49-F238E27FC236}">
                <a16:creationId xmlns:a16="http://schemas.microsoft.com/office/drawing/2014/main" id="{9F11E08D-52CA-3B38-E5EC-E3EF52842B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989486-70E4-6A70-0A1F-5ED1D90DE7D7}"/>
              </a:ext>
            </a:extLst>
          </p:cNvPr>
          <p:cNvSpPr>
            <a:spLocks noGrp="1"/>
          </p:cNvSpPr>
          <p:nvPr>
            <p:ph type="sldNum" sz="quarter" idx="12"/>
          </p:nvPr>
        </p:nvSpPr>
        <p:spPr/>
        <p:txBody>
          <a:bodyPr/>
          <a:lstStyle/>
          <a:p>
            <a:fld id="{F9B0DD71-B6FC-4995-B4DB-7D6D6149665D}" type="slidenum">
              <a:rPr lang="en-US" smtClean="0"/>
              <a:t>‹#›</a:t>
            </a:fld>
            <a:endParaRPr lang="en-US"/>
          </a:p>
        </p:txBody>
      </p:sp>
    </p:spTree>
    <p:extLst>
      <p:ext uri="{BB962C8B-B14F-4D97-AF65-F5344CB8AC3E}">
        <p14:creationId xmlns:p14="http://schemas.microsoft.com/office/powerpoint/2010/main" val="2197961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6307F-42C8-71ED-D380-E8FD0FEBD9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6D443EC-3CE5-BAEA-B42C-84EE04AC15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68B89CC-000D-3010-AB58-A66BDCE495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EA55CF-E296-B908-BDC7-80EA2CEBD602}"/>
              </a:ext>
            </a:extLst>
          </p:cNvPr>
          <p:cNvSpPr>
            <a:spLocks noGrp="1"/>
          </p:cNvSpPr>
          <p:nvPr>
            <p:ph type="dt" sz="half" idx="10"/>
          </p:nvPr>
        </p:nvSpPr>
        <p:spPr/>
        <p:txBody>
          <a:bodyPr/>
          <a:lstStyle/>
          <a:p>
            <a:fld id="{3432E77F-4BB4-43B0-A4AF-CE659FA567F1}" type="datetimeFigureOut">
              <a:rPr lang="en-US" smtClean="0"/>
              <a:t>11/15/2023</a:t>
            </a:fld>
            <a:endParaRPr lang="en-US"/>
          </a:p>
        </p:txBody>
      </p:sp>
      <p:sp>
        <p:nvSpPr>
          <p:cNvPr id="6" name="Footer Placeholder 5">
            <a:extLst>
              <a:ext uri="{FF2B5EF4-FFF2-40B4-BE49-F238E27FC236}">
                <a16:creationId xmlns:a16="http://schemas.microsoft.com/office/drawing/2014/main" id="{ED570906-1142-32A3-BA18-219437A6FE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7B133B-33E7-47E6-4E95-846EEE869F2A}"/>
              </a:ext>
            </a:extLst>
          </p:cNvPr>
          <p:cNvSpPr>
            <a:spLocks noGrp="1"/>
          </p:cNvSpPr>
          <p:nvPr>
            <p:ph type="sldNum" sz="quarter" idx="12"/>
          </p:nvPr>
        </p:nvSpPr>
        <p:spPr/>
        <p:txBody>
          <a:bodyPr/>
          <a:lstStyle/>
          <a:p>
            <a:fld id="{F9B0DD71-B6FC-4995-B4DB-7D6D6149665D}" type="slidenum">
              <a:rPr lang="en-US" smtClean="0"/>
              <a:t>‹#›</a:t>
            </a:fld>
            <a:endParaRPr lang="en-US"/>
          </a:p>
        </p:txBody>
      </p:sp>
    </p:spTree>
    <p:extLst>
      <p:ext uri="{BB962C8B-B14F-4D97-AF65-F5344CB8AC3E}">
        <p14:creationId xmlns:p14="http://schemas.microsoft.com/office/powerpoint/2010/main" val="3251039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D90ACD-498F-C983-0262-017804A343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C090A9-F88A-D4E8-22B6-7586A5D29B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3A78FF-ABFE-279F-5DD2-DB8C034D4AA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32E77F-4BB4-43B0-A4AF-CE659FA567F1}" type="datetimeFigureOut">
              <a:rPr lang="en-US" smtClean="0"/>
              <a:t>11/15/2023</a:t>
            </a:fld>
            <a:endParaRPr lang="en-US"/>
          </a:p>
        </p:txBody>
      </p:sp>
      <p:sp>
        <p:nvSpPr>
          <p:cNvPr id="5" name="Footer Placeholder 4">
            <a:extLst>
              <a:ext uri="{FF2B5EF4-FFF2-40B4-BE49-F238E27FC236}">
                <a16:creationId xmlns:a16="http://schemas.microsoft.com/office/drawing/2014/main" id="{A373B299-DBE8-488B-741A-D640ED3DFB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AE0F0E4-32A6-2422-6D71-3F9D170FC8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B0DD71-B6FC-4995-B4DB-7D6D6149665D}" type="slidenum">
              <a:rPr lang="en-US" smtClean="0"/>
              <a:t>‹#›</a:t>
            </a:fld>
            <a:endParaRPr lang="en-US"/>
          </a:p>
        </p:txBody>
      </p:sp>
    </p:spTree>
    <p:extLst>
      <p:ext uri="{BB962C8B-B14F-4D97-AF65-F5344CB8AC3E}">
        <p14:creationId xmlns:p14="http://schemas.microsoft.com/office/powerpoint/2010/main" val="2993209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24E9F7EB-75DC-181F-ABF9-FDDF018ACAA3}"/>
              </a:ext>
            </a:extLst>
          </p:cNvPr>
          <p:cNvSpPr txBox="1"/>
          <p:nvPr/>
        </p:nvSpPr>
        <p:spPr>
          <a:xfrm>
            <a:off x="630277" y="1826714"/>
            <a:ext cx="5746936" cy="160043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panose="020B0604020202020204" pitchFamily="34" charset="0"/>
              <a:buChar char="•"/>
            </a:pPr>
            <a:r>
              <a:rPr lang="en-GB" sz="2000" b="1" dirty="0">
                <a:solidFill>
                  <a:srgbClr val="0070C0"/>
                </a:solidFill>
                <a:latin typeface="Arial"/>
                <a:cs typeface="Arial"/>
              </a:rPr>
              <a:t>Background document: compiled via GEP</a:t>
            </a:r>
            <a:endParaRPr lang="en-US" dirty="0"/>
          </a:p>
          <a:p>
            <a:pPr marL="342900" indent="-342900">
              <a:buFont typeface="Arial,Sans-Serif" panose="05000000000000000000" pitchFamily="2" charset="2"/>
              <a:buChar char="•"/>
            </a:pPr>
            <a:r>
              <a:rPr lang="en-GB" sz="2400" b="1" dirty="0">
                <a:solidFill>
                  <a:srgbClr val="C00000"/>
                </a:solidFill>
                <a:latin typeface="Arial"/>
                <a:cs typeface="Arial"/>
              </a:rPr>
              <a:t>Education-Climate Declaration</a:t>
            </a:r>
          </a:p>
          <a:p>
            <a:pPr marL="342900" indent="-342900">
              <a:buFont typeface="Arial,Sans-Serif" panose="05000000000000000000" pitchFamily="2" charset="2"/>
              <a:buChar char="•"/>
            </a:pPr>
            <a:r>
              <a:rPr lang="en-GB" b="1" dirty="0">
                <a:latin typeface="Arial"/>
                <a:cs typeface="Arial"/>
                <a:sym typeface="Wingdings" panose="05000000000000000000" pitchFamily="2" charset="2"/>
              </a:rPr>
              <a:t>Basis for joint advocacy of all GEP members in the lead up to COP28</a:t>
            </a:r>
            <a:endParaRPr lang="en-GB" sz="1600" dirty="0"/>
          </a:p>
          <a:p>
            <a:pPr marL="342900" indent="-342900">
              <a:buFont typeface="Wingdings" panose="05000000000000000000" pitchFamily="2" charset="2"/>
              <a:buChar char="è"/>
            </a:pPr>
            <a:r>
              <a:rPr lang="en-GB" b="1" dirty="0">
                <a:latin typeface="Arial"/>
                <a:cs typeface="Arial"/>
              </a:rPr>
              <a:t>Outcome document of </a:t>
            </a:r>
            <a:r>
              <a:rPr lang="en-GB" b="1" dirty="0" err="1">
                <a:latin typeface="Arial"/>
                <a:cs typeface="Arial"/>
              </a:rPr>
              <a:t>highlevel</a:t>
            </a:r>
            <a:r>
              <a:rPr lang="en-GB" b="1" dirty="0">
                <a:latin typeface="Arial"/>
                <a:cs typeface="Arial"/>
              </a:rPr>
              <a:t> event at COP28</a:t>
            </a:r>
          </a:p>
        </p:txBody>
      </p:sp>
      <p:sp>
        <p:nvSpPr>
          <p:cNvPr id="6" name="Title 5">
            <a:extLst>
              <a:ext uri="{FF2B5EF4-FFF2-40B4-BE49-F238E27FC236}">
                <a16:creationId xmlns:a16="http://schemas.microsoft.com/office/drawing/2014/main" id="{3C6F154D-3FCB-7B62-0C36-3F9553270C12}"/>
              </a:ext>
            </a:extLst>
          </p:cNvPr>
          <p:cNvSpPr>
            <a:spLocks noGrp="1"/>
          </p:cNvSpPr>
          <p:nvPr>
            <p:ph type="ctrTitle"/>
          </p:nvPr>
        </p:nvSpPr>
        <p:spPr/>
        <p:txBody>
          <a:bodyPr>
            <a:normAutofit/>
          </a:bodyPr>
          <a:lstStyle/>
          <a:p>
            <a:r>
              <a:rPr lang="en-US" b="1" dirty="0"/>
              <a:t>COP28 and Greening Education Partnership (GEP)</a:t>
            </a:r>
          </a:p>
        </p:txBody>
      </p:sp>
      <p:sp>
        <p:nvSpPr>
          <p:cNvPr id="7" name="Text Placeholder 6">
            <a:extLst>
              <a:ext uri="{FF2B5EF4-FFF2-40B4-BE49-F238E27FC236}">
                <a16:creationId xmlns:a16="http://schemas.microsoft.com/office/drawing/2014/main" id="{650A385B-BF14-B2CB-A456-EB64FEB7EFBE}"/>
              </a:ext>
            </a:extLst>
          </p:cNvPr>
          <p:cNvSpPr>
            <a:spLocks noGrp="1"/>
          </p:cNvSpPr>
          <p:nvPr>
            <p:ph type="body" sz="quarter" idx="14"/>
          </p:nvPr>
        </p:nvSpPr>
        <p:spPr/>
        <p:txBody>
          <a:bodyPr/>
          <a:lstStyle/>
          <a:p>
            <a:endParaRPr lang="en-US"/>
          </a:p>
        </p:txBody>
      </p:sp>
      <p:sp>
        <p:nvSpPr>
          <p:cNvPr id="48" name="Rectángulo: esquinas redondeadas 37">
            <a:extLst>
              <a:ext uri="{FF2B5EF4-FFF2-40B4-BE49-F238E27FC236}">
                <a16:creationId xmlns:a16="http://schemas.microsoft.com/office/drawing/2014/main" id="{7F4CA761-5436-CD91-6738-DA46E47DE3AD}"/>
              </a:ext>
            </a:extLst>
          </p:cNvPr>
          <p:cNvSpPr/>
          <p:nvPr/>
        </p:nvSpPr>
        <p:spPr>
          <a:xfrm>
            <a:off x="863175" y="1156229"/>
            <a:ext cx="4219244" cy="566002"/>
          </a:xfrm>
          <a:prstGeom prst="roundRect">
            <a:avLst/>
          </a:prstGeom>
          <a:solidFill>
            <a:srgbClr val="055655"/>
          </a:solidFill>
          <a:ln>
            <a:solidFill>
              <a:srgbClr val="0556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err="1">
                <a:solidFill>
                  <a:schemeClr val="bg1"/>
                </a:solidFill>
                <a:latin typeface="Arial" panose="020B0604020202020204" pitchFamily="34" charset="0"/>
                <a:cs typeface="Arial" panose="020B0604020202020204" pitchFamily="34" charset="0"/>
              </a:rPr>
              <a:t>Joint</a:t>
            </a:r>
            <a:r>
              <a:rPr lang="es-ES" sz="2400" b="1">
                <a:solidFill>
                  <a:schemeClr val="bg1"/>
                </a:solidFill>
                <a:latin typeface="Arial" panose="020B0604020202020204" pitchFamily="34" charset="0"/>
                <a:cs typeface="Arial" panose="020B0604020202020204" pitchFamily="34" charset="0"/>
              </a:rPr>
              <a:t> </a:t>
            </a:r>
            <a:r>
              <a:rPr lang="es-ES" sz="2400" b="1" err="1">
                <a:solidFill>
                  <a:schemeClr val="bg1"/>
                </a:solidFill>
                <a:latin typeface="Arial" panose="020B0604020202020204" pitchFamily="34" charset="0"/>
                <a:cs typeface="Arial" panose="020B0604020202020204" pitchFamily="34" charset="0"/>
              </a:rPr>
              <a:t>key</a:t>
            </a:r>
            <a:r>
              <a:rPr lang="es-ES" sz="2400" b="1">
                <a:solidFill>
                  <a:schemeClr val="bg1"/>
                </a:solidFill>
                <a:latin typeface="Arial" panose="020B0604020202020204" pitchFamily="34" charset="0"/>
                <a:cs typeface="Arial" panose="020B0604020202020204" pitchFamily="34" charset="0"/>
              </a:rPr>
              <a:t> </a:t>
            </a:r>
            <a:r>
              <a:rPr lang="es-ES" sz="2400" b="1" err="1">
                <a:solidFill>
                  <a:schemeClr val="bg1"/>
                </a:solidFill>
                <a:latin typeface="Arial" panose="020B0604020202020204" pitchFamily="34" charset="0"/>
                <a:cs typeface="Arial" panose="020B0604020202020204" pitchFamily="34" charset="0"/>
              </a:rPr>
              <a:t>asks</a:t>
            </a:r>
            <a:endParaRPr lang="es-ES" sz="2400" b="1">
              <a:solidFill>
                <a:schemeClr val="bg1"/>
              </a:solidFill>
              <a:latin typeface="Arial" panose="020B0604020202020204" pitchFamily="34" charset="0"/>
              <a:cs typeface="Arial" panose="020B0604020202020204" pitchFamily="34" charset="0"/>
            </a:endParaRPr>
          </a:p>
        </p:txBody>
      </p:sp>
      <p:sp>
        <p:nvSpPr>
          <p:cNvPr id="2" name="Rectángulo: esquinas redondeadas 37">
            <a:extLst>
              <a:ext uri="{FF2B5EF4-FFF2-40B4-BE49-F238E27FC236}">
                <a16:creationId xmlns:a16="http://schemas.microsoft.com/office/drawing/2014/main" id="{3FE8AA61-8611-6A8D-9B7D-056757CC0A11}"/>
              </a:ext>
            </a:extLst>
          </p:cNvPr>
          <p:cNvSpPr/>
          <p:nvPr/>
        </p:nvSpPr>
        <p:spPr>
          <a:xfrm>
            <a:off x="6454312" y="1070197"/>
            <a:ext cx="4983725" cy="566002"/>
          </a:xfrm>
          <a:prstGeom prst="roundRect">
            <a:avLst/>
          </a:prstGeom>
          <a:solidFill>
            <a:srgbClr val="055655"/>
          </a:solidFill>
          <a:ln>
            <a:solidFill>
              <a:srgbClr val="055655"/>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s-ES" sz="2400" b="1" err="1">
                <a:solidFill>
                  <a:schemeClr val="bg1"/>
                </a:solidFill>
                <a:latin typeface="Arial"/>
                <a:cs typeface="Arial"/>
              </a:rPr>
              <a:t>Greening</a:t>
            </a:r>
            <a:r>
              <a:rPr lang="es-ES" sz="2400" b="1">
                <a:solidFill>
                  <a:schemeClr val="bg1"/>
                </a:solidFill>
                <a:latin typeface="Arial"/>
                <a:cs typeface="Arial"/>
              </a:rPr>
              <a:t> </a:t>
            </a:r>
            <a:r>
              <a:rPr lang="es-ES" sz="2400" b="1" err="1">
                <a:solidFill>
                  <a:schemeClr val="bg1"/>
                </a:solidFill>
                <a:latin typeface="Arial"/>
                <a:cs typeface="Arial"/>
              </a:rPr>
              <a:t>Education</a:t>
            </a:r>
            <a:r>
              <a:rPr lang="es-ES" sz="2400" b="1">
                <a:solidFill>
                  <a:schemeClr val="bg1"/>
                </a:solidFill>
                <a:latin typeface="Arial"/>
                <a:cs typeface="Arial"/>
              </a:rPr>
              <a:t> Hub</a:t>
            </a:r>
            <a:endParaRPr lang="es-ES" sz="2400" b="1">
              <a:solidFill>
                <a:schemeClr val="bg1"/>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8B413DF8-2E7C-1685-E9F5-DE8208A9A64A}"/>
              </a:ext>
            </a:extLst>
          </p:cNvPr>
          <p:cNvSpPr txBox="1"/>
          <p:nvPr/>
        </p:nvSpPr>
        <p:spPr>
          <a:xfrm>
            <a:off x="6454312" y="1875876"/>
            <a:ext cx="5746936"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panose="020B0604020202020204" pitchFamily="34" charset="0"/>
              <a:buChar char="•"/>
            </a:pPr>
            <a:r>
              <a:rPr lang="en-GB" sz="2000" b="1" dirty="0">
                <a:solidFill>
                  <a:srgbClr val="0070C0"/>
                </a:solidFill>
                <a:latin typeface="Arial"/>
                <a:cs typeface="Arial"/>
              </a:rPr>
              <a:t>Legacy of COP28: Power of Education!</a:t>
            </a:r>
          </a:p>
          <a:p>
            <a:pPr marL="342900" indent="-342900">
              <a:buFont typeface="Arial" panose="020B0604020202020204" pitchFamily="34" charset="0"/>
              <a:buChar char="•"/>
            </a:pPr>
            <a:r>
              <a:rPr lang="en-GB" sz="2000" b="1" dirty="0">
                <a:solidFill>
                  <a:srgbClr val="C00000"/>
                </a:solidFill>
                <a:latin typeface="Arial"/>
                <a:cs typeface="Arial"/>
              </a:rPr>
              <a:t>12 days 200 sessions on education and climate change </a:t>
            </a:r>
            <a:r>
              <a:rPr lang="en-GB" sz="2000" b="1" dirty="0">
                <a:solidFill>
                  <a:srgbClr val="0070C0"/>
                </a:solidFill>
                <a:latin typeface="Arial"/>
                <a:cs typeface="Arial"/>
              </a:rPr>
              <a:t>designed around 4 pillars of GEP</a:t>
            </a:r>
          </a:p>
        </p:txBody>
      </p:sp>
      <p:sp>
        <p:nvSpPr>
          <p:cNvPr id="8" name="Rectángulo: esquinas redondeadas 37">
            <a:extLst>
              <a:ext uri="{FF2B5EF4-FFF2-40B4-BE49-F238E27FC236}">
                <a16:creationId xmlns:a16="http://schemas.microsoft.com/office/drawing/2014/main" id="{505C01F9-045A-8903-11F8-2093888200EA}"/>
              </a:ext>
            </a:extLst>
          </p:cNvPr>
          <p:cNvSpPr/>
          <p:nvPr/>
        </p:nvSpPr>
        <p:spPr>
          <a:xfrm>
            <a:off x="863175" y="3857576"/>
            <a:ext cx="4219244" cy="566002"/>
          </a:xfrm>
          <a:prstGeom prst="roundRect">
            <a:avLst/>
          </a:prstGeom>
          <a:solidFill>
            <a:srgbClr val="055655"/>
          </a:solidFill>
          <a:ln>
            <a:solidFill>
              <a:srgbClr val="05565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err="1">
                <a:solidFill>
                  <a:schemeClr val="bg1"/>
                </a:solidFill>
                <a:latin typeface="Arial" panose="020B0604020202020204" pitchFamily="34" charset="0"/>
                <a:cs typeface="Arial" panose="020B0604020202020204" pitchFamily="34" charset="0"/>
              </a:rPr>
              <a:t>Highlevel</a:t>
            </a:r>
            <a:r>
              <a:rPr lang="es-ES" sz="2400" b="1">
                <a:solidFill>
                  <a:schemeClr val="bg1"/>
                </a:solidFill>
                <a:latin typeface="Arial" panose="020B0604020202020204" pitchFamily="34" charset="0"/>
                <a:cs typeface="Arial" panose="020B0604020202020204" pitchFamily="34" charset="0"/>
              </a:rPr>
              <a:t> </a:t>
            </a:r>
            <a:r>
              <a:rPr lang="es-ES" sz="2400" b="1" err="1">
                <a:solidFill>
                  <a:schemeClr val="bg1"/>
                </a:solidFill>
                <a:latin typeface="Arial" panose="020B0604020202020204" pitchFamily="34" charset="0"/>
                <a:cs typeface="Arial" panose="020B0604020202020204" pitchFamily="34" charset="0"/>
              </a:rPr>
              <a:t>events</a:t>
            </a:r>
            <a:endParaRPr lang="es-ES" sz="2400" b="1">
              <a:solidFill>
                <a:schemeClr val="bg1"/>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90633D15-6B08-D0BA-C9F5-1311CAB905EB}"/>
              </a:ext>
            </a:extLst>
          </p:cNvPr>
          <p:cNvSpPr txBox="1"/>
          <p:nvPr/>
        </p:nvSpPr>
        <p:spPr>
          <a:xfrm>
            <a:off x="679437" y="4416335"/>
            <a:ext cx="11404851" cy="16312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panose="020B0604020202020204" pitchFamily="34" charset="0"/>
              <a:buChar char="•"/>
            </a:pPr>
            <a:r>
              <a:rPr lang="en-GB" sz="2000" b="1" dirty="0">
                <a:solidFill>
                  <a:srgbClr val="0070C0"/>
                </a:solidFill>
                <a:latin typeface="Arial"/>
                <a:cs typeface="Arial"/>
              </a:rPr>
              <a:t>2 Dec Leaders summit segment on education</a:t>
            </a:r>
            <a:endParaRPr lang="en-US" dirty="0"/>
          </a:p>
          <a:p>
            <a:pPr marL="342900" indent="-342900">
              <a:buFont typeface="Arial" panose="020B0604020202020204" pitchFamily="34" charset="0"/>
              <a:buChar char="•"/>
            </a:pPr>
            <a:r>
              <a:rPr lang="en-GB" sz="2000" b="1" dirty="0">
                <a:solidFill>
                  <a:srgbClr val="C00000"/>
                </a:solidFill>
                <a:latin typeface="Arial"/>
                <a:cs typeface="Arial"/>
              </a:rPr>
              <a:t>8 Dec 11:30 – 12:45 </a:t>
            </a:r>
            <a:r>
              <a:rPr lang="en-GB" sz="2000" b="1" dirty="0" err="1">
                <a:solidFill>
                  <a:srgbClr val="C00000"/>
                </a:solidFill>
                <a:latin typeface="Arial"/>
                <a:cs typeface="Arial"/>
              </a:rPr>
              <a:t>Highlevel</a:t>
            </a:r>
            <a:r>
              <a:rPr lang="en-GB" sz="2000" b="1" dirty="0">
                <a:solidFill>
                  <a:srgbClr val="C00000"/>
                </a:solidFill>
                <a:latin typeface="Arial"/>
                <a:cs typeface="Arial"/>
              </a:rPr>
              <a:t> session </a:t>
            </a:r>
            <a:r>
              <a:rPr lang="en-GB" sz="2000" b="1" dirty="0">
                <a:solidFill>
                  <a:srgbClr val="0070C0"/>
                </a:solidFill>
                <a:latin typeface="Arial"/>
                <a:cs typeface="Arial"/>
              </a:rPr>
              <a:t>as part of 1st Annual GEP meeting</a:t>
            </a:r>
          </a:p>
          <a:p>
            <a:pPr marL="342900" indent="-342900">
              <a:buFont typeface="Arial" panose="020B0604020202020204" pitchFamily="34" charset="0"/>
              <a:buChar char="•"/>
            </a:pPr>
            <a:r>
              <a:rPr lang="en-GB" sz="2000" b="1" dirty="0">
                <a:solidFill>
                  <a:srgbClr val="0070C0"/>
                </a:solidFill>
                <a:latin typeface="Arial"/>
                <a:cs typeface="Arial"/>
              </a:rPr>
              <a:t>1</a:t>
            </a:r>
            <a:r>
              <a:rPr lang="en-GB" sz="2000" b="1" baseline="30000" dirty="0">
                <a:solidFill>
                  <a:srgbClr val="0070C0"/>
                </a:solidFill>
                <a:latin typeface="Arial"/>
                <a:cs typeface="Arial"/>
              </a:rPr>
              <a:t>st</a:t>
            </a:r>
            <a:r>
              <a:rPr lang="en-GB" sz="2000" b="1" dirty="0">
                <a:solidFill>
                  <a:srgbClr val="0070C0"/>
                </a:solidFill>
                <a:latin typeface="Arial"/>
                <a:cs typeface="Arial"/>
              </a:rPr>
              <a:t> Annual GEP meeting on 8 and 9 December</a:t>
            </a:r>
          </a:p>
          <a:p>
            <a:pPr marL="342900" indent="-342900">
              <a:buFont typeface="Arial" panose="020B0604020202020204" pitchFamily="34" charset="0"/>
              <a:buChar char="•"/>
            </a:pPr>
            <a:r>
              <a:rPr lang="en-GB" sz="2000" b="1" dirty="0" err="1">
                <a:solidFill>
                  <a:srgbClr val="0070C0"/>
                </a:solidFill>
                <a:latin typeface="Arial"/>
                <a:cs typeface="Arial"/>
              </a:rPr>
              <a:t>ReWired</a:t>
            </a:r>
            <a:r>
              <a:rPr lang="en-GB" sz="2000" b="1" dirty="0">
                <a:solidFill>
                  <a:srgbClr val="0070C0"/>
                </a:solidFill>
                <a:latin typeface="Arial"/>
                <a:cs typeface="Arial"/>
              </a:rPr>
              <a:t> Summit </a:t>
            </a:r>
          </a:p>
          <a:p>
            <a:pPr marL="342900" indent="-342900">
              <a:buFont typeface="Wingdings" panose="05000000000000000000" pitchFamily="2" charset="2"/>
              <a:buChar char="è"/>
            </a:pPr>
            <a:r>
              <a:rPr lang="en-GB" sz="2000" b="1" dirty="0">
                <a:latin typeface="Arial"/>
                <a:cs typeface="Arial"/>
                <a:sym typeface="Wingdings" panose="05000000000000000000" pitchFamily="2" charset="2"/>
              </a:rPr>
              <a:t>Collaborate to maximize visibility including engaging Member States</a:t>
            </a:r>
            <a:endParaRPr lang="en-GB" sz="2000" b="1" dirty="0">
              <a:latin typeface="Arial"/>
              <a:cs typeface="Arial"/>
            </a:endParaRPr>
          </a:p>
        </p:txBody>
      </p:sp>
    </p:spTree>
    <p:extLst>
      <p:ext uri="{BB962C8B-B14F-4D97-AF65-F5344CB8AC3E}">
        <p14:creationId xmlns:p14="http://schemas.microsoft.com/office/powerpoint/2010/main" val="17780823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f8e024d6-51f2-471b-ac2c-b1117d65062e}" enabled="1" method="Standard" siteId="{1d4fae52-39b3-4bfa-b0b3-022956b11194}" contentBits="0" removed="0"/>
</clbl:labelList>
</file>

<file path=docProps/app.xml><?xml version="1.0" encoding="utf-8"?>
<Properties xmlns="http://schemas.openxmlformats.org/officeDocument/2006/extended-properties" xmlns:vt="http://schemas.openxmlformats.org/officeDocument/2006/docPropsVTypes">
  <TotalTime>0</TotalTime>
  <Words>336</Words>
  <Application>Microsoft Office PowerPoint</Application>
  <PresentationFormat>Widescreen</PresentationFormat>
  <Paragraphs>23</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Arial,Sans-Serif</vt:lpstr>
      <vt:lpstr>Arial</vt:lpstr>
      <vt:lpstr>Calibri</vt:lpstr>
      <vt:lpstr>Calibri Light</vt:lpstr>
      <vt:lpstr>Wingdings</vt:lpstr>
      <vt:lpstr>Office Theme</vt:lpstr>
      <vt:lpstr>COP28 and Greening Education Partnership (GEP)</vt:lpstr>
    </vt:vector>
  </TitlesOfParts>
  <Company>UNESCO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COP28 and Greening Education Partnership (GEP)</dc:title>
  <dc:creator>Byun, Won Jung</dc:creator>
  <cp:lastModifiedBy>Byun, Won Jung</cp:lastModifiedBy>
  <cp:revision>1</cp:revision>
  <dcterms:created xsi:type="dcterms:W3CDTF">2023-11-15T09:02:53Z</dcterms:created>
  <dcterms:modified xsi:type="dcterms:W3CDTF">2023-11-15T09:03:33Z</dcterms:modified>
</cp:coreProperties>
</file>