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71a73501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971a7350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20"/>
              </a:spcBef>
              <a:spcAft>
                <a:spcPts val="0"/>
              </a:spcAft>
              <a:buSzPts val="1280"/>
              <a:buNone/>
              <a:defRPr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2544233" y="773113"/>
            <a:ext cx="8832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 rot="5400000">
            <a:off x="5160433" y="-482600"/>
            <a:ext cx="3600450" cy="883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 rot="5400000">
            <a:off x="7792775" y="2149741"/>
            <a:ext cx="4960937" cy="220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 rot="5400000">
            <a:off x="3274749" y="42599"/>
            <a:ext cx="4960937" cy="642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xt und Inhalt" type="txAndObj">
  <p:cSld name="TEXT_AND_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2544233" y="773113"/>
            <a:ext cx="8832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2544234" y="2133600"/>
            <a:ext cx="4313767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7061201" y="2133600"/>
            <a:ext cx="4315884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063751" y="333375"/>
            <a:ext cx="945726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4470400" y="63246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512064" y="1"/>
            <a:ext cx="10841736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512064" y="1654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512064" y="1"/>
            <a:ext cx="10841736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533400" y="1574800"/>
            <a:ext cx="5306568" cy="474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6083808" y="1574800"/>
            <a:ext cx="5269992" cy="474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21208" y="0"/>
            <a:ext cx="9144000" cy="11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521208" y="1937"/>
            <a:ext cx="10515600" cy="115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521208" y="1411487"/>
            <a:ext cx="530656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2"/>
          </p:nvPr>
        </p:nvSpPr>
        <p:spPr>
          <a:xfrm>
            <a:off x="521208" y="2458653"/>
            <a:ext cx="530656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3"/>
          </p:nvPr>
        </p:nvSpPr>
        <p:spPr>
          <a:xfrm>
            <a:off x="6074664" y="1425250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4"/>
          </p:nvPr>
        </p:nvSpPr>
        <p:spPr>
          <a:xfrm>
            <a:off x="6074664" y="2419410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512064" y="1"/>
            <a:ext cx="10841736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521208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544233" y="773113"/>
            <a:ext cx="8832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544233" y="2133600"/>
            <a:ext cx="8832851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544233" y="773113"/>
            <a:ext cx="8832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544234" y="2133600"/>
            <a:ext cx="4313767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7061201" y="2133600"/>
            <a:ext cx="4315884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544233" y="773113"/>
            <a:ext cx="8832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544233" y="773113"/>
            <a:ext cx="8832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544233" y="2133600"/>
            <a:ext cx="8832851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rgbClr val="CE0044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360"/>
              </a:spcBef>
              <a:spcAft>
                <a:spcPts val="0"/>
              </a:spcAft>
              <a:buClr>
                <a:srgbClr val="CE0044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9880" algn="l" rtl="0">
              <a:spcBef>
                <a:spcPts val="320"/>
              </a:spcBef>
              <a:spcAft>
                <a:spcPts val="0"/>
              </a:spcAft>
              <a:buClr>
                <a:srgbClr val="CE0044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 descr="ppt_format_image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" y="0"/>
            <a:ext cx="2029884" cy="68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HR_Logo_websafe_punt#1015D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703985" y="5803900"/>
            <a:ext cx="1153583" cy="86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OJ-rood_websaf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08434" y="6381750"/>
            <a:ext cx="2207684" cy="23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 descr="fond_rood_websaf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383117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8">
            <a:alphaModFix/>
          </a:blip>
          <a:srcRect b="82382"/>
          <a:stretch/>
        </p:blipFill>
        <p:spPr>
          <a:xfrm>
            <a:off x="-1" y="79"/>
            <a:ext cx="12192138" cy="120823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12064" y="1"/>
            <a:ext cx="10841736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12064" y="1654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521208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/>
        </p:nvSpPr>
        <p:spPr>
          <a:xfrm>
            <a:off x="383177" y="0"/>
            <a:ext cx="1028482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2"/>
          <p:cNvSpPr/>
          <p:nvPr/>
        </p:nvSpPr>
        <p:spPr>
          <a:xfrm>
            <a:off x="4572000" y="2978151"/>
            <a:ext cx="6096000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Presentatie titel</a:t>
            </a:r>
            <a:endParaRPr/>
          </a:p>
        </p:txBody>
      </p:sp>
      <p:sp>
        <p:nvSpPr>
          <p:cNvPr id="93" name="Google Shape;93;p22"/>
          <p:cNvSpPr/>
          <p:nvPr/>
        </p:nvSpPr>
        <p:spPr>
          <a:xfrm>
            <a:off x="7010400" y="5997575"/>
            <a:ext cx="3276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Rotterdam, 00 januari 2007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2" descr="basis_titel_fl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4103" y="34952"/>
            <a:ext cx="8825450" cy="688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2" descr="EE_rood_websaf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801" y="5686850"/>
            <a:ext cx="2881312" cy="29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 descr="HR_UNIVERSITY_LOGO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801" y="34952"/>
            <a:ext cx="1746547" cy="180145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/>
          <p:nvPr/>
        </p:nvSpPr>
        <p:spPr>
          <a:xfrm>
            <a:off x="4791381" y="3061123"/>
            <a:ext cx="518477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/>
          <p:nvPr/>
        </p:nvSpPr>
        <p:spPr>
          <a:xfrm>
            <a:off x="4572000" y="4941889"/>
            <a:ext cx="6096000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/>
          <p:nvPr/>
        </p:nvSpPr>
        <p:spPr>
          <a:xfrm>
            <a:off x="4500563" y="4557714"/>
            <a:ext cx="6096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2"/>
          <p:cNvSpPr txBox="1"/>
          <p:nvPr/>
        </p:nvSpPr>
        <p:spPr>
          <a:xfrm>
            <a:off x="3377811" y="4682184"/>
            <a:ext cx="429555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Biljana Pesalj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Associate Professor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Rotterdam Business School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Netherlands</a:t>
            </a:r>
            <a:endParaRPr dirty="0"/>
          </a:p>
        </p:txBody>
      </p:sp>
      <p:sp>
        <p:nvSpPr>
          <p:cNvPr id="101" name="Google Shape;101;p22"/>
          <p:cNvSpPr txBox="1"/>
          <p:nvPr/>
        </p:nvSpPr>
        <p:spPr>
          <a:xfrm>
            <a:off x="8703699" y="4993741"/>
            <a:ext cx="3079218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Ir. Clarette Bonebakker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</a:t>
            </a:r>
            <a:r>
              <a:rPr lang="en-US" sz="2000" b="1" dirty="0">
                <a:solidFill>
                  <a:schemeClr val="lt1"/>
                </a:solidFill>
              </a:rPr>
              <a:t>ect Leader Circular Business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</a:rPr>
              <a:t>Paardekooper</a:t>
            </a:r>
            <a:r>
              <a:rPr lang="en-US" sz="2000" b="1" dirty="0">
                <a:solidFill>
                  <a:schemeClr val="lt1"/>
                </a:solidFill>
              </a:rPr>
              <a:t> BV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" name="Google Shape;100;p22">
            <a:extLst>
              <a:ext uri="{FF2B5EF4-FFF2-40B4-BE49-F238E27FC236}">
                <a16:creationId xmlns:a16="http://schemas.microsoft.com/office/drawing/2014/main" id="{5448B297-EA67-A7A8-704A-AC972121EF6A}"/>
              </a:ext>
            </a:extLst>
          </p:cNvPr>
          <p:cNvSpPr txBox="1"/>
          <p:nvPr/>
        </p:nvSpPr>
        <p:spPr>
          <a:xfrm>
            <a:off x="3191483" y="666373"/>
            <a:ext cx="931068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 – Active Collaborative Transitions Living Lab</a:t>
            </a: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 dirty="0">
                <a:solidFill>
                  <a:schemeClr val="lt1"/>
                </a:solidFill>
              </a:rPr>
              <a:t>Master International Supply Chain Management</a:t>
            </a:r>
            <a:r>
              <a:rPr lang="en-US" sz="3000" b="1" dirty="0">
                <a:solidFill>
                  <a:schemeClr val="lt1"/>
                </a:solidFill>
              </a:rPr>
              <a:t> </a:t>
            </a: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lt1"/>
                </a:solidFill>
              </a:rPr>
              <a:t>Rotterdam Business School</a:t>
            </a:r>
            <a:endParaRPr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512064" y="1"/>
            <a:ext cx="10841736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/>
              <a:t>Urgency to improve sustainability </a:t>
            </a:r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240233" y="1623317"/>
            <a:ext cx="10146954" cy="476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185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400" b="1" dirty="0"/>
              <a:t>Need for sustainability information is rising</a:t>
            </a:r>
            <a:endParaRPr sz="8400" dirty="0"/>
          </a:p>
          <a:p>
            <a:pPr marL="6858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 b="1" i="1" dirty="0"/>
              <a:t>Life Cycle Assessment </a:t>
            </a:r>
            <a:r>
              <a:rPr lang="en-US" sz="7200" dirty="0"/>
              <a:t>(LCA) – environmental impact along the life cycle of a product (ISO 14040 and 14044)</a:t>
            </a:r>
            <a:endParaRPr sz="7200" dirty="0"/>
          </a:p>
          <a:p>
            <a:pPr marL="228600" lvl="0" indent="-247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400" b="1" dirty="0"/>
              <a:t>Regulations are pressing </a:t>
            </a:r>
            <a:r>
              <a:rPr lang="en-US" sz="8400" dirty="0"/>
              <a:t>– directly or indirectly (via the supply chain)</a:t>
            </a:r>
            <a:endParaRPr sz="84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 dirty="0"/>
              <a:t>CSRD</a:t>
            </a:r>
            <a:endParaRPr sz="72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 dirty="0"/>
              <a:t>PEF (Product Environmental Footprint) &amp; OEF (Organization Environmental Footprint)</a:t>
            </a:r>
            <a:endParaRPr sz="72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 dirty="0"/>
              <a:t>Food sustainability labelling and claims</a:t>
            </a:r>
            <a:endParaRPr sz="72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 dirty="0"/>
              <a:t>Carbon footprint reduction</a:t>
            </a:r>
            <a:endParaRPr sz="7200" dirty="0"/>
          </a:p>
          <a:p>
            <a:pPr marL="228600" lvl="0" indent="-18573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400" b="1" dirty="0"/>
              <a:t>Mismatch at the labor market </a:t>
            </a:r>
            <a:r>
              <a:rPr lang="en-US" sz="8400" dirty="0"/>
              <a:t>between demand and supply of sustainability talent</a:t>
            </a:r>
            <a:endParaRPr sz="8400" dirty="0"/>
          </a:p>
          <a:p>
            <a:pPr marL="228600" lvl="0" indent="-6413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8" name="Google Shape;108;p23" descr="SDG 13: Climate Action : GLEC Glob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4007825" cy="178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518C6-1685-0E7E-ED09-516F28F62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187" y="3625151"/>
            <a:ext cx="1975773" cy="3232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154111" y="1"/>
            <a:ext cx="9011154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800" b="1" dirty="0"/>
              <a:t>Carbon footprint calculation and reduction strategies</a:t>
            </a:r>
            <a:endParaRPr sz="2800" b="1" dirty="0"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0" y="1525712"/>
            <a:ext cx="11729179" cy="52192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47173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b="1" dirty="0"/>
              <a:t>Collaborative learning environment </a:t>
            </a:r>
            <a:r>
              <a:rPr lang="en-US" dirty="0"/>
              <a:t>with engaged students, lecturers, researchers, companies, associations, authorities and experts</a:t>
            </a:r>
            <a:endParaRPr sz="2700" b="1" dirty="0"/>
          </a:p>
          <a:p>
            <a:pPr marL="228600" lvl="0" indent="-247173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700" dirty="0"/>
              <a:t>Collaboration with</a:t>
            </a:r>
            <a:r>
              <a:rPr lang="en-US" sz="2700" b="1" dirty="0"/>
              <a:t> innovative</a:t>
            </a:r>
            <a:r>
              <a:rPr lang="en-US" sz="2700" dirty="0"/>
              <a:t> </a:t>
            </a:r>
            <a:r>
              <a:rPr lang="en-US" sz="2700" b="1" dirty="0"/>
              <a:t>industry and academic partners </a:t>
            </a:r>
            <a:r>
              <a:rPr lang="en-US" sz="2700" dirty="0"/>
              <a:t>that</a:t>
            </a:r>
            <a:r>
              <a:rPr lang="en-US" sz="2700" b="1" dirty="0"/>
              <a:t> </a:t>
            </a:r>
            <a:r>
              <a:rPr lang="en-US" sz="2700" dirty="0"/>
              <a:t>offer practical tools (software &amp; methodologies) to enable students to:</a:t>
            </a:r>
            <a:endParaRPr sz="2700" dirty="0"/>
          </a:p>
          <a:p>
            <a:pPr marL="685800" lvl="1" indent="-212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3333"/>
              <a:buChar char="•"/>
            </a:pPr>
            <a:r>
              <a:rPr lang="en-US" dirty="0"/>
              <a:t>apply </a:t>
            </a:r>
            <a:r>
              <a:rPr lang="en-US" b="1" dirty="0"/>
              <a:t>Life Cycle Assessment </a:t>
            </a:r>
            <a:r>
              <a:rPr lang="en-US" dirty="0"/>
              <a:t>methodology (Mobius software and </a:t>
            </a:r>
            <a:r>
              <a:rPr lang="en-US" dirty="0" err="1"/>
              <a:t>EcoInvent</a:t>
            </a:r>
            <a:r>
              <a:rPr lang="en-US" dirty="0"/>
              <a:t> data sets)</a:t>
            </a:r>
            <a:endParaRPr dirty="0"/>
          </a:p>
          <a:p>
            <a:pPr marL="685800" lvl="1" indent="-202882">
              <a:lnSpc>
                <a:spcPct val="100000"/>
              </a:lnSpc>
              <a:spcBef>
                <a:spcPts val="1000"/>
              </a:spcBef>
              <a:buSzPct val="64285"/>
            </a:pPr>
            <a:r>
              <a:rPr lang="en-US" dirty="0"/>
              <a:t>generate </a:t>
            </a:r>
            <a:r>
              <a:rPr lang="en-US" b="1" dirty="0"/>
              <a:t>data driven</a:t>
            </a:r>
            <a:r>
              <a:rPr lang="en-US" dirty="0"/>
              <a:t> insights</a:t>
            </a:r>
            <a:endParaRPr dirty="0"/>
          </a:p>
          <a:p>
            <a:pPr marL="685800" lvl="1" indent="-202882">
              <a:lnSpc>
                <a:spcPct val="100000"/>
              </a:lnSpc>
              <a:spcBef>
                <a:spcPts val="1000"/>
              </a:spcBef>
              <a:buSzPct val="75000"/>
            </a:pPr>
            <a:r>
              <a:rPr lang="en-US" dirty="0"/>
              <a:t>develop </a:t>
            </a:r>
            <a:r>
              <a:rPr lang="en-US" b="1" dirty="0"/>
              <a:t>strategic recommendations</a:t>
            </a:r>
            <a:r>
              <a:rPr lang="en-US" dirty="0"/>
              <a:t> for carbon footprint reduction in the supply chain</a:t>
            </a:r>
          </a:p>
          <a:p>
            <a:pPr marL="685800" lvl="1" indent="-2028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en-US" b="1" dirty="0"/>
              <a:t>rethink </a:t>
            </a:r>
            <a:r>
              <a:rPr lang="en-US" dirty="0"/>
              <a:t>current business practices &amp; revenue models and supply chains (</a:t>
            </a:r>
            <a:r>
              <a:rPr lang="en-US" b="1" dirty="0"/>
              <a:t>collaboration opportunities)</a:t>
            </a:r>
            <a:endParaRPr dirty="0"/>
          </a:p>
          <a:p>
            <a:pPr marL="228600" indent="-24717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700" b="1" dirty="0"/>
              <a:t>Accelerate transition/transformation </a:t>
            </a:r>
            <a:r>
              <a:rPr lang="en-US" sz="2700" dirty="0"/>
              <a:t>toward a circular economy &amp; more sustainable business and society</a:t>
            </a:r>
            <a:endParaRPr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512064" y="1"/>
            <a:ext cx="10841736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b="1" dirty="0"/>
              <a:t>What ACT is all about – What makes us tick?</a:t>
            </a:r>
            <a:endParaRPr dirty="0"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267128" y="1404457"/>
            <a:ext cx="11834017" cy="507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685800" lvl="1" indent="-50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1" name="Google Shape;121;p25"/>
          <p:cNvSpPr/>
          <p:nvPr/>
        </p:nvSpPr>
        <p:spPr>
          <a:xfrm>
            <a:off x="0" y="1041388"/>
            <a:ext cx="12163737" cy="3065616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5550"/>
            <a:ext cx="1004378" cy="100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/>
          <p:nvPr/>
        </p:nvSpPr>
        <p:spPr>
          <a:xfrm>
            <a:off x="892370" y="1357294"/>
            <a:ext cx="22533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Passion for sustainability</a:t>
            </a:r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3954387" y="1404457"/>
            <a:ext cx="22533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Collaboration</a:t>
            </a:r>
            <a:endParaRPr/>
          </a:p>
        </p:txBody>
      </p:sp>
      <p:sp>
        <p:nvSpPr>
          <p:cNvPr id="125" name="Google Shape;125;p25"/>
          <p:cNvSpPr txBox="1"/>
          <p:nvPr/>
        </p:nvSpPr>
        <p:spPr>
          <a:xfrm>
            <a:off x="6897803" y="1323018"/>
            <a:ext cx="22533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Curiosity -&gt;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Research</a:t>
            </a:r>
            <a:endParaRPr dirty="0"/>
          </a:p>
        </p:txBody>
      </p:sp>
      <p:sp>
        <p:nvSpPr>
          <p:cNvPr id="126" name="Google Shape;126;p25"/>
          <p:cNvSpPr txBox="1"/>
          <p:nvPr/>
        </p:nvSpPr>
        <p:spPr>
          <a:xfrm>
            <a:off x="9810771" y="1404457"/>
            <a:ext cx="25846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Engagement -&gt;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dirty="0"/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864" y="1170588"/>
            <a:ext cx="1055307" cy="105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0637" y="1119566"/>
            <a:ext cx="1039340" cy="103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39790" y="1160880"/>
            <a:ext cx="1141742" cy="83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453505"/>
            <a:ext cx="12135474" cy="426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 descr="diagram life cycle analys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150" y="1506933"/>
            <a:ext cx="5916900" cy="49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512064" y="1"/>
            <a:ext cx="10841736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b="1"/>
              <a:t>Students said about ACT</a:t>
            </a:r>
            <a:endParaRPr b="1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2299" y="1306275"/>
            <a:ext cx="6157747" cy="50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 b="1" i="1" dirty="0"/>
              <a:t>LCA is mightier than the sword</a:t>
            </a:r>
            <a:r>
              <a:rPr lang="en-US" sz="2600" b="0" i="0" dirty="0"/>
              <a:t>. ✏️🗡️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“[…] This is a war against time, against the end of resources, against the rise of the ocean level, it’s our last war, and </a:t>
            </a:r>
            <a:r>
              <a:rPr lang="en-US" sz="2400" b="0" i="0" dirty="0"/>
              <a:t>we need to prepare by making informed decisions. Let’s start with analyzing product life cycles to change the future. Let’s show those LCA.”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(Andrea Ballester, MSC student)</a:t>
            </a:r>
            <a:endParaRPr sz="2400" dirty="0"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2"/>
          </p:nvPr>
        </p:nvSpPr>
        <p:spPr>
          <a:xfrm>
            <a:off x="6083808" y="1574800"/>
            <a:ext cx="5269992" cy="474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90855" y="0"/>
            <a:ext cx="10841736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800" b="1" dirty="0"/>
              <a:t>Educational innovation for sustainable development</a:t>
            </a:r>
            <a:endParaRPr sz="2800" dirty="0"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267128" y="1404457"/>
            <a:ext cx="11834017" cy="507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We practice what we preach!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 transform the education so that it can become transformative in nature! </a:t>
            </a:r>
            <a:endParaRPr sz="2800" dirty="0"/>
          </a:p>
          <a:p>
            <a:pPr marL="685800" lvl="1" indent="-50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6898" y="2256518"/>
            <a:ext cx="4685102" cy="26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55" y="1274521"/>
            <a:ext cx="4408279" cy="2479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_Lege presentatie">
  <a:themeElements>
    <a:clrScheme name="2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7" ma:contentTypeDescription="Create a new document." ma:contentTypeScope="" ma:versionID="9e1065e93aa7349a7f47fc07ecf129df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ebd197de9bb5d83e3e9f6708c38040ff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6F962F-AA9A-45D4-9268-AF8FAE147D82}"/>
</file>

<file path=customXml/itemProps2.xml><?xml version="1.0" encoding="utf-8"?>
<ds:datastoreItem xmlns:ds="http://schemas.openxmlformats.org/officeDocument/2006/customXml" ds:itemID="{E1B7AD69-C9A5-467F-986E-798876EEC978}"/>
</file>

<file path=customXml/itemProps3.xml><?xml version="1.0" encoding="utf-8"?>
<ds:datastoreItem xmlns:ds="http://schemas.openxmlformats.org/officeDocument/2006/customXml" ds:itemID="{13EAF078-DFE4-43F3-83BF-B3412396AAA8}"/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344</Words>
  <Application>Microsoft Office PowerPoint</Application>
  <PresentationFormat>Widescreen</PresentationFormat>
  <Paragraphs>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Verdana</vt:lpstr>
      <vt:lpstr>Calibri</vt:lpstr>
      <vt:lpstr>Poppins</vt:lpstr>
      <vt:lpstr>6_Lege presentatie</vt:lpstr>
      <vt:lpstr>Kantoorthema</vt:lpstr>
      <vt:lpstr>PowerPoint Presentation</vt:lpstr>
      <vt:lpstr>Urgency to improve sustainability </vt:lpstr>
      <vt:lpstr>Carbon footprint calculation and reduction strategies</vt:lpstr>
      <vt:lpstr>What ACT is all about – What makes us tick?</vt:lpstr>
      <vt:lpstr>Students said about ACT</vt:lpstr>
      <vt:lpstr>Educational innovation for sustainable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Pesalj, B. (Biljana)</cp:lastModifiedBy>
  <cp:revision>3</cp:revision>
  <dcterms:modified xsi:type="dcterms:W3CDTF">2023-11-06T15:04:21Z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</Properties>
</file>