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Titillium Web" panose="00000500000000000000" pitchFamily="2" charset="0"/>
      <p:regular r:id="rId14"/>
      <p:bold r:id="rId15"/>
      <p:italic r:id="rId16"/>
      <p:boldItalic r:id="rId17"/>
    </p:embeddedFont>
    <p:embeddedFont>
      <p:font typeface="Titillium Web Regular" panose="00000500000000000000" charset="0"/>
      <p:regular r:id="rId18"/>
    </p:embeddedFont>
    <p:embeddedFont>
      <p:font typeface="Titillium Web Regular Bold" panose="020B0604020202020204" charset="0"/>
      <p:regular r:id="rId19"/>
    </p:embeddedFont>
    <p:embeddedFont>
      <p:font typeface="Titillium Web Regular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jpeg"/><Relationship Id="rId5" Type="http://schemas.openxmlformats.org/officeDocument/2006/relationships/image" Target="../media/image12.svg"/><Relationship Id="rId10" Type="http://schemas.openxmlformats.org/officeDocument/2006/relationships/image" Target="../media/image13.jpeg"/><Relationship Id="rId4" Type="http://schemas.openxmlformats.org/officeDocument/2006/relationships/image" Target="../media/image1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sv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5.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svg"/><Relationship Id="rId7"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7.sv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1.png"/><Relationship Id="rId3" Type="http://schemas.openxmlformats.org/officeDocument/2006/relationships/image" Target="../media/image28.svg"/><Relationship Id="rId21" Type="http://schemas.openxmlformats.org/officeDocument/2006/relationships/image" Target="../media/image12.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38.jpeg"/><Relationship Id="rId2" Type="http://schemas.openxmlformats.org/officeDocument/2006/relationships/image" Target="../media/image27.png"/><Relationship Id="rId16" Type="http://schemas.openxmlformats.org/officeDocument/2006/relationships/image" Target="../media/image37.jpe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3.svg"/><Relationship Id="rId15" Type="http://schemas.openxmlformats.org/officeDocument/2006/relationships/image" Target="../media/image6.png"/><Relationship Id="rId10" Type="http://schemas.openxmlformats.org/officeDocument/2006/relationships/image" Target="../media/image33.png"/><Relationship Id="rId19" Type="http://schemas.openxmlformats.org/officeDocument/2006/relationships/image" Target="../media/image2.sv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png"/><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sp>
        <p:nvSpPr>
          <p:cNvPr id="2" name="Freeform 2"/>
          <p:cNvSpPr/>
          <p:nvPr/>
        </p:nvSpPr>
        <p:spPr>
          <a:xfrm>
            <a:off x="9920019" y="748874"/>
            <a:ext cx="634043" cy="634043"/>
          </a:xfrm>
          <a:custGeom>
            <a:avLst/>
            <a:gdLst/>
            <a:ahLst/>
            <a:cxnLst/>
            <a:rect l="l" t="t" r="r" b="b"/>
            <a:pathLst>
              <a:path w="634043" h="634043">
                <a:moveTo>
                  <a:pt x="0" y="0"/>
                </a:moveTo>
                <a:lnTo>
                  <a:pt x="634043" y="0"/>
                </a:lnTo>
                <a:lnTo>
                  <a:pt x="634043" y="634043"/>
                </a:lnTo>
                <a:lnTo>
                  <a:pt x="0" y="634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3" name="Freeform 3"/>
          <p:cNvSpPr/>
          <p:nvPr/>
        </p:nvSpPr>
        <p:spPr>
          <a:xfrm>
            <a:off x="16201165" y="1964410"/>
            <a:ext cx="634043" cy="634043"/>
          </a:xfrm>
          <a:custGeom>
            <a:avLst/>
            <a:gdLst/>
            <a:ahLst/>
            <a:cxnLst/>
            <a:rect l="l" t="t" r="r" b="b"/>
            <a:pathLst>
              <a:path w="634043" h="634043">
                <a:moveTo>
                  <a:pt x="0" y="0"/>
                </a:moveTo>
                <a:lnTo>
                  <a:pt x="634043" y="0"/>
                </a:lnTo>
                <a:lnTo>
                  <a:pt x="634043" y="634044"/>
                </a:lnTo>
                <a:lnTo>
                  <a:pt x="0" y="634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DE"/>
          </a:p>
        </p:txBody>
      </p:sp>
      <p:sp>
        <p:nvSpPr>
          <p:cNvPr id="4" name="Freeform 4"/>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6"/>
            <a:stretch>
              <a:fillRect/>
            </a:stretch>
          </a:blipFill>
        </p:spPr>
        <p:txBody>
          <a:bodyPr/>
          <a:lstStyle/>
          <a:p>
            <a:endParaRPr lang="en-DE"/>
          </a:p>
        </p:txBody>
      </p:sp>
      <p:sp>
        <p:nvSpPr>
          <p:cNvPr id="5" name="Freeform 5"/>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7"/>
            <a:stretch>
              <a:fillRect l="-130835"/>
            </a:stretch>
          </a:blipFill>
        </p:spPr>
        <p:txBody>
          <a:bodyPr/>
          <a:lstStyle/>
          <a:p>
            <a:endParaRPr lang="en-DE"/>
          </a:p>
        </p:txBody>
      </p:sp>
      <p:sp>
        <p:nvSpPr>
          <p:cNvPr id="6" name="Freeform 6"/>
          <p:cNvSpPr/>
          <p:nvPr/>
        </p:nvSpPr>
        <p:spPr>
          <a:xfrm>
            <a:off x="4372232" y="8686607"/>
            <a:ext cx="2619193" cy="990983"/>
          </a:xfrm>
          <a:custGeom>
            <a:avLst/>
            <a:gdLst/>
            <a:ahLst/>
            <a:cxnLst/>
            <a:rect l="l" t="t" r="r" b="b"/>
            <a:pathLst>
              <a:path w="2619193" h="990983">
                <a:moveTo>
                  <a:pt x="0" y="0"/>
                </a:moveTo>
                <a:lnTo>
                  <a:pt x="2619193" y="0"/>
                </a:lnTo>
                <a:lnTo>
                  <a:pt x="2619193" y="990982"/>
                </a:lnTo>
                <a:lnTo>
                  <a:pt x="0" y="990982"/>
                </a:lnTo>
                <a:lnTo>
                  <a:pt x="0" y="0"/>
                </a:lnTo>
                <a:close/>
              </a:path>
            </a:pathLst>
          </a:custGeom>
          <a:blipFill>
            <a:blip r:embed="rId7"/>
            <a:stretch>
              <a:fillRect r="-107791"/>
            </a:stretch>
          </a:blipFill>
        </p:spPr>
        <p:txBody>
          <a:bodyPr/>
          <a:lstStyle/>
          <a:p>
            <a:endParaRPr lang="en-DE"/>
          </a:p>
        </p:txBody>
      </p:sp>
      <p:sp>
        <p:nvSpPr>
          <p:cNvPr id="7" name="Freeform 7"/>
          <p:cNvSpPr/>
          <p:nvPr/>
        </p:nvSpPr>
        <p:spPr>
          <a:xfrm>
            <a:off x="1019175" y="8686607"/>
            <a:ext cx="2886908" cy="977923"/>
          </a:xfrm>
          <a:custGeom>
            <a:avLst/>
            <a:gdLst/>
            <a:ahLst/>
            <a:cxnLst/>
            <a:rect l="l" t="t" r="r" b="b"/>
            <a:pathLst>
              <a:path w="2886908" h="977923">
                <a:moveTo>
                  <a:pt x="0" y="0"/>
                </a:moveTo>
                <a:lnTo>
                  <a:pt x="2886908" y="0"/>
                </a:lnTo>
                <a:lnTo>
                  <a:pt x="2886908" y="977923"/>
                </a:lnTo>
                <a:lnTo>
                  <a:pt x="0" y="977923"/>
                </a:lnTo>
                <a:lnTo>
                  <a:pt x="0" y="0"/>
                </a:lnTo>
                <a:close/>
              </a:path>
            </a:pathLst>
          </a:custGeom>
          <a:blipFill>
            <a:blip r:embed="rId8"/>
            <a:stretch>
              <a:fillRect l="-2639"/>
            </a:stretch>
          </a:blipFill>
        </p:spPr>
        <p:txBody>
          <a:bodyPr/>
          <a:lstStyle/>
          <a:p>
            <a:endParaRPr lang="en-DE"/>
          </a:p>
        </p:txBody>
      </p:sp>
      <p:sp>
        <p:nvSpPr>
          <p:cNvPr id="8" name="Freeform 8"/>
          <p:cNvSpPr/>
          <p:nvPr/>
        </p:nvSpPr>
        <p:spPr>
          <a:xfrm>
            <a:off x="8068867" y="2281432"/>
            <a:ext cx="10360371" cy="6948846"/>
          </a:xfrm>
          <a:custGeom>
            <a:avLst/>
            <a:gdLst/>
            <a:ahLst/>
            <a:cxnLst/>
            <a:rect l="l" t="t" r="r" b="b"/>
            <a:pathLst>
              <a:path w="10360371" h="6948846">
                <a:moveTo>
                  <a:pt x="0" y="0"/>
                </a:moveTo>
                <a:lnTo>
                  <a:pt x="10360370" y="0"/>
                </a:lnTo>
                <a:lnTo>
                  <a:pt x="10360370" y="6948846"/>
                </a:lnTo>
                <a:lnTo>
                  <a:pt x="0" y="6948846"/>
                </a:lnTo>
                <a:lnTo>
                  <a:pt x="0" y="0"/>
                </a:lnTo>
                <a:close/>
              </a:path>
            </a:pathLst>
          </a:custGeom>
          <a:blipFill>
            <a:blip r:embed="rId9"/>
            <a:stretch>
              <a:fillRect l="-6796" r="-4116" b="-5352"/>
            </a:stretch>
          </a:blipFill>
        </p:spPr>
        <p:txBody>
          <a:bodyPr/>
          <a:lstStyle/>
          <a:p>
            <a:endParaRPr lang="en-DE"/>
          </a:p>
        </p:txBody>
      </p:sp>
      <p:grpSp>
        <p:nvGrpSpPr>
          <p:cNvPr id="9" name="Group 9"/>
          <p:cNvGrpSpPr/>
          <p:nvPr/>
        </p:nvGrpSpPr>
        <p:grpSpPr>
          <a:xfrm>
            <a:off x="7235028" y="6432043"/>
            <a:ext cx="2396556" cy="2396556"/>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4AB1"/>
            </a:solidFill>
          </p:spPr>
          <p:txBody>
            <a:bodyPr/>
            <a:lstStyle/>
            <a:p>
              <a:endParaRPr lang="en-DE"/>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1028700" y="3405067"/>
            <a:ext cx="7238120" cy="1406662"/>
          </a:xfrm>
          <a:prstGeom prst="rect">
            <a:avLst/>
          </a:prstGeom>
        </p:spPr>
        <p:txBody>
          <a:bodyPr lIns="0" tIns="0" rIns="0" bIns="0" rtlCol="0" anchor="t">
            <a:spAutoFit/>
          </a:bodyPr>
          <a:lstStyle/>
          <a:p>
            <a:pPr>
              <a:lnSpc>
                <a:spcPts val="11503"/>
              </a:lnSpc>
              <a:spcBef>
                <a:spcPct val="0"/>
              </a:spcBef>
            </a:pPr>
            <a:r>
              <a:rPr lang="en-US" sz="8217">
                <a:solidFill>
                  <a:srgbClr val="FFFFFF"/>
                </a:solidFill>
                <a:latin typeface="Titillium Web Regular Bold"/>
              </a:rPr>
              <a:t>Girls Go Circular</a:t>
            </a:r>
          </a:p>
        </p:txBody>
      </p:sp>
      <p:sp>
        <p:nvSpPr>
          <p:cNvPr id="13" name="TextBox 13"/>
          <p:cNvSpPr txBox="1"/>
          <p:nvPr/>
        </p:nvSpPr>
        <p:spPr>
          <a:xfrm>
            <a:off x="1039525" y="4986554"/>
            <a:ext cx="7952318" cy="872034"/>
          </a:xfrm>
          <a:prstGeom prst="rect">
            <a:avLst/>
          </a:prstGeom>
        </p:spPr>
        <p:txBody>
          <a:bodyPr lIns="0" tIns="0" rIns="0" bIns="0" rtlCol="0" anchor="t">
            <a:spAutoFit/>
          </a:bodyPr>
          <a:lstStyle/>
          <a:p>
            <a:pPr>
              <a:lnSpc>
                <a:spcPts val="3359"/>
              </a:lnSpc>
            </a:pPr>
            <a:r>
              <a:rPr lang="en-US" sz="2799" dirty="0">
                <a:solidFill>
                  <a:srgbClr val="7FD6C3"/>
                </a:solidFill>
                <a:latin typeface="Titillium Web Regular Bold"/>
              </a:rPr>
              <a:t>Digital and Entrepreneurial Skills for the </a:t>
            </a:r>
          </a:p>
          <a:p>
            <a:pPr>
              <a:lnSpc>
                <a:spcPts val="3359"/>
              </a:lnSpc>
            </a:pPr>
            <a:r>
              <a:rPr lang="en-US" sz="2799" dirty="0">
                <a:solidFill>
                  <a:srgbClr val="7FD6C3"/>
                </a:solidFill>
                <a:latin typeface="Titillium Web Regular Bold"/>
              </a:rPr>
              <a:t>Circular Economy</a:t>
            </a:r>
          </a:p>
        </p:txBody>
      </p:sp>
      <p:sp>
        <p:nvSpPr>
          <p:cNvPr id="14" name="TextBox 14"/>
          <p:cNvSpPr txBox="1"/>
          <p:nvPr/>
        </p:nvSpPr>
        <p:spPr>
          <a:xfrm>
            <a:off x="799846" y="8464943"/>
            <a:ext cx="1333500" cy="221664"/>
          </a:xfrm>
          <a:prstGeom prst="rect">
            <a:avLst/>
          </a:prstGeom>
        </p:spPr>
        <p:txBody>
          <a:bodyPr wrap="square" lIns="0" tIns="0" rIns="0" bIns="0" rtlCol="0" anchor="t">
            <a:spAutoFit/>
          </a:bodyPr>
          <a:lstStyle/>
          <a:p>
            <a:pPr algn="ctr">
              <a:lnSpc>
                <a:spcPts val="1765"/>
              </a:lnSpc>
            </a:pPr>
            <a:r>
              <a:rPr lang="en-US" sz="1261" dirty="0">
                <a:solidFill>
                  <a:srgbClr val="FFFFFF"/>
                </a:solidFill>
                <a:latin typeface="Titillium Web Regular"/>
              </a:rPr>
              <a:t>Coordinated by</a:t>
            </a:r>
          </a:p>
        </p:txBody>
      </p:sp>
      <p:grpSp>
        <p:nvGrpSpPr>
          <p:cNvPr id="15" name="Group 15"/>
          <p:cNvGrpSpPr/>
          <p:nvPr/>
        </p:nvGrpSpPr>
        <p:grpSpPr>
          <a:xfrm>
            <a:off x="15642687" y="7352146"/>
            <a:ext cx="2636383" cy="2636383"/>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4AB1"/>
            </a:solidFill>
          </p:spPr>
          <p:txBody>
            <a:bodyPr/>
            <a:lstStyle/>
            <a:p>
              <a:endParaRPr lang="en-DE"/>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18" name="TextBox 18"/>
          <p:cNvSpPr txBox="1"/>
          <p:nvPr/>
        </p:nvSpPr>
        <p:spPr>
          <a:xfrm>
            <a:off x="1039525" y="5951955"/>
            <a:ext cx="7393781" cy="413575"/>
          </a:xfrm>
          <a:prstGeom prst="rect">
            <a:avLst/>
          </a:prstGeom>
        </p:spPr>
        <p:txBody>
          <a:bodyPr lIns="0" tIns="0" rIns="0" bIns="0" rtlCol="0" anchor="t">
            <a:spAutoFit/>
          </a:bodyPr>
          <a:lstStyle/>
          <a:p>
            <a:pPr>
              <a:lnSpc>
                <a:spcPts val="3499"/>
              </a:lnSpc>
            </a:pPr>
            <a:r>
              <a:rPr lang="en-US" sz="2000" dirty="0">
                <a:solidFill>
                  <a:srgbClr val="FFFFFF"/>
                </a:solidFill>
                <a:latin typeface="Titillium Web"/>
              </a:rPr>
              <a:t>Solène Moutier, 15.11.2023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7461745" cy="9449604"/>
            <a:chOff x="0" y="0"/>
            <a:chExt cx="5906812" cy="3196533"/>
          </a:xfrm>
        </p:grpSpPr>
        <p:sp>
          <p:nvSpPr>
            <p:cNvPr id="3" name="Freeform 3"/>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4" name="Freeform 4"/>
          <p:cNvSpPr/>
          <p:nvPr/>
        </p:nvSpPr>
        <p:spPr>
          <a:xfrm rot="5400000">
            <a:off x="17259300" y="72009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5" name="Freeform 5"/>
          <p:cNvSpPr/>
          <p:nvPr/>
        </p:nvSpPr>
        <p:spPr>
          <a:xfrm>
            <a:off x="8826978" y="1330367"/>
            <a:ext cx="634043" cy="634043"/>
          </a:xfrm>
          <a:custGeom>
            <a:avLst/>
            <a:gdLst/>
            <a:ahLst/>
            <a:cxnLst/>
            <a:rect l="l" t="t" r="r" b="b"/>
            <a:pathLst>
              <a:path w="634043" h="634043">
                <a:moveTo>
                  <a:pt x="0" y="0"/>
                </a:moveTo>
                <a:lnTo>
                  <a:pt x="634044" y="0"/>
                </a:lnTo>
                <a:lnTo>
                  <a:pt x="634044" y="634043"/>
                </a:lnTo>
                <a:lnTo>
                  <a:pt x="0" y="634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DE"/>
          </a:p>
        </p:txBody>
      </p:sp>
      <p:sp>
        <p:nvSpPr>
          <p:cNvPr id="6" name="Freeform 6"/>
          <p:cNvSpPr/>
          <p:nvPr/>
        </p:nvSpPr>
        <p:spPr>
          <a:xfrm>
            <a:off x="16763882" y="5931573"/>
            <a:ext cx="634043" cy="634043"/>
          </a:xfrm>
          <a:custGeom>
            <a:avLst/>
            <a:gdLst/>
            <a:ahLst/>
            <a:cxnLst/>
            <a:rect l="l" t="t" r="r" b="b"/>
            <a:pathLst>
              <a:path w="634043" h="634043">
                <a:moveTo>
                  <a:pt x="0" y="0"/>
                </a:moveTo>
                <a:lnTo>
                  <a:pt x="634043" y="0"/>
                </a:lnTo>
                <a:lnTo>
                  <a:pt x="634043" y="634043"/>
                </a:lnTo>
                <a:lnTo>
                  <a:pt x="0" y="634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7" name="Freeform 7"/>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8"/>
            <a:stretch>
              <a:fillRect/>
            </a:stretch>
          </a:blipFill>
        </p:spPr>
        <p:txBody>
          <a:bodyPr/>
          <a:lstStyle/>
          <a:p>
            <a:endParaRPr lang="en-DE"/>
          </a:p>
        </p:txBody>
      </p:sp>
      <p:sp>
        <p:nvSpPr>
          <p:cNvPr id="8" name="Freeform 8"/>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9"/>
            <a:stretch>
              <a:fillRect l="-130835"/>
            </a:stretch>
          </a:blipFill>
        </p:spPr>
        <p:txBody>
          <a:bodyPr/>
          <a:lstStyle/>
          <a:p>
            <a:endParaRPr lang="en-DE"/>
          </a:p>
        </p:txBody>
      </p:sp>
      <p:sp>
        <p:nvSpPr>
          <p:cNvPr id="9" name="TextBox 9"/>
          <p:cNvSpPr txBox="1"/>
          <p:nvPr/>
        </p:nvSpPr>
        <p:spPr>
          <a:xfrm>
            <a:off x="1028700" y="3810673"/>
            <a:ext cx="8348824" cy="4194175"/>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FFFFFF"/>
                </a:solidFill>
                <a:latin typeface="Titillium Web Regular"/>
              </a:rPr>
              <a:t>Girls Go Circular is coordinated by EIT RawMaterials since 2020, with the support of the </a:t>
            </a:r>
            <a:r>
              <a:rPr lang="en-US" sz="2499">
                <a:solidFill>
                  <a:srgbClr val="F4E047"/>
                </a:solidFill>
                <a:latin typeface="Titillium Web Regular Bold"/>
              </a:rPr>
              <a:t>EIT Community</a:t>
            </a:r>
            <a:r>
              <a:rPr lang="en-US" sz="2499">
                <a:solidFill>
                  <a:srgbClr val="FFFFFF"/>
                </a:solidFill>
                <a:latin typeface="Titillium Web Regular"/>
              </a:rPr>
              <a:t> and the Directorate-General for Education, Youth, Sport, and Culture (DG EAC).</a:t>
            </a:r>
          </a:p>
          <a:p>
            <a:pPr algn="just">
              <a:lnSpc>
                <a:spcPts val="2100"/>
              </a:lnSpc>
            </a:pPr>
            <a:endParaRPr lang="en-US" sz="2499">
              <a:solidFill>
                <a:srgbClr val="FFFFFF"/>
              </a:solidFill>
              <a:latin typeface="Titillium Web Regular"/>
            </a:endParaRPr>
          </a:p>
          <a:p>
            <a:pPr marL="539749" lvl="1" indent="-269875" algn="just">
              <a:lnSpc>
                <a:spcPts val="3499"/>
              </a:lnSpc>
              <a:buFont typeface="Arial"/>
              <a:buChar char="•"/>
            </a:pPr>
            <a:r>
              <a:rPr lang="en-US" sz="2499">
                <a:solidFill>
                  <a:srgbClr val="FFFFFF"/>
                </a:solidFill>
                <a:latin typeface="Titillium Web Regular"/>
              </a:rPr>
              <a:t>The project aims to equip at least 40,000 schoolgirls aged 14-19 across Europe with </a:t>
            </a:r>
            <a:r>
              <a:rPr lang="en-US" sz="2499">
                <a:solidFill>
                  <a:srgbClr val="F4E047"/>
                </a:solidFill>
                <a:latin typeface="Titillium Web Regular Bold"/>
              </a:rPr>
              <a:t>digital</a:t>
            </a:r>
            <a:r>
              <a:rPr lang="en-US" sz="2499">
                <a:solidFill>
                  <a:srgbClr val="FFFFFF"/>
                </a:solidFill>
                <a:latin typeface="Titillium Web Regular"/>
              </a:rPr>
              <a:t> and </a:t>
            </a:r>
            <a:r>
              <a:rPr lang="en-US" sz="2499">
                <a:solidFill>
                  <a:srgbClr val="F4E047"/>
                </a:solidFill>
                <a:latin typeface="Titillium Web Regular Bold"/>
              </a:rPr>
              <a:t>entrepreneurial</a:t>
            </a:r>
            <a:r>
              <a:rPr lang="en-US" sz="2499">
                <a:solidFill>
                  <a:srgbClr val="F4E047"/>
                </a:solidFill>
                <a:latin typeface="Titillium Web Regular"/>
              </a:rPr>
              <a:t> </a:t>
            </a:r>
            <a:r>
              <a:rPr lang="en-US" sz="2499">
                <a:solidFill>
                  <a:srgbClr val="F4E047"/>
                </a:solidFill>
                <a:latin typeface="Titillium Web Regular Bold"/>
              </a:rPr>
              <a:t>skills</a:t>
            </a:r>
            <a:r>
              <a:rPr lang="en-US" sz="2499">
                <a:solidFill>
                  <a:srgbClr val="FFFFFF"/>
                </a:solidFill>
                <a:latin typeface="Titillium Web Regular"/>
              </a:rPr>
              <a:t> by 2027 through an online learning programme about the</a:t>
            </a:r>
            <a:r>
              <a:rPr lang="en-US" sz="2499">
                <a:solidFill>
                  <a:srgbClr val="F4E047"/>
                </a:solidFill>
                <a:latin typeface="Titillium Web Regular"/>
              </a:rPr>
              <a:t> </a:t>
            </a:r>
            <a:r>
              <a:rPr lang="en-US" sz="2499">
                <a:solidFill>
                  <a:srgbClr val="F4E047"/>
                </a:solidFill>
                <a:latin typeface="Titillium Web Regular Bold"/>
              </a:rPr>
              <a:t>circular economy</a:t>
            </a:r>
            <a:r>
              <a:rPr lang="en-US" sz="2499">
                <a:solidFill>
                  <a:srgbClr val="FFFFFF"/>
                </a:solidFill>
                <a:latin typeface="Titillium Web Regular"/>
              </a:rPr>
              <a:t>.</a:t>
            </a:r>
          </a:p>
          <a:p>
            <a:pPr algn="just">
              <a:lnSpc>
                <a:spcPts val="3499"/>
              </a:lnSpc>
            </a:pPr>
            <a:endParaRPr lang="en-US" sz="2499">
              <a:solidFill>
                <a:srgbClr val="FFFFFF"/>
              </a:solidFill>
              <a:latin typeface="Titillium Web Regular"/>
            </a:endParaRPr>
          </a:p>
        </p:txBody>
      </p:sp>
      <p:sp>
        <p:nvSpPr>
          <p:cNvPr id="10" name="TextBox 10"/>
          <p:cNvSpPr txBox="1"/>
          <p:nvPr/>
        </p:nvSpPr>
        <p:spPr>
          <a:xfrm>
            <a:off x="1028700" y="1896612"/>
            <a:ext cx="5780285"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Project Overview</a:t>
            </a:r>
          </a:p>
        </p:txBody>
      </p:sp>
      <p:grpSp>
        <p:nvGrpSpPr>
          <p:cNvPr id="11" name="Group 11"/>
          <p:cNvGrpSpPr>
            <a:grpSpLocks noChangeAspect="1"/>
          </p:cNvGrpSpPr>
          <p:nvPr/>
        </p:nvGrpSpPr>
        <p:grpSpPr>
          <a:xfrm rot="-1025732">
            <a:off x="10545716" y="3339337"/>
            <a:ext cx="2752316" cy="5926861"/>
            <a:chOff x="0" y="0"/>
            <a:chExt cx="2948813" cy="6350000"/>
          </a:xfrm>
        </p:grpSpPr>
        <p:sp>
          <p:nvSpPr>
            <p:cNvPr id="12" name="Freeform 12"/>
            <p:cNvSpPr/>
            <p:nvPr/>
          </p:nvSpPr>
          <p:spPr>
            <a:xfrm>
              <a:off x="0" y="0"/>
              <a:ext cx="2948813" cy="6350000"/>
            </a:xfrm>
            <a:custGeom>
              <a:avLst/>
              <a:gdLst/>
              <a:ahLst/>
              <a:cxnLst/>
              <a:rect l="l" t="t" r="r" b="b"/>
              <a:pathLst>
                <a:path w="2948813" h="6350000">
                  <a:moveTo>
                    <a:pt x="2948813" y="1474470"/>
                  </a:moveTo>
                  <a:lnTo>
                    <a:pt x="2948813" y="4875530"/>
                  </a:lnTo>
                  <a:cubicBezTo>
                    <a:pt x="2948813" y="5689854"/>
                    <a:pt x="2288667" y="6350000"/>
                    <a:pt x="1474343" y="6350000"/>
                  </a:cubicBezTo>
                  <a:lnTo>
                    <a:pt x="1474343" y="6350000"/>
                  </a:lnTo>
                  <a:cubicBezTo>
                    <a:pt x="660146" y="6350000"/>
                    <a:pt x="0" y="5689854"/>
                    <a:pt x="0" y="4875530"/>
                  </a:cubicBezTo>
                  <a:lnTo>
                    <a:pt x="0" y="1474470"/>
                  </a:lnTo>
                  <a:cubicBezTo>
                    <a:pt x="0" y="660146"/>
                    <a:pt x="660146" y="0"/>
                    <a:pt x="1474470" y="0"/>
                  </a:cubicBezTo>
                  <a:lnTo>
                    <a:pt x="1474470" y="0"/>
                  </a:lnTo>
                  <a:cubicBezTo>
                    <a:pt x="2288667" y="0"/>
                    <a:pt x="2948813" y="660146"/>
                    <a:pt x="2948813" y="1474470"/>
                  </a:cubicBezTo>
                  <a:close/>
                </a:path>
              </a:pathLst>
            </a:custGeom>
            <a:blipFill>
              <a:blip r:embed="rId10"/>
              <a:stretch>
                <a:fillRect l="-202622" t="-474" r="-83394" b="-19031"/>
              </a:stretch>
            </a:blipFill>
          </p:spPr>
          <p:txBody>
            <a:bodyPr/>
            <a:lstStyle/>
            <a:p>
              <a:endParaRPr lang="en-DE"/>
            </a:p>
          </p:txBody>
        </p:sp>
      </p:grpSp>
      <p:grpSp>
        <p:nvGrpSpPr>
          <p:cNvPr id="13" name="Group 13"/>
          <p:cNvGrpSpPr>
            <a:grpSpLocks noChangeAspect="1"/>
          </p:cNvGrpSpPr>
          <p:nvPr/>
        </p:nvGrpSpPr>
        <p:grpSpPr>
          <a:xfrm rot="-1025732">
            <a:off x="12827358" y="898333"/>
            <a:ext cx="2902777" cy="6250865"/>
            <a:chOff x="0" y="0"/>
            <a:chExt cx="2948813" cy="6350000"/>
          </a:xfrm>
        </p:grpSpPr>
        <p:sp>
          <p:nvSpPr>
            <p:cNvPr id="14" name="Freeform 14"/>
            <p:cNvSpPr/>
            <p:nvPr/>
          </p:nvSpPr>
          <p:spPr>
            <a:xfrm>
              <a:off x="0" y="0"/>
              <a:ext cx="2948813" cy="6350000"/>
            </a:xfrm>
            <a:custGeom>
              <a:avLst/>
              <a:gdLst/>
              <a:ahLst/>
              <a:cxnLst/>
              <a:rect l="l" t="t" r="r" b="b"/>
              <a:pathLst>
                <a:path w="2948813" h="6350000">
                  <a:moveTo>
                    <a:pt x="2948813" y="1474470"/>
                  </a:moveTo>
                  <a:lnTo>
                    <a:pt x="2948813" y="4875530"/>
                  </a:lnTo>
                  <a:cubicBezTo>
                    <a:pt x="2948813" y="5689854"/>
                    <a:pt x="2288667" y="6350000"/>
                    <a:pt x="1474343" y="6350000"/>
                  </a:cubicBezTo>
                  <a:lnTo>
                    <a:pt x="1474343" y="6350000"/>
                  </a:lnTo>
                  <a:cubicBezTo>
                    <a:pt x="660146" y="6350000"/>
                    <a:pt x="0" y="5689854"/>
                    <a:pt x="0" y="4875530"/>
                  </a:cubicBezTo>
                  <a:lnTo>
                    <a:pt x="0" y="1474470"/>
                  </a:lnTo>
                  <a:cubicBezTo>
                    <a:pt x="0" y="660146"/>
                    <a:pt x="660146" y="0"/>
                    <a:pt x="1474470" y="0"/>
                  </a:cubicBezTo>
                  <a:lnTo>
                    <a:pt x="1474470" y="0"/>
                  </a:lnTo>
                  <a:cubicBezTo>
                    <a:pt x="2288667" y="0"/>
                    <a:pt x="2948813" y="660146"/>
                    <a:pt x="2948813" y="1474470"/>
                  </a:cubicBezTo>
                  <a:close/>
                </a:path>
              </a:pathLst>
            </a:custGeom>
            <a:blipFill>
              <a:blip r:embed="rId11"/>
              <a:stretch>
                <a:fillRect l="-130992" t="-2024" r="-108379" b="-3040"/>
              </a:stretch>
            </a:blipFill>
          </p:spPr>
          <p:txBody>
            <a:bodyPr/>
            <a:lstStyle/>
            <a:p>
              <a:endParaRPr lang="en-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163494" y="2757433"/>
            <a:ext cx="11889594" cy="6819727"/>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DE"/>
            </a:p>
          </p:txBody>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DE"/>
            </a:p>
          </p:txBody>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DE"/>
            </a:p>
          </p:txBody>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DE"/>
            </a:p>
          </p:txBody>
        </p:sp>
        <p:sp>
          <p:nvSpPr>
            <p:cNvPr id="7" name="Freeform 7"/>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t="-5592" b="-5592"/>
              </a:stretch>
            </a:blipFill>
          </p:spPr>
          <p:txBody>
            <a:bodyPr/>
            <a:lstStyle/>
            <a:p>
              <a:endParaRPr lang="en-DE"/>
            </a:p>
          </p:txBody>
        </p:sp>
      </p:grpSp>
      <p:sp>
        <p:nvSpPr>
          <p:cNvPr id="8" name="Freeform 8"/>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3"/>
            <a:stretch>
              <a:fillRect/>
            </a:stretch>
          </a:blipFill>
        </p:spPr>
        <p:txBody>
          <a:bodyPr/>
          <a:lstStyle/>
          <a:p>
            <a:endParaRPr lang="en-DE"/>
          </a:p>
        </p:txBody>
      </p:sp>
      <p:sp>
        <p:nvSpPr>
          <p:cNvPr id="9" name="Freeform 9"/>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4"/>
            <a:stretch>
              <a:fillRect l="-130835"/>
            </a:stretch>
          </a:blipFill>
        </p:spPr>
        <p:txBody>
          <a:bodyPr/>
          <a:lstStyle/>
          <a:p>
            <a:endParaRPr lang="en-DE"/>
          </a:p>
        </p:txBody>
      </p:sp>
      <p:sp>
        <p:nvSpPr>
          <p:cNvPr id="10" name="Freeform 10"/>
          <p:cNvSpPr/>
          <p:nvPr/>
        </p:nvSpPr>
        <p:spPr>
          <a:xfrm>
            <a:off x="15184040" y="1028700"/>
            <a:ext cx="634043" cy="634043"/>
          </a:xfrm>
          <a:custGeom>
            <a:avLst/>
            <a:gdLst/>
            <a:ahLst/>
            <a:cxnLst/>
            <a:rect l="l" t="t" r="r" b="b"/>
            <a:pathLst>
              <a:path w="634043" h="634043">
                <a:moveTo>
                  <a:pt x="0" y="0"/>
                </a:moveTo>
                <a:lnTo>
                  <a:pt x="634044" y="0"/>
                </a:lnTo>
                <a:lnTo>
                  <a:pt x="634044" y="634043"/>
                </a:lnTo>
                <a:lnTo>
                  <a:pt x="0" y="6340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DE"/>
          </a:p>
        </p:txBody>
      </p:sp>
      <p:sp>
        <p:nvSpPr>
          <p:cNvPr id="11" name="Freeform 11"/>
          <p:cNvSpPr/>
          <p:nvPr/>
        </p:nvSpPr>
        <p:spPr>
          <a:xfrm rot="5400000">
            <a:off x="8719439" y="-10287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DE"/>
          </a:p>
        </p:txBody>
      </p:sp>
      <p:grpSp>
        <p:nvGrpSpPr>
          <p:cNvPr id="12" name="Group 12"/>
          <p:cNvGrpSpPr/>
          <p:nvPr/>
        </p:nvGrpSpPr>
        <p:grpSpPr>
          <a:xfrm>
            <a:off x="1117453" y="3606945"/>
            <a:ext cx="1981006" cy="198100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FD6C3"/>
            </a:solidFill>
          </p:spPr>
          <p:txBody>
            <a:bodyPr/>
            <a:lstStyle/>
            <a:p>
              <a:endParaRPr lang="en-DE"/>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Titillium Web Regular Bold"/>
                </a:rPr>
                <a:t>+28,000</a:t>
              </a:r>
            </a:p>
            <a:p>
              <a:pPr algn="ctr">
                <a:lnSpc>
                  <a:spcPts val="3499"/>
                </a:lnSpc>
              </a:pPr>
              <a:r>
                <a:rPr lang="en-US" sz="2499" dirty="0">
                  <a:solidFill>
                    <a:srgbClr val="FFFFFF"/>
                  </a:solidFill>
                  <a:latin typeface="Titillium Web Regular Bold"/>
                </a:rPr>
                <a:t>girls</a:t>
              </a:r>
            </a:p>
          </p:txBody>
        </p:sp>
      </p:grpSp>
      <p:grpSp>
        <p:nvGrpSpPr>
          <p:cNvPr id="15" name="Group 15"/>
          <p:cNvGrpSpPr/>
          <p:nvPr/>
        </p:nvGrpSpPr>
        <p:grpSpPr>
          <a:xfrm>
            <a:off x="3357854" y="5207350"/>
            <a:ext cx="1981006" cy="1981006"/>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FD6C3"/>
            </a:solidFill>
          </p:spPr>
          <p:txBody>
            <a:bodyPr/>
            <a:lstStyle/>
            <a:p>
              <a:endParaRPr lang="en-DE"/>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Titillium Web Regular Bold"/>
                </a:rPr>
                <a:t>1,000</a:t>
              </a:r>
            </a:p>
            <a:p>
              <a:pPr algn="ctr">
                <a:lnSpc>
                  <a:spcPts val="3499"/>
                </a:lnSpc>
              </a:pPr>
              <a:r>
                <a:rPr lang="en-US" sz="2499" dirty="0">
                  <a:solidFill>
                    <a:srgbClr val="FFFFFF"/>
                  </a:solidFill>
                  <a:latin typeface="Titillium Web Regular Bold"/>
                </a:rPr>
                <a:t>schools</a:t>
              </a:r>
            </a:p>
          </p:txBody>
        </p:sp>
      </p:grpSp>
      <p:sp>
        <p:nvSpPr>
          <p:cNvPr id="18" name="Freeform 18"/>
          <p:cNvSpPr/>
          <p:nvPr/>
        </p:nvSpPr>
        <p:spPr>
          <a:xfrm>
            <a:off x="1060624" y="3550117"/>
            <a:ext cx="2094662" cy="2094662"/>
          </a:xfrm>
          <a:custGeom>
            <a:avLst/>
            <a:gdLst/>
            <a:ahLst/>
            <a:cxnLst/>
            <a:rect l="l" t="t" r="r" b="b"/>
            <a:pathLst>
              <a:path w="2094662" h="2094662">
                <a:moveTo>
                  <a:pt x="0" y="0"/>
                </a:moveTo>
                <a:lnTo>
                  <a:pt x="2094662" y="0"/>
                </a:lnTo>
                <a:lnTo>
                  <a:pt x="2094662" y="2094663"/>
                </a:lnTo>
                <a:lnTo>
                  <a:pt x="0" y="20946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dirty="0"/>
          </a:p>
        </p:txBody>
      </p:sp>
      <p:grpSp>
        <p:nvGrpSpPr>
          <p:cNvPr id="19" name="Group 19"/>
          <p:cNvGrpSpPr/>
          <p:nvPr/>
        </p:nvGrpSpPr>
        <p:grpSpPr>
          <a:xfrm>
            <a:off x="1153215" y="6319884"/>
            <a:ext cx="2009095" cy="200909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FD6C3"/>
            </a:solidFill>
          </p:spPr>
          <p:txBody>
            <a:bodyPr/>
            <a:lstStyle/>
            <a:p>
              <a:endParaRPr lang="en-D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Titillium Web Regular Bold"/>
                </a:rPr>
                <a:t>23</a:t>
              </a:r>
            </a:p>
            <a:p>
              <a:pPr algn="ctr">
                <a:lnSpc>
                  <a:spcPts val="3499"/>
                </a:lnSpc>
              </a:pPr>
              <a:r>
                <a:rPr lang="en-US" sz="2499" dirty="0">
                  <a:solidFill>
                    <a:srgbClr val="FFFFFF"/>
                  </a:solidFill>
                  <a:latin typeface="Titillium Web Regular Bold"/>
                </a:rPr>
                <a:t>countries</a:t>
              </a:r>
            </a:p>
          </p:txBody>
        </p:sp>
      </p:grpSp>
      <p:sp>
        <p:nvSpPr>
          <p:cNvPr id="22" name="Freeform 22"/>
          <p:cNvSpPr/>
          <p:nvPr/>
        </p:nvSpPr>
        <p:spPr>
          <a:xfrm>
            <a:off x="3299342" y="5175425"/>
            <a:ext cx="2044856" cy="2044856"/>
          </a:xfrm>
          <a:custGeom>
            <a:avLst/>
            <a:gdLst/>
            <a:ahLst/>
            <a:cxnLst/>
            <a:rect l="l" t="t" r="r" b="b"/>
            <a:pathLst>
              <a:path w="2044856" h="2044856">
                <a:moveTo>
                  <a:pt x="0" y="0"/>
                </a:moveTo>
                <a:lnTo>
                  <a:pt x="2044856" y="0"/>
                </a:lnTo>
                <a:lnTo>
                  <a:pt x="2044856" y="2044856"/>
                </a:lnTo>
                <a:lnTo>
                  <a:pt x="0" y="20448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a:p>
        </p:txBody>
      </p:sp>
      <p:sp>
        <p:nvSpPr>
          <p:cNvPr id="23" name="Freeform 23"/>
          <p:cNvSpPr/>
          <p:nvPr/>
        </p:nvSpPr>
        <p:spPr>
          <a:xfrm>
            <a:off x="1157624" y="6284123"/>
            <a:ext cx="2044856" cy="2044856"/>
          </a:xfrm>
          <a:custGeom>
            <a:avLst/>
            <a:gdLst/>
            <a:ahLst/>
            <a:cxnLst/>
            <a:rect l="l" t="t" r="r" b="b"/>
            <a:pathLst>
              <a:path w="2044856" h="2044856">
                <a:moveTo>
                  <a:pt x="0" y="0"/>
                </a:moveTo>
                <a:lnTo>
                  <a:pt x="2044857" y="0"/>
                </a:lnTo>
                <a:lnTo>
                  <a:pt x="2044857" y="2044856"/>
                </a:lnTo>
                <a:lnTo>
                  <a:pt x="0" y="20448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a:p>
        </p:txBody>
      </p:sp>
      <p:sp>
        <p:nvSpPr>
          <p:cNvPr id="24" name="TextBox 24"/>
          <p:cNvSpPr txBox="1"/>
          <p:nvPr/>
        </p:nvSpPr>
        <p:spPr>
          <a:xfrm>
            <a:off x="826000" y="1911816"/>
            <a:ext cx="7325875"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Project Expansion</a:t>
            </a:r>
          </a:p>
        </p:txBody>
      </p:sp>
      <p:grpSp>
        <p:nvGrpSpPr>
          <p:cNvPr id="25" name="Group 25"/>
          <p:cNvGrpSpPr/>
          <p:nvPr/>
        </p:nvGrpSpPr>
        <p:grpSpPr>
          <a:xfrm>
            <a:off x="3325929" y="7893003"/>
            <a:ext cx="2009095" cy="2009095"/>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FD6C3"/>
            </a:solidFill>
          </p:spPr>
          <p:txBody>
            <a:bodyPr/>
            <a:lstStyle/>
            <a:p>
              <a:endParaRPr lang="en-DE"/>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a:solidFill>
                    <a:srgbClr val="FFFFFF"/>
                  </a:solidFill>
                  <a:latin typeface="Titillium Web Regular Bold"/>
                </a:rPr>
                <a:t>16</a:t>
              </a:r>
            </a:p>
            <a:p>
              <a:pPr algn="ctr">
                <a:lnSpc>
                  <a:spcPts val="3499"/>
                </a:lnSpc>
              </a:pPr>
              <a:r>
                <a:rPr lang="en-US" sz="2499">
                  <a:solidFill>
                    <a:srgbClr val="FFFFFF"/>
                  </a:solidFill>
                  <a:latin typeface="Titillium Web Regular Bold"/>
                </a:rPr>
                <a:t>languages</a:t>
              </a:r>
            </a:p>
          </p:txBody>
        </p:sp>
      </p:grpSp>
      <p:sp>
        <p:nvSpPr>
          <p:cNvPr id="28" name="Freeform 28"/>
          <p:cNvSpPr/>
          <p:nvPr/>
        </p:nvSpPr>
        <p:spPr>
          <a:xfrm>
            <a:off x="3308048" y="7893003"/>
            <a:ext cx="2044856" cy="2044856"/>
          </a:xfrm>
          <a:custGeom>
            <a:avLst/>
            <a:gdLst/>
            <a:ahLst/>
            <a:cxnLst/>
            <a:rect l="l" t="t" r="r" b="b"/>
            <a:pathLst>
              <a:path w="2044856" h="2044856">
                <a:moveTo>
                  <a:pt x="0" y="0"/>
                </a:moveTo>
                <a:lnTo>
                  <a:pt x="2044856" y="0"/>
                </a:lnTo>
                <a:lnTo>
                  <a:pt x="2044856" y="2044856"/>
                </a:lnTo>
                <a:lnTo>
                  <a:pt x="0" y="20448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7461745" cy="9449604"/>
            <a:chOff x="0" y="0"/>
            <a:chExt cx="5906812" cy="3196533"/>
          </a:xfrm>
        </p:grpSpPr>
        <p:sp>
          <p:nvSpPr>
            <p:cNvPr id="3" name="Freeform 3"/>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4" name="Freeform 4"/>
          <p:cNvSpPr/>
          <p:nvPr/>
        </p:nvSpPr>
        <p:spPr>
          <a:xfrm rot="5400000">
            <a:off x="17259300" y="72009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5" name="Freeform 5"/>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4"/>
            <a:stretch>
              <a:fillRect/>
            </a:stretch>
          </a:blipFill>
        </p:spPr>
        <p:txBody>
          <a:bodyPr/>
          <a:lstStyle/>
          <a:p>
            <a:endParaRPr lang="en-DE"/>
          </a:p>
        </p:txBody>
      </p:sp>
      <p:sp>
        <p:nvSpPr>
          <p:cNvPr id="6" name="Freeform 6"/>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5"/>
            <a:stretch>
              <a:fillRect l="-130835"/>
            </a:stretch>
          </a:blipFill>
        </p:spPr>
        <p:txBody>
          <a:bodyPr/>
          <a:lstStyle/>
          <a:p>
            <a:endParaRPr lang="en-DE"/>
          </a:p>
        </p:txBody>
      </p:sp>
      <p:sp>
        <p:nvSpPr>
          <p:cNvPr id="7" name="TextBox 7"/>
          <p:cNvSpPr txBox="1"/>
          <p:nvPr/>
        </p:nvSpPr>
        <p:spPr>
          <a:xfrm>
            <a:off x="1028700" y="1896612"/>
            <a:ext cx="5780285"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Policy Objectives</a:t>
            </a:r>
          </a:p>
        </p:txBody>
      </p:sp>
      <p:sp>
        <p:nvSpPr>
          <p:cNvPr id="8" name="TextBox 8"/>
          <p:cNvSpPr txBox="1"/>
          <p:nvPr/>
        </p:nvSpPr>
        <p:spPr>
          <a:xfrm>
            <a:off x="2244738" y="4469753"/>
            <a:ext cx="5708038"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Girls Go Circular contributes to Action 13 – Encourage Women’s Participation in STEM.</a:t>
            </a:r>
          </a:p>
        </p:txBody>
      </p:sp>
      <p:sp>
        <p:nvSpPr>
          <p:cNvPr id="9" name="TextBox 9"/>
          <p:cNvSpPr txBox="1"/>
          <p:nvPr/>
        </p:nvSpPr>
        <p:spPr>
          <a:xfrm>
            <a:off x="2244738" y="3865602"/>
            <a:ext cx="5213461" cy="422276"/>
          </a:xfrm>
          <a:prstGeom prst="rect">
            <a:avLst/>
          </a:prstGeom>
        </p:spPr>
        <p:txBody>
          <a:bodyPr lIns="0" tIns="0" rIns="0" bIns="0" rtlCol="0" anchor="t">
            <a:spAutoFit/>
          </a:bodyPr>
          <a:lstStyle/>
          <a:p>
            <a:pPr>
              <a:lnSpc>
                <a:spcPts val="3499"/>
              </a:lnSpc>
              <a:spcBef>
                <a:spcPct val="0"/>
              </a:spcBef>
            </a:pPr>
            <a:r>
              <a:rPr lang="en-US" sz="2499">
                <a:solidFill>
                  <a:srgbClr val="F4E047"/>
                </a:solidFill>
                <a:latin typeface="Titillium Web Regular Bold"/>
              </a:rPr>
              <a:t>Digital Education Action Plan</a:t>
            </a:r>
          </a:p>
        </p:txBody>
      </p:sp>
      <p:sp>
        <p:nvSpPr>
          <p:cNvPr id="10" name="Freeform 10"/>
          <p:cNvSpPr/>
          <p:nvPr/>
        </p:nvSpPr>
        <p:spPr>
          <a:xfrm>
            <a:off x="1028700" y="3639685"/>
            <a:ext cx="848709" cy="848709"/>
          </a:xfrm>
          <a:custGeom>
            <a:avLst/>
            <a:gdLst/>
            <a:ahLst/>
            <a:cxnLst/>
            <a:rect l="l" t="t" r="r" b="b"/>
            <a:pathLst>
              <a:path w="848709" h="848709">
                <a:moveTo>
                  <a:pt x="0" y="0"/>
                </a:moveTo>
                <a:lnTo>
                  <a:pt x="848709" y="0"/>
                </a:lnTo>
                <a:lnTo>
                  <a:pt x="848709" y="848710"/>
                </a:lnTo>
                <a:lnTo>
                  <a:pt x="0" y="848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11" name="TextBox 11"/>
          <p:cNvSpPr txBox="1"/>
          <p:nvPr/>
        </p:nvSpPr>
        <p:spPr>
          <a:xfrm>
            <a:off x="1104859" y="3875127"/>
            <a:ext cx="696392"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Titillium Web Regular Bold"/>
              </a:rPr>
              <a:t>01</a:t>
            </a:r>
          </a:p>
        </p:txBody>
      </p:sp>
      <p:sp>
        <p:nvSpPr>
          <p:cNvPr id="12" name="TextBox 12"/>
          <p:cNvSpPr txBox="1"/>
          <p:nvPr/>
        </p:nvSpPr>
        <p:spPr>
          <a:xfrm>
            <a:off x="10360038" y="4469753"/>
            <a:ext cx="5708038"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The project closely supports EIT’s flagship Deep Tech Talent Initiative.</a:t>
            </a:r>
          </a:p>
        </p:txBody>
      </p:sp>
      <p:sp>
        <p:nvSpPr>
          <p:cNvPr id="13" name="TextBox 13"/>
          <p:cNvSpPr txBox="1"/>
          <p:nvPr/>
        </p:nvSpPr>
        <p:spPr>
          <a:xfrm>
            <a:off x="10360038" y="3865602"/>
            <a:ext cx="5213461" cy="422276"/>
          </a:xfrm>
          <a:prstGeom prst="rect">
            <a:avLst/>
          </a:prstGeom>
        </p:spPr>
        <p:txBody>
          <a:bodyPr lIns="0" tIns="0" rIns="0" bIns="0" rtlCol="0" anchor="t">
            <a:spAutoFit/>
          </a:bodyPr>
          <a:lstStyle/>
          <a:p>
            <a:pPr>
              <a:lnSpc>
                <a:spcPts val="3499"/>
              </a:lnSpc>
              <a:spcBef>
                <a:spcPct val="0"/>
              </a:spcBef>
            </a:pPr>
            <a:r>
              <a:rPr lang="en-US" sz="2499">
                <a:solidFill>
                  <a:srgbClr val="F4E047"/>
                </a:solidFill>
                <a:latin typeface="Titillium Web Regular Bold"/>
              </a:rPr>
              <a:t>New European Innovation Agenda</a:t>
            </a:r>
          </a:p>
        </p:txBody>
      </p:sp>
      <p:sp>
        <p:nvSpPr>
          <p:cNvPr id="14" name="Freeform 14"/>
          <p:cNvSpPr/>
          <p:nvPr/>
        </p:nvSpPr>
        <p:spPr>
          <a:xfrm>
            <a:off x="9144000" y="3639685"/>
            <a:ext cx="848709" cy="848709"/>
          </a:xfrm>
          <a:custGeom>
            <a:avLst/>
            <a:gdLst/>
            <a:ahLst/>
            <a:cxnLst/>
            <a:rect l="l" t="t" r="r" b="b"/>
            <a:pathLst>
              <a:path w="848709" h="848709">
                <a:moveTo>
                  <a:pt x="0" y="0"/>
                </a:moveTo>
                <a:lnTo>
                  <a:pt x="848709" y="0"/>
                </a:lnTo>
                <a:lnTo>
                  <a:pt x="848709" y="848710"/>
                </a:lnTo>
                <a:lnTo>
                  <a:pt x="0" y="8487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15" name="TextBox 15"/>
          <p:cNvSpPr txBox="1"/>
          <p:nvPr/>
        </p:nvSpPr>
        <p:spPr>
          <a:xfrm>
            <a:off x="9220159" y="3875127"/>
            <a:ext cx="696392"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Titillium Web Regular Bold"/>
              </a:rPr>
              <a:t>02</a:t>
            </a:r>
          </a:p>
        </p:txBody>
      </p:sp>
      <p:sp>
        <p:nvSpPr>
          <p:cNvPr id="16" name="TextBox 16"/>
          <p:cNvSpPr txBox="1"/>
          <p:nvPr/>
        </p:nvSpPr>
        <p:spPr>
          <a:xfrm>
            <a:off x="2244738" y="6773716"/>
            <a:ext cx="5708038" cy="17367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The Women and Girls in STEM Forum, Girls Go Circular's flagship event, guides annually high-level discussions to advance the EU agenda on these topics. </a:t>
            </a:r>
          </a:p>
        </p:txBody>
      </p:sp>
      <p:sp>
        <p:nvSpPr>
          <p:cNvPr id="17" name="TextBox 17"/>
          <p:cNvSpPr txBox="1"/>
          <p:nvPr/>
        </p:nvSpPr>
        <p:spPr>
          <a:xfrm>
            <a:off x="2244738" y="6169566"/>
            <a:ext cx="5479030" cy="422276"/>
          </a:xfrm>
          <a:prstGeom prst="rect">
            <a:avLst/>
          </a:prstGeom>
        </p:spPr>
        <p:txBody>
          <a:bodyPr lIns="0" tIns="0" rIns="0" bIns="0" rtlCol="0" anchor="t">
            <a:spAutoFit/>
          </a:bodyPr>
          <a:lstStyle/>
          <a:p>
            <a:pPr>
              <a:lnSpc>
                <a:spcPts val="3499"/>
              </a:lnSpc>
              <a:spcBef>
                <a:spcPct val="0"/>
              </a:spcBef>
            </a:pPr>
            <a:r>
              <a:rPr lang="en-US" sz="2499">
                <a:solidFill>
                  <a:srgbClr val="F4E047"/>
                </a:solidFill>
                <a:latin typeface="Titillium Web Regular Bold"/>
              </a:rPr>
              <a:t>Closing the Gender Gap in STEM and ICT</a:t>
            </a:r>
          </a:p>
        </p:txBody>
      </p:sp>
      <p:sp>
        <p:nvSpPr>
          <p:cNvPr id="18" name="Freeform 18"/>
          <p:cNvSpPr/>
          <p:nvPr/>
        </p:nvSpPr>
        <p:spPr>
          <a:xfrm>
            <a:off x="1028700" y="5943649"/>
            <a:ext cx="848709" cy="848709"/>
          </a:xfrm>
          <a:custGeom>
            <a:avLst/>
            <a:gdLst/>
            <a:ahLst/>
            <a:cxnLst/>
            <a:rect l="l" t="t" r="r" b="b"/>
            <a:pathLst>
              <a:path w="848709" h="848709">
                <a:moveTo>
                  <a:pt x="0" y="0"/>
                </a:moveTo>
                <a:lnTo>
                  <a:pt x="848709" y="0"/>
                </a:lnTo>
                <a:lnTo>
                  <a:pt x="848709" y="848709"/>
                </a:lnTo>
                <a:lnTo>
                  <a:pt x="0" y="8487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19" name="TextBox 19"/>
          <p:cNvSpPr txBox="1"/>
          <p:nvPr/>
        </p:nvSpPr>
        <p:spPr>
          <a:xfrm>
            <a:off x="1104859" y="6179091"/>
            <a:ext cx="696392"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Titillium Web Regular Bold"/>
              </a:rPr>
              <a:t>03</a:t>
            </a:r>
          </a:p>
        </p:txBody>
      </p:sp>
      <p:sp>
        <p:nvSpPr>
          <p:cNvPr id="20" name="TextBox 20"/>
          <p:cNvSpPr txBox="1"/>
          <p:nvPr/>
        </p:nvSpPr>
        <p:spPr>
          <a:xfrm>
            <a:off x="10360038" y="6773716"/>
            <a:ext cx="5708038" cy="12985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Girls Go Circular is active in several Ukrainian cities, supporting the students affected by war.</a:t>
            </a:r>
          </a:p>
        </p:txBody>
      </p:sp>
      <p:sp>
        <p:nvSpPr>
          <p:cNvPr id="21" name="TextBox 21"/>
          <p:cNvSpPr txBox="1"/>
          <p:nvPr/>
        </p:nvSpPr>
        <p:spPr>
          <a:xfrm>
            <a:off x="10360038" y="6169566"/>
            <a:ext cx="5708038" cy="422276"/>
          </a:xfrm>
          <a:prstGeom prst="rect">
            <a:avLst/>
          </a:prstGeom>
        </p:spPr>
        <p:txBody>
          <a:bodyPr lIns="0" tIns="0" rIns="0" bIns="0" rtlCol="0" anchor="t">
            <a:spAutoFit/>
          </a:bodyPr>
          <a:lstStyle/>
          <a:p>
            <a:pPr>
              <a:lnSpc>
                <a:spcPts val="3499"/>
              </a:lnSpc>
              <a:spcBef>
                <a:spcPct val="0"/>
              </a:spcBef>
            </a:pPr>
            <a:r>
              <a:rPr lang="en-US" sz="2499">
                <a:solidFill>
                  <a:srgbClr val="F4E047"/>
                </a:solidFill>
                <a:latin typeface="Titillium Web Regular Bold"/>
              </a:rPr>
              <a:t>Supporting EIT's efforts in Ukraine </a:t>
            </a:r>
          </a:p>
        </p:txBody>
      </p:sp>
      <p:sp>
        <p:nvSpPr>
          <p:cNvPr id="22" name="Freeform 22"/>
          <p:cNvSpPr/>
          <p:nvPr/>
        </p:nvSpPr>
        <p:spPr>
          <a:xfrm>
            <a:off x="9144000" y="5943649"/>
            <a:ext cx="848709" cy="848709"/>
          </a:xfrm>
          <a:custGeom>
            <a:avLst/>
            <a:gdLst/>
            <a:ahLst/>
            <a:cxnLst/>
            <a:rect l="l" t="t" r="r" b="b"/>
            <a:pathLst>
              <a:path w="848709" h="848709">
                <a:moveTo>
                  <a:pt x="0" y="0"/>
                </a:moveTo>
                <a:lnTo>
                  <a:pt x="848709" y="0"/>
                </a:lnTo>
                <a:lnTo>
                  <a:pt x="848709" y="848709"/>
                </a:lnTo>
                <a:lnTo>
                  <a:pt x="0" y="8487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23" name="TextBox 23"/>
          <p:cNvSpPr txBox="1"/>
          <p:nvPr/>
        </p:nvSpPr>
        <p:spPr>
          <a:xfrm>
            <a:off x="9220159" y="6179091"/>
            <a:ext cx="696392" cy="339725"/>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Titillium Web Regular Bold"/>
              </a:rPr>
              <a:t>04</a:t>
            </a:r>
          </a:p>
        </p:txBody>
      </p:sp>
      <p:sp>
        <p:nvSpPr>
          <p:cNvPr id="24" name="Freeform 24"/>
          <p:cNvSpPr/>
          <p:nvPr/>
        </p:nvSpPr>
        <p:spPr>
          <a:xfrm>
            <a:off x="13005012" y="1605607"/>
            <a:ext cx="634043" cy="634043"/>
          </a:xfrm>
          <a:custGeom>
            <a:avLst/>
            <a:gdLst/>
            <a:ahLst/>
            <a:cxnLst/>
            <a:rect l="l" t="t" r="r" b="b"/>
            <a:pathLst>
              <a:path w="634043" h="634043">
                <a:moveTo>
                  <a:pt x="0" y="0"/>
                </a:moveTo>
                <a:lnTo>
                  <a:pt x="634044" y="0"/>
                </a:lnTo>
                <a:lnTo>
                  <a:pt x="634044" y="634044"/>
                </a:lnTo>
                <a:lnTo>
                  <a:pt x="0" y="6340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7461745" cy="9449604"/>
            <a:chOff x="0" y="0"/>
            <a:chExt cx="5906812" cy="3196533"/>
          </a:xfrm>
        </p:grpSpPr>
        <p:sp>
          <p:nvSpPr>
            <p:cNvPr id="3" name="Freeform 3"/>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4" name="Freeform 4"/>
          <p:cNvSpPr/>
          <p:nvPr/>
        </p:nvSpPr>
        <p:spPr>
          <a:xfrm rot="5400000">
            <a:off x="17259300" y="72009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5" name="Freeform 5"/>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4"/>
            <a:stretch>
              <a:fillRect/>
            </a:stretch>
          </a:blipFill>
        </p:spPr>
        <p:txBody>
          <a:bodyPr/>
          <a:lstStyle/>
          <a:p>
            <a:endParaRPr lang="en-DE"/>
          </a:p>
        </p:txBody>
      </p:sp>
      <p:sp>
        <p:nvSpPr>
          <p:cNvPr id="6" name="Freeform 6"/>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5"/>
            <a:stretch>
              <a:fillRect l="-130835"/>
            </a:stretch>
          </a:blipFill>
        </p:spPr>
        <p:txBody>
          <a:bodyPr/>
          <a:lstStyle/>
          <a:p>
            <a:endParaRPr lang="en-DE"/>
          </a:p>
        </p:txBody>
      </p:sp>
      <p:sp>
        <p:nvSpPr>
          <p:cNvPr id="7" name="TextBox 7"/>
          <p:cNvSpPr txBox="1"/>
          <p:nvPr/>
        </p:nvSpPr>
        <p:spPr>
          <a:xfrm>
            <a:off x="1028700" y="1896612"/>
            <a:ext cx="11765107"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Learning Platform &amp; Methodology </a:t>
            </a:r>
          </a:p>
        </p:txBody>
      </p:sp>
      <p:grpSp>
        <p:nvGrpSpPr>
          <p:cNvPr id="8" name="Group 8"/>
          <p:cNvGrpSpPr>
            <a:grpSpLocks noChangeAspect="1"/>
          </p:cNvGrpSpPr>
          <p:nvPr/>
        </p:nvGrpSpPr>
        <p:grpSpPr>
          <a:xfrm>
            <a:off x="9512919" y="4982768"/>
            <a:ext cx="7610985" cy="436556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DE"/>
            </a:p>
          </p:txBody>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DE"/>
            </a:p>
          </p:txBody>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DE"/>
            </a:p>
          </p:txBody>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DE"/>
            </a:p>
          </p:txBody>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r="-9754" b="-692"/>
              </a:stretch>
            </a:blipFill>
          </p:spPr>
          <p:txBody>
            <a:bodyPr/>
            <a:lstStyle/>
            <a:p>
              <a:endParaRPr lang="en-DE"/>
            </a:p>
          </p:txBody>
        </p:sp>
      </p:grpSp>
      <p:sp>
        <p:nvSpPr>
          <p:cNvPr id="14" name="TextBox 14"/>
          <p:cNvSpPr txBox="1"/>
          <p:nvPr/>
        </p:nvSpPr>
        <p:spPr>
          <a:xfrm>
            <a:off x="1028700" y="3597275"/>
            <a:ext cx="8348824" cy="4741683"/>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F4E047"/>
                </a:solidFill>
                <a:latin typeface="Titillium Web Regular Bold"/>
              </a:rPr>
              <a:t>Circular Learning Space</a:t>
            </a:r>
            <a:r>
              <a:rPr lang="en-US" sz="2499" dirty="0">
                <a:solidFill>
                  <a:srgbClr val="FFFFFF"/>
                </a:solidFill>
                <a:latin typeface="Titillium Web Regular"/>
              </a:rPr>
              <a:t> is Girls Go Circular’s online learning platform:</a:t>
            </a:r>
          </a:p>
          <a:p>
            <a:pPr marL="1079499" lvl="2" indent="-359833" algn="just">
              <a:lnSpc>
                <a:spcPts val="3499"/>
              </a:lnSpc>
              <a:buFont typeface="Arial"/>
              <a:buChar char="⚬"/>
            </a:pPr>
            <a:r>
              <a:rPr lang="en-US" sz="2499" dirty="0">
                <a:solidFill>
                  <a:srgbClr val="F4E047"/>
                </a:solidFill>
                <a:latin typeface="Titillium Web Regular Bold"/>
              </a:rPr>
              <a:t>18 learning modules</a:t>
            </a:r>
            <a:r>
              <a:rPr lang="en-US" sz="2499" dirty="0">
                <a:solidFill>
                  <a:srgbClr val="FFFFFF"/>
                </a:solidFill>
                <a:latin typeface="Titillium Web Regular"/>
              </a:rPr>
              <a:t> exploring digital tools and the circular economy in different industries</a:t>
            </a:r>
          </a:p>
          <a:p>
            <a:pPr marL="1079499" lvl="2" indent="-359833" algn="just">
              <a:lnSpc>
                <a:spcPts val="3499"/>
              </a:lnSpc>
              <a:buFont typeface="Arial"/>
              <a:buChar char="⚬"/>
            </a:pPr>
            <a:r>
              <a:rPr lang="en-US" sz="2499" dirty="0">
                <a:solidFill>
                  <a:srgbClr val="F4E047"/>
                </a:solidFill>
                <a:latin typeface="Titillium Web Regular Bold"/>
              </a:rPr>
              <a:t>+60,000 registered users</a:t>
            </a:r>
          </a:p>
          <a:p>
            <a:pPr algn="just">
              <a:lnSpc>
                <a:spcPts val="2100"/>
              </a:lnSpc>
            </a:pPr>
            <a:endParaRPr lang="en-US" sz="2499" dirty="0">
              <a:solidFill>
                <a:srgbClr val="F4E047"/>
              </a:solidFill>
              <a:latin typeface="Titillium Web Regular Bold"/>
            </a:endParaRPr>
          </a:p>
          <a:p>
            <a:pPr marL="539749" lvl="1" indent="-269875" algn="just">
              <a:lnSpc>
                <a:spcPts val="3499"/>
              </a:lnSpc>
              <a:buFont typeface="Arial"/>
              <a:buChar char="•"/>
            </a:pPr>
            <a:r>
              <a:rPr lang="en-US" sz="2499" dirty="0">
                <a:solidFill>
                  <a:srgbClr val="FFFFFF"/>
                </a:solidFill>
                <a:latin typeface="Titillium Web Regular"/>
              </a:rPr>
              <a:t>The teaching methodology is based on a </a:t>
            </a:r>
            <a:r>
              <a:rPr lang="en-US" sz="2499" dirty="0">
                <a:solidFill>
                  <a:srgbClr val="F4E047"/>
                </a:solidFill>
                <a:latin typeface="Titillium Web Regular Bold"/>
              </a:rPr>
              <a:t>learning-by-doing</a:t>
            </a:r>
            <a:r>
              <a:rPr lang="en-US" sz="2499" dirty="0">
                <a:solidFill>
                  <a:srgbClr val="FFFFFF"/>
                </a:solidFill>
                <a:latin typeface="Titillium Web Regular"/>
              </a:rPr>
              <a:t> approach which engages students in challenge-based exercises such as creating an app mock-up, developing a product prototype, or planning a business model.</a:t>
            </a:r>
          </a:p>
        </p:txBody>
      </p:sp>
      <p:sp>
        <p:nvSpPr>
          <p:cNvPr id="15" name="Freeform 15"/>
          <p:cNvSpPr/>
          <p:nvPr/>
        </p:nvSpPr>
        <p:spPr>
          <a:xfrm>
            <a:off x="12548973" y="3460806"/>
            <a:ext cx="634043" cy="634043"/>
          </a:xfrm>
          <a:custGeom>
            <a:avLst/>
            <a:gdLst/>
            <a:ahLst/>
            <a:cxnLst/>
            <a:rect l="l" t="t" r="r" b="b"/>
            <a:pathLst>
              <a:path w="634043" h="634043">
                <a:moveTo>
                  <a:pt x="0" y="0"/>
                </a:moveTo>
                <a:lnTo>
                  <a:pt x="634043" y="0"/>
                </a:lnTo>
                <a:lnTo>
                  <a:pt x="634043" y="634043"/>
                </a:lnTo>
                <a:lnTo>
                  <a:pt x="0" y="6340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DE"/>
          </a:p>
        </p:txBody>
      </p:sp>
      <p:sp>
        <p:nvSpPr>
          <p:cNvPr id="16" name="Freeform 16"/>
          <p:cNvSpPr/>
          <p:nvPr/>
        </p:nvSpPr>
        <p:spPr>
          <a:xfrm>
            <a:off x="15996533" y="1436286"/>
            <a:ext cx="634043" cy="634043"/>
          </a:xfrm>
          <a:custGeom>
            <a:avLst/>
            <a:gdLst/>
            <a:ahLst/>
            <a:cxnLst/>
            <a:rect l="l" t="t" r="r" b="b"/>
            <a:pathLst>
              <a:path w="634043" h="634043">
                <a:moveTo>
                  <a:pt x="0" y="0"/>
                </a:moveTo>
                <a:lnTo>
                  <a:pt x="634043" y="0"/>
                </a:lnTo>
                <a:lnTo>
                  <a:pt x="634043" y="634043"/>
                </a:lnTo>
                <a:lnTo>
                  <a:pt x="0" y="6340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8903572" cy="12780255"/>
            <a:chOff x="0" y="0"/>
            <a:chExt cx="25204763" cy="17040339"/>
          </a:xfrm>
        </p:grpSpPr>
        <p:grpSp>
          <p:nvGrpSpPr>
            <p:cNvPr id="3" name="Group 3"/>
            <p:cNvGrpSpPr/>
            <p:nvPr/>
          </p:nvGrpSpPr>
          <p:grpSpPr>
            <a:xfrm>
              <a:off x="0" y="0"/>
              <a:ext cx="23282326" cy="12599472"/>
              <a:chOff x="0" y="0"/>
              <a:chExt cx="5906812" cy="3196533"/>
            </a:xfrm>
          </p:grpSpPr>
          <p:sp>
            <p:nvSpPr>
              <p:cNvPr id="4" name="Freeform 4"/>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5" name="Freeform 5"/>
            <p:cNvSpPr/>
            <p:nvPr/>
          </p:nvSpPr>
          <p:spPr>
            <a:xfrm rot="5400000">
              <a:off x="22461563" y="9042936"/>
              <a:ext cx="2743200" cy="2743200"/>
            </a:xfrm>
            <a:custGeom>
              <a:avLst/>
              <a:gdLst/>
              <a:ahLst/>
              <a:cxnLst/>
              <a:rect l="l" t="t" r="r" b="b"/>
              <a:pathLst>
                <a:path w="2743200" h="2743200">
                  <a:moveTo>
                    <a:pt x="0" y="0"/>
                  </a:moveTo>
                  <a:lnTo>
                    <a:pt x="2743200" y="0"/>
                  </a:lnTo>
                  <a:lnTo>
                    <a:pt x="2743200" y="2743200"/>
                  </a:lnTo>
                  <a:lnTo>
                    <a:pt x="0" y="2743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6" name="Freeform 6"/>
            <p:cNvSpPr/>
            <p:nvPr/>
          </p:nvSpPr>
          <p:spPr>
            <a:xfrm>
              <a:off x="820763" y="369076"/>
              <a:ext cx="2066333" cy="987707"/>
            </a:xfrm>
            <a:custGeom>
              <a:avLst/>
              <a:gdLst/>
              <a:ahLst/>
              <a:cxnLst/>
              <a:rect l="l" t="t" r="r" b="b"/>
              <a:pathLst>
                <a:path w="2066333" h="987707">
                  <a:moveTo>
                    <a:pt x="0" y="0"/>
                  </a:moveTo>
                  <a:lnTo>
                    <a:pt x="2066333" y="0"/>
                  </a:lnTo>
                  <a:lnTo>
                    <a:pt x="2066333" y="987707"/>
                  </a:lnTo>
                  <a:lnTo>
                    <a:pt x="0" y="987707"/>
                  </a:lnTo>
                  <a:lnTo>
                    <a:pt x="0" y="0"/>
                  </a:lnTo>
                  <a:close/>
                </a:path>
              </a:pathLst>
            </a:custGeom>
            <a:blipFill>
              <a:blip r:embed="rId4"/>
              <a:stretch>
                <a:fillRect/>
              </a:stretch>
            </a:blipFill>
          </p:spPr>
          <p:txBody>
            <a:bodyPr/>
            <a:lstStyle/>
            <a:p>
              <a:endParaRPr lang="en-DE"/>
            </a:p>
          </p:txBody>
        </p:sp>
        <p:sp>
          <p:nvSpPr>
            <p:cNvPr id="7" name="Freeform 7"/>
            <p:cNvSpPr/>
            <p:nvPr/>
          </p:nvSpPr>
          <p:spPr>
            <a:xfrm>
              <a:off x="3228583" y="143314"/>
              <a:ext cx="3424193" cy="1439232"/>
            </a:xfrm>
            <a:custGeom>
              <a:avLst/>
              <a:gdLst/>
              <a:ahLst/>
              <a:cxnLst/>
              <a:rect l="l" t="t" r="r" b="b"/>
              <a:pathLst>
                <a:path w="3424193" h="1439232">
                  <a:moveTo>
                    <a:pt x="0" y="0"/>
                  </a:moveTo>
                  <a:lnTo>
                    <a:pt x="3424194" y="0"/>
                  </a:lnTo>
                  <a:lnTo>
                    <a:pt x="3424194" y="1439232"/>
                  </a:lnTo>
                  <a:lnTo>
                    <a:pt x="0" y="1439232"/>
                  </a:lnTo>
                  <a:lnTo>
                    <a:pt x="0" y="0"/>
                  </a:lnTo>
                  <a:close/>
                </a:path>
              </a:pathLst>
            </a:custGeom>
            <a:blipFill>
              <a:blip r:embed="rId5"/>
              <a:stretch>
                <a:fillRect l="-130835"/>
              </a:stretch>
            </a:blipFill>
          </p:spPr>
          <p:txBody>
            <a:bodyPr/>
            <a:lstStyle/>
            <a:p>
              <a:endParaRPr lang="en-DE"/>
            </a:p>
          </p:txBody>
        </p:sp>
        <p:sp>
          <p:nvSpPr>
            <p:cNvPr id="8" name="Freeform 8"/>
            <p:cNvSpPr/>
            <p:nvPr/>
          </p:nvSpPr>
          <p:spPr>
            <a:xfrm>
              <a:off x="20731477" y="813336"/>
              <a:ext cx="845391" cy="845391"/>
            </a:xfrm>
            <a:custGeom>
              <a:avLst/>
              <a:gdLst/>
              <a:ahLst/>
              <a:cxnLst/>
              <a:rect l="l" t="t" r="r" b="b"/>
              <a:pathLst>
                <a:path w="845391" h="845391">
                  <a:moveTo>
                    <a:pt x="0" y="0"/>
                  </a:moveTo>
                  <a:lnTo>
                    <a:pt x="845391" y="0"/>
                  </a:lnTo>
                  <a:lnTo>
                    <a:pt x="845391" y="845391"/>
                  </a:lnTo>
                  <a:lnTo>
                    <a:pt x="0" y="8453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9" name="TextBox 9"/>
            <p:cNvSpPr txBox="1"/>
            <p:nvPr/>
          </p:nvSpPr>
          <p:spPr>
            <a:xfrm>
              <a:off x="820763" y="2011827"/>
              <a:ext cx="15417851" cy="13430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Women and Girls in STEM Forum</a:t>
              </a:r>
            </a:p>
          </p:txBody>
        </p:sp>
        <p:sp>
          <p:nvSpPr>
            <p:cNvPr id="10" name="TextBox 10"/>
            <p:cNvSpPr txBox="1"/>
            <p:nvPr/>
          </p:nvSpPr>
          <p:spPr>
            <a:xfrm>
              <a:off x="820763" y="4071826"/>
              <a:ext cx="11131765" cy="5931958"/>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FFFFFF"/>
                  </a:solidFill>
                  <a:latin typeface="Titillium Web Regular"/>
                </a:rPr>
                <a:t>The Forum gathers annualy researchers, policymakers, and influential stakeholders in STEM and ICT and connects them with the students who participate in Girls Go Circular’s learning programme.</a:t>
              </a:r>
            </a:p>
            <a:p>
              <a:pPr algn="just">
                <a:lnSpc>
                  <a:spcPts val="2100"/>
                </a:lnSpc>
              </a:pPr>
              <a:endParaRPr lang="en-US" sz="2499">
                <a:solidFill>
                  <a:srgbClr val="FFFFFF"/>
                </a:solidFill>
                <a:latin typeface="Titillium Web Regular"/>
              </a:endParaRPr>
            </a:p>
            <a:p>
              <a:pPr marL="539749" lvl="1" indent="-269875" algn="just">
                <a:lnSpc>
                  <a:spcPts val="3499"/>
                </a:lnSpc>
                <a:buFont typeface="Arial"/>
                <a:buChar char="•"/>
              </a:pPr>
              <a:r>
                <a:rPr lang="en-US" sz="2499">
                  <a:solidFill>
                    <a:srgbClr val="FFFFFF"/>
                  </a:solidFill>
                  <a:latin typeface="Titillium Web Regular"/>
                </a:rPr>
                <a:t>Third edition comming soon: </a:t>
              </a:r>
              <a:r>
                <a:rPr lang="en-US" sz="2499">
                  <a:solidFill>
                    <a:srgbClr val="F4E047"/>
                  </a:solidFill>
                  <a:latin typeface="Titillium Web Regular Bold"/>
                </a:rPr>
                <a:t>5 December 2023</a:t>
              </a:r>
              <a:r>
                <a:rPr lang="en-US" sz="2499">
                  <a:solidFill>
                    <a:srgbClr val="FFFFFF"/>
                  </a:solidFill>
                  <a:latin typeface="Titillium Web Regular"/>
                </a:rPr>
                <a:t>.</a:t>
              </a:r>
            </a:p>
            <a:p>
              <a:pPr algn="just">
                <a:lnSpc>
                  <a:spcPts val="2100"/>
                </a:lnSpc>
              </a:pPr>
              <a:endParaRPr lang="en-US" sz="2499">
                <a:solidFill>
                  <a:srgbClr val="FFFFFF"/>
                </a:solidFill>
                <a:latin typeface="Titillium Web Regular"/>
              </a:endParaRPr>
            </a:p>
            <a:p>
              <a:pPr marL="539749" lvl="1" indent="-269875" algn="just">
                <a:lnSpc>
                  <a:spcPts val="3499"/>
                </a:lnSpc>
                <a:buFont typeface="Arial"/>
                <a:buChar char="•"/>
              </a:pPr>
              <a:r>
                <a:rPr lang="en-US" sz="2499">
                  <a:solidFill>
                    <a:srgbClr val="FFFFFF"/>
                  </a:solidFill>
                  <a:latin typeface="Titillium Web Regular"/>
                </a:rPr>
                <a:t>The Forum's </a:t>
              </a:r>
              <a:r>
                <a:rPr lang="en-US" sz="2499">
                  <a:solidFill>
                    <a:srgbClr val="F4E047"/>
                  </a:solidFill>
                  <a:latin typeface="Titillium Web Regular Bold"/>
                </a:rPr>
                <a:t>Policy Brief </a:t>
              </a:r>
              <a:r>
                <a:rPr lang="en-US" sz="2499">
                  <a:solidFill>
                    <a:srgbClr val="FFFFFF"/>
                  </a:solidFill>
                  <a:latin typeface="Titillium Web Regular"/>
                </a:rPr>
                <a:t>highlights important European policies and initiatives to reduce gender bias in STEM and ICT and empower women in taking an active role in the twin green and digital transitions.</a:t>
              </a:r>
            </a:p>
          </p:txBody>
        </p:sp>
        <p:grpSp>
          <p:nvGrpSpPr>
            <p:cNvPr id="11" name="Group 11"/>
            <p:cNvGrpSpPr>
              <a:grpSpLocks noChangeAspect="1"/>
            </p:cNvGrpSpPr>
            <p:nvPr/>
          </p:nvGrpSpPr>
          <p:grpSpPr>
            <a:xfrm>
              <a:off x="13942005" y="4119451"/>
              <a:ext cx="6530082" cy="12920888"/>
              <a:chOff x="0" y="0"/>
              <a:chExt cx="2620010" cy="5184140"/>
            </a:xfrm>
          </p:grpSpPr>
          <p:sp>
            <p:nvSpPr>
              <p:cNvPr id="12" name="Freeform 12"/>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DE"/>
              </a:p>
            </p:txBody>
          </p:sp>
          <p:sp>
            <p:nvSpPr>
              <p:cNvPr id="13" name="Freeform 13"/>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8"/>
                <a:stretch>
                  <a:fillRect l="-142220" r="-46134"/>
                </a:stretch>
              </a:blipFill>
            </p:spPr>
            <p:txBody>
              <a:bodyPr/>
              <a:lstStyle/>
              <a:p>
                <a:endParaRPr lang="en-DE"/>
              </a:p>
            </p:txBody>
          </p:sp>
          <p:sp>
            <p:nvSpPr>
              <p:cNvPr id="14" name="Freeform 14"/>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DE"/>
              </a:p>
            </p:txBody>
          </p:sp>
          <p:sp>
            <p:nvSpPr>
              <p:cNvPr id="15" name="Freeform 15"/>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en-DE"/>
              </a:p>
            </p:txBody>
          </p:sp>
          <p:sp>
            <p:nvSpPr>
              <p:cNvPr id="16" name="Freeform 16"/>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DE"/>
              </a:p>
            </p:txBody>
          </p:sp>
          <p:sp>
            <p:nvSpPr>
              <p:cNvPr id="17" name="Freeform 17"/>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DE"/>
              </a:p>
            </p:txBody>
          </p:sp>
          <p:sp>
            <p:nvSpPr>
              <p:cNvPr id="18" name="Freeform 18"/>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DE"/>
              </a:p>
            </p:txBody>
          </p:sp>
          <p:sp>
            <p:nvSpPr>
              <p:cNvPr id="19" name="Freeform 19"/>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DE"/>
              </a:p>
            </p:txBody>
          </p:sp>
          <p:sp>
            <p:nvSpPr>
              <p:cNvPr id="20" name="Freeform 20"/>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DE"/>
              </a:p>
            </p:txBody>
          </p:sp>
        </p:grpSp>
        <p:sp>
          <p:nvSpPr>
            <p:cNvPr id="21" name="Freeform 21"/>
            <p:cNvSpPr/>
            <p:nvPr/>
          </p:nvSpPr>
          <p:spPr>
            <a:xfrm>
              <a:off x="10286308" y="10579895"/>
              <a:ext cx="845391" cy="845391"/>
            </a:xfrm>
            <a:custGeom>
              <a:avLst/>
              <a:gdLst/>
              <a:ahLst/>
              <a:cxnLst/>
              <a:rect l="l" t="t" r="r" b="b"/>
              <a:pathLst>
                <a:path w="845391" h="845391">
                  <a:moveTo>
                    <a:pt x="0" y="0"/>
                  </a:moveTo>
                  <a:lnTo>
                    <a:pt x="845391" y="0"/>
                  </a:lnTo>
                  <a:lnTo>
                    <a:pt x="845391" y="845391"/>
                  </a:lnTo>
                  <a:lnTo>
                    <a:pt x="0" y="845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7461745" cy="9449604"/>
            <a:chOff x="0" y="0"/>
            <a:chExt cx="5906812" cy="3196533"/>
          </a:xfrm>
        </p:grpSpPr>
        <p:sp>
          <p:nvSpPr>
            <p:cNvPr id="3" name="Freeform 3"/>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4" name="Freeform 4"/>
          <p:cNvSpPr/>
          <p:nvPr/>
        </p:nvSpPr>
        <p:spPr>
          <a:xfrm rot="5400000">
            <a:off x="17259300" y="72009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5" name="TextBox 5"/>
          <p:cNvSpPr txBox="1"/>
          <p:nvPr/>
        </p:nvSpPr>
        <p:spPr>
          <a:xfrm>
            <a:off x="8631972" y="3917972"/>
            <a:ext cx="6872403" cy="4194175"/>
          </a:xfrm>
          <a:prstGeom prst="rect">
            <a:avLst/>
          </a:prstGeom>
        </p:spPr>
        <p:txBody>
          <a:bodyPr lIns="0" tIns="0" rIns="0" bIns="0" rtlCol="0" anchor="t">
            <a:spAutoFit/>
          </a:bodyPr>
          <a:lstStyle/>
          <a:p>
            <a:pPr algn="just">
              <a:lnSpc>
                <a:spcPts val="3499"/>
              </a:lnSpc>
            </a:pPr>
            <a:r>
              <a:rPr lang="en-US" sz="2499">
                <a:solidFill>
                  <a:srgbClr val="FFFFFF"/>
                </a:solidFill>
                <a:latin typeface="Titillium Web Regular Italics"/>
              </a:rPr>
              <a:t>"This programme should be compulsory in schools everywhere. However, you have only just started. You have to do this again and again until everybody has become aware of these things. Join forces with institutions and local authorities and re-run this programme for as many times as necessary. Make it more public where it has only reached a minority so far."</a:t>
            </a:r>
          </a:p>
          <a:p>
            <a:pPr algn="just">
              <a:lnSpc>
                <a:spcPts val="2100"/>
              </a:lnSpc>
            </a:pPr>
            <a:endParaRPr lang="en-US" sz="2499">
              <a:solidFill>
                <a:srgbClr val="FFFFFF"/>
              </a:solidFill>
              <a:latin typeface="Titillium Web Regular Italics"/>
            </a:endParaRPr>
          </a:p>
          <a:p>
            <a:pPr algn="just">
              <a:lnSpc>
                <a:spcPts val="3499"/>
              </a:lnSpc>
              <a:spcBef>
                <a:spcPct val="0"/>
              </a:spcBef>
            </a:pPr>
            <a:r>
              <a:rPr lang="en-US" sz="2499">
                <a:solidFill>
                  <a:srgbClr val="FFFFFF"/>
                </a:solidFill>
                <a:latin typeface="Titillium Web Regular Bold"/>
              </a:rPr>
              <a:t>– Girls Go Circular Participant</a:t>
            </a:r>
          </a:p>
        </p:txBody>
      </p:sp>
      <p:sp>
        <p:nvSpPr>
          <p:cNvPr id="6" name="Freeform 6"/>
          <p:cNvSpPr/>
          <p:nvPr/>
        </p:nvSpPr>
        <p:spPr>
          <a:xfrm>
            <a:off x="13966583" y="1489324"/>
            <a:ext cx="634043" cy="634043"/>
          </a:xfrm>
          <a:custGeom>
            <a:avLst/>
            <a:gdLst/>
            <a:ahLst/>
            <a:cxnLst/>
            <a:rect l="l" t="t" r="r" b="b"/>
            <a:pathLst>
              <a:path w="634043" h="634043">
                <a:moveTo>
                  <a:pt x="0" y="0"/>
                </a:moveTo>
                <a:lnTo>
                  <a:pt x="634043" y="0"/>
                </a:lnTo>
                <a:lnTo>
                  <a:pt x="634043" y="634044"/>
                </a:lnTo>
                <a:lnTo>
                  <a:pt x="0" y="634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DE"/>
          </a:p>
        </p:txBody>
      </p:sp>
      <p:sp>
        <p:nvSpPr>
          <p:cNvPr id="7" name="Freeform 7"/>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6"/>
            <a:stretch>
              <a:fillRect/>
            </a:stretch>
          </a:blipFill>
        </p:spPr>
        <p:txBody>
          <a:bodyPr/>
          <a:lstStyle/>
          <a:p>
            <a:endParaRPr lang="en-DE"/>
          </a:p>
        </p:txBody>
      </p:sp>
      <p:sp>
        <p:nvSpPr>
          <p:cNvPr id="8" name="Freeform 8"/>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7"/>
            <a:stretch>
              <a:fillRect l="-130835"/>
            </a:stretch>
          </a:blipFill>
        </p:spPr>
        <p:txBody>
          <a:bodyPr/>
          <a:lstStyle/>
          <a:p>
            <a:endParaRPr lang="en-DE"/>
          </a:p>
        </p:txBody>
      </p:sp>
      <p:sp>
        <p:nvSpPr>
          <p:cNvPr id="9" name="TextBox 9"/>
          <p:cNvSpPr txBox="1"/>
          <p:nvPr/>
        </p:nvSpPr>
        <p:spPr>
          <a:xfrm>
            <a:off x="8631972" y="2371018"/>
            <a:ext cx="4293763"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Join Us!</a:t>
            </a:r>
          </a:p>
        </p:txBody>
      </p:sp>
      <p:grpSp>
        <p:nvGrpSpPr>
          <p:cNvPr id="10" name="Group 10"/>
          <p:cNvGrpSpPr>
            <a:grpSpLocks noChangeAspect="1"/>
          </p:cNvGrpSpPr>
          <p:nvPr/>
        </p:nvGrpSpPr>
        <p:grpSpPr>
          <a:xfrm>
            <a:off x="1803575" y="1955071"/>
            <a:ext cx="4897561" cy="9690666"/>
            <a:chOff x="0" y="0"/>
            <a:chExt cx="2620010" cy="5184140"/>
          </a:xfrm>
        </p:grpSpPr>
        <p:sp>
          <p:nvSpPr>
            <p:cNvPr id="11" name="Freeform 11"/>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DE"/>
            </a:p>
          </p:txBody>
        </p:sp>
        <p:sp>
          <p:nvSpPr>
            <p:cNvPr id="12" name="Freeform 12"/>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8"/>
              <a:stretch>
                <a:fillRect l="-49" r="-49"/>
              </a:stretch>
            </a:blipFill>
          </p:spPr>
          <p:txBody>
            <a:bodyPr/>
            <a:lstStyle/>
            <a:p>
              <a:endParaRPr lang="en-DE"/>
            </a:p>
          </p:txBody>
        </p:sp>
        <p:sp>
          <p:nvSpPr>
            <p:cNvPr id="13" name="Freeform 13"/>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DE"/>
            </a:p>
          </p:txBody>
        </p:sp>
        <p:sp>
          <p:nvSpPr>
            <p:cNvPr id="14" name="Freeform 14"/>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en-DE"/>
            </a:p>
          </p:txBody>
        </p:sp>
        <p:sp>
          <p:nvSpPr>
            <p:cNvPr id="15" name="Freeform 15"/>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DE"/>
            </a:p>
          </p:txBody>
        </p:sp>
        <p:sp>
          <p:nvSpPr>
            <p:cNvPr id="16" name="Freeform 16"/>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DE"/>
            </a:p>
          </p:txBody>
        </p:sp>
        <p:sp>
          <p:nvSpPr>
            <p:cNvPr id="17" name="Freeform 17"/>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DE"/>
            </a:p>
          </p:txBody>
        </p:sp>
        <p:sp>
          <p:nvSpPr>
            <p:cNvPr id="18" name="Freeform 18"/>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DE"/>
            </a:p>
          </p:txBody>
        </p:sp>
        <p:sp>
          <p:nvSpPr>
            <p:cNvPr id="19" name="Freeform 19"/>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D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94AB1"/>
        </a:solidFill>
        <a:effectLst/>
      </p:bgPr>
    </p:bg>
    <p:spTree>
      <p:nvGrpSpPr>
        <p:cNvPr id="1" name=""/>
        <p:cNvGrpSpPr/>
        <p:nvPr/>
      </p:nvGrpSpPr>
      <p:grpSpPr>
        <a:xfrm>
          <a:off x="0" y="0"/>
          <a:ext cx="0" cy="0"/>
          <a:chOff x="0" y="0"/>
          <a:chExt cx="0" cy="0"/>
        </a:xfrm>
      </p:grpSpPr>
      <p:grpSp>
        <p:nvGrpSpPr>
          <p:cNvPr id="2" name="Group 2"/>
          <p:cNvGrpSpPr/>
          <p:nvPr/>
        </p:nvGrpSpPr>
        <p:grpSpPr>
          <a:xfrm>
            <a:off x="413128" y="418698"/>
            <a:ext cx="17461745" cy="9449604"/>
            <a:chOff x="0" y="0"/>
            <a:chExt cx="5906812" cy="3196533"/>
          </a:xfrm>
        </p:grpSpPr>
        <p:sp>
          <p:nvSpPr>
            <p:cNvPr id="3" name="Freeform 3"/>
            <p:cNvSpPr/>
            <p:nvPr/>
          </p:nvSpPr>
          <p:spPr>
            <a:xfrm>
              <a:off x="0" y="0"/>
              <a:ext cx="5906812" cy="3196533"/>
            </a:xfrm>
            <a:custGeom>
              <a:avLst/>
              <a:gdLst/>
              <a:ahLst/>
              <a:cxnLst/>
              <a:rect l="l" t="t" r="r" b="b"/>
              <a:pathLst>
                <a:path w="5906812" h="3196533">
                  <a:moveTo>
                    <a:pt x="5782352" y="3196533"/>
                  </a:moveTo>
                  <a:lnTo>
                    <a:pt x="124460" y="3196533"/>
                  </a:lnTo>
                  <a:cubicBezTo>
                    <a:pt x="55880" y="3196533"/>
                    <a:pt x="0" y="3140653"/>
                    <a:pt x="0" y="3072073"/>
                  </a:cubicBezTo>
                  <a:lnTo>
                    <a:pt x="0" y="124460"/>
                  </a:lnTo>
                  <a:cubicBezTo>
                    <a:pt x="0" y="55880"/>
                    <a:pt x="55880" y="0"/>
                    <a:pt x="124460" y="0"/>
                  </a:cubicBezTo>
                  <a:lnTo>
                    <a:pt x="5782352" y="0"/>
                  </a:lnTo>
                  <a:cubicBezTo>
                    <a:pt x="5850932" y="0"/>
                    <a:pt x="5906812" y="55880"/>
                    <a:pt x="5906812" y="124460"/>
                  </a:cubicBezTo>
                  <a:lnTo>
                    <a:pt x="5906812" y="3072073"/>
                  </a:lnTo>
                  <a:cubicBezTo>
                    <a:pt x="5906812" y="3140653"/>
                    <a:pt x="5850932" y="3196533"/>
                    <a:pt x="5782352" y="3196533"/>
                  </a:cubicBezTo>
                  <a:close/>
                </a:path>
              </a:pathLst>
            </a:custGeom>
            <a:solidFill>
              <a:srgbClr val="FFFFFF">
                <a:alpha val="2745"/>
              </a:srgbClr>
            </a:solidFill>
          </p:spPr>
          <p:txBody>
            <a:bodyPr/>
            <a:lstStyle/>
            <a:p>
              <a:endParaRPr lang="en-DE"/>
            </a:p>
          </p:txBody>
        </p:sp>
      </p:grpSp>
      <p:sp>
        <p:nvSpPr>
          <p:cNvPr id="4" name="Freeform 4"/>
          <p:cNvSpPr/>
          <p:nvPr/>
        </p:nvSpPr>
        <p:spPr>
          <a:xfrm rot="-5400000">
            <a:off x="2228293" y="2316268"/>
            <a:ext cx="3914463" cy="6313650"/>
          </a:xfrm>
          <a:custGeom>
            <a:avLst/>
            <a:gdLst/>
            <a:ahLst/>
            <a:cxnLst/>
            <a:rect l="l" t="t" r="r" b="b"/>
            <a:pathLst>
              <a:path w="3914463" h="6313650">
                <a:moveTo>
                  <a:pt x="0" y="0"/>
                </a:moveTo>
                <a:lnTo>
                  <a:pt x="3914463" y="0"/>
                </a:lnTo>
                <a:lnTo>
                  <a:pt x="3914463" y="6313650"/>
                </a:lnTo>
                <a:lnTo>
                  <a:pt x="0" y="631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DE"/>
          </a:p>
        </p:txBody>
      </p:sp>
      <p:sp>
        <p:nvSpPr>
          <p:cNvPr id="5" name="Freeform 5"/>
          <p:cNvSpPr/>
          <p:nvPr/>
        </p:nvSpPr>
        <p:spPr>
          <a:xfrm rot="5400000">
            <a:off x="17259300" y="72009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DE"/>
          </a:p>
        </p:txBody>
      </p:sp>
      <p:sp>
        <p:nvSpPr>
          <p:cNvPr id="6" name="Freeform 6"/>
          <p:cNvSpPr/>
          <p:nvPr/>
        </p:nvSpPr>
        <p:spPr>
          <a:xfrm>
            <a:off x="1559959" y="4224449"/>
            <a:ext cx="365322" cy="360673"/>
          </a:xfrm>
          <a:custGeom>
            <a:avLst/>
            <a:gdLst/>
            <a:ahLst/>
            <a:cxnLst/>
            <a:rect l="l" t="t" r="r" b="b"/>
            <a:pathLst>
              <a:path w="365322" h="360673">
                <a:moveTo>
                  <a:pt x="0" y="0"/>
                </a:moveTo>
                <a:lnTo>
                  <a:pt x="365322" y="0"/>
                </a:lnTo>
                <a:lnTo>
                  <a:pt x="365322" y="360672"/>
                </a:lnTo>
                <a:lnTo>
                  <a:pt x="0" y="360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DE"/>
          </a:p>
        </p:txBody>
      </p:sp>
      <p:sp>
        <p:nvSpPr>
          <p:cNvPr id="7" name="Freeform 7"/>
          <p:cNvSpPr/>
          <p:nvPr/>
        </p:nvSpPr>
        <p:spPr>
          <a:xfrm>
            <a:off x="1559959" y="4921570"/>
            <a:ext cx="365322" cy="280966"/>
          </a:xfrm>
          <a:custGeom>
            <a:avLst/>
            <a:gdLst/>
            <a:ahLst/>
            <a:cxnLst/>
            <a:rect l="l" t="t" r="r" b="b"/>
            <a:pathLst>
              <a:path w="365322" h="280966">
                <a:moveTo>
                  <a:pt x="0" y="0"/>
                </a:moveTo>
                <a:lnTo>
                  <a:pt x="365322" y="0"/>
                </a:lnTo>
                <a:lnTo>
                  <a:pt x="365322" y="280966"/>
                </a:lnTo>
                <a:lnTo>
                  <a:pt x="0" y="2809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DE"/>
          </a:p>
        </p:txBody>
      </p:sp>
      <p:sp>
        <p:nvSpPr>
          <p:cNvPr id="8" name="Freeform 8"/>
          <p:cNvSpPr/>
          <p:nvPr/>
        </p:nvSpPr>
        <p:spPr>
          <a:xfrm>
            <a:off x="1559959" y="5530243"/>
            <a:ext cx="365322" cy="371743"/>
          </a:xfrm>
          <a:custGeom>
            <a:avLst/>
            <a:gdLst/>
            <a:ahLst/>
            <a:cxnLst/>
            <a:rect l="l" t="t" r="r" b="b"/>
            <a:pathLst>
              <a:path w="365322" h="371743">
                <a:moveTo>
                  <a:pt x="0" y="0"/>
                </a:moveTo>
                <a:lnTo>
                  <a:pt x="365322" y="0"/>
                </a:lnTo>
                <a:lnTo>
                  <a:pt x="365322" y="371743"/>
                </a:lnTo>
                <a:lnTo>
                  <a:pt x="0" y="3717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DE"/>
          </a:p>
        </p:txBody>
      </p:sp>
      <p:sp>
        <p:nvSpPr>
          <p:cNvPr id="9" name="Freeform 9"/>
          <p:cNvSpPr/>
          <p:nvPr/>
        </p:nvSpPr>
        <p:spPr>
          <a:xfrm>
            <a:off x="1608399" y="6195530"/>
            <a:ext cx="268441" cy="415894"/>
          </a:xfrm>
          <a:custGeom>
            <a:avLst/>
            <a:gdLst/>
            <a:ahLst/>
            <a:cxnLst/>
            <a:rect l="l" t="t" r="r" b="b"/>
            <a:pathLst>
              <a:path w="268441" h="415894">
                <a:moveTo>
                  <a:pt x="0" y="0"/>
                </a:moveTo>
                <a:lnTo>
                  <a:pt x="268441" y="0"/>
                </a:lnTo>
                <a:lnTo>
                  <a:pt x="268441" y="415895"/>
                </a:lnTo>
                <a:lnTo>
                  <a:pt x="0" y="4158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DE"/>
          </a:p>
        </p:txBody>
      </p:sp>
      <p:sp>
        <p:nvSpPr>
          <p:cNvPr id="10" name="Freeform 10"/>
          <p:cNvSpPr/>
          <p:nvPr/>
        </p:nvSpPr>
        <p:spPr>
          <a:xfrm>
            <a:off x="1028700" y="695505"/>
            <a:ext cx="1549750" cy="740780"/>
          </a:xfrm>
          <a:custGeom>
            <a:avLst/>
            <a:gdLst/>
            <a:ahLst/>
            <a:cxnLst/>
            <a:rect l="l" t="t" r="r" b="b"/>
            <a:pathLst>
              <a:path w="1549750" h="740780">
                <a:moveTo>
                  <a:pt x="0" y="0"/>
                </a:moveTo>
                <a:lnTo>
                  <a:pt x="1549750" y="0"/>
                </a:lnTo>
                <a:lnTo>
                  <a:pt x="1549750" y="740781"/>
                </a:lnTo>
                <a:lnTo>
                  <a:pt x="0" y="740781"/>
                </a:lnTo>
                <a:lnTo>
                  <a:pt x="0" y="0"/>
                </a:lnTo>
                <a:close/>
              </a:path>
            </a:pathLst>
          </a:custGeom>
          <a:blipFill>
            <a:blip r:embed="rId14"/>
            <a:stretch>
              <a:fillRect/>
            </a:stretch>
          </a:blipFill>
        </p:spPr>
        <p:txBody>
          <a:bodyPr/>
          <a:lstStyle/>
          <a:p>
            <a:endParaRPr lang="en-DE"/>
          </a:p>
        </p:txBody>
      </p:sp>
      <p:sp>
        <p:nvSpPr>
          <p:cNvPr id="11" name="Freeform 11"/>
          <p:cNvSpPr/>
          <p:nvPr/>
        </p:nvSpPr>
        <p:spPr>
          <a:xfrm>
            <a:off x="2834565" y="526183"/>
            <a:ext cx="2568145" cy="1079424"/>
          </a:xfrm>
          <a:custGeom>
            <a:avLst/>
            <a:gdLst/>
            <a:ahLst/>
            <a:cxnLst/>
            <a:rect l="l" t="t" r="r" b="b"/>
            <a:pathLst>
              <a:path w="2568145" h="1079424">
                <a:moveTo>
                  <a:pt x="0" y="0"/>
                </a:moveTo>
                <a:lnTo>
                  <a:pt x="2568145" y="0"/>
                </a:lnTo>
                <a:lnTo>
                  <a:pt x="2568145" y="1079424"/>
                </a:lnTo>
                <a:lnTo>
                  <a:pt x="0" y="1079424"/>
                </a:lnTo>
                <a:lnTo>
                  <a:pt x="0" y="0"/>
                </a:lnTo>
                <a:close/>
              </a:path>
            </a:pathLst>
          </a:custGeom>
          <a:blipFill>
            <a:blip r:embed="rId15"/>
            <a:stretch>
              <a:fillRect l="-130835"/>
            </a:stretch>
          </a:blipFill>
        </p:spPr>
        <p:txBody>
          <a:bodyPr/>
          <a:lstStyle/>
          <a:p>
            <a:endParaRPr lang="en-DE"/>
          </a:p>
        </p:txBody>
      </p:sp>
      <p:grpSp>
        <p:nvGrpSpPr>
          <p:cNvPr id="12" name="Group 12"/>
          <p:cNvGrpSpPr>
            <a:grpSpLocks noChangeAspect="1"/>
          </p:cNvGrpSpPr>
          <p:nvPr/>
        </p:nvGrpSpPr>
        <p:grpSpPr>
          <a:xfrm>
            <a:off x="12057559" y="1673452"/>
            <a:ext cx="4670806" cy="4670788"/>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6"/>
              <a:stretch>
                <a:fillRect l="-34854" r="-15144"/>
              </a:stretch>
            </a:blipFill>
          </p:spPr>
          <p:txBody>
            <a:bodyPr/>
            <a:lstStyle/>
            <a:p>
              <a:endParaRPr lang="en-DE"/>
            </a:p>
          </p:txBody>
        </p:sp>
      </p:grpSp>
      <p:grpSp>
        <p:nvGrpSpPr>
          <p:cNvPr id="14" name="Group 14"/>
          <p:cNvGrpSpPr/>
          <p:nvPr/>
        </p:nvGrpSpPr>
        <p:grpSpPr>
          <a:xfrm>
            <a:off x="8895180" y="3650316"/>
            <a:ext cx="4963232" cy="4963232"/>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24706"/>
              </a:srgbClr>
            </a:solidFill>
          </p:spPr>
          <p:txBody>
            <a:bodyPr/>
            <a:lstStyle/>
            <a:p>
              <a:endParaRPr lang="en-DE"/>
            </a:p>
          </p:txBody>
        </p:sp>
      </p:grpSp>
      <p:grpSp>
        <p:nvGrpSpPr>
          <p:cNvPr id="16" name="Group 16"/>
          <p:cNvGrpSpPr>
            <a:grpSpLocks noChangeAspect="1"/>
          </p:cNvGrpSpPr>
          <p:nvPr/>
        </p:nvGrpSpPr>
        <p:grpSpPr>
          <a:xfrm>
            <a:off x="9041393" y="3796538"/>
            <a:ext cx="4670806" cy="4670788"/>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7"/>
              <a:stretch>
                <a:fillRect l="-81973" t="-11400" r="-38878" b="-35834"/>
              </a:stretch>
            </a:blipFill>
          </p:spPr>
          <p:txBody>
            <a:bodyPr/>
            <a:lstStyle/>
            <a:p>
              <a:endParaRPr lang="en-DE"/>
            </a:p>
          </p:txBody>
        </p:sp>
      </p:grpSp>
      <p:sp>
        <p:nvSpPr>
          <p:cNvPr id="18" name="Freeform 18"/>
          <p:cNvSpPr/>
          <p:nvPr/>
        </p:nvSpPr>
        <p:spPr>
          <a:xfrm>
            <a:off x="10442595" y="2012728"/>
            <a:ext cx="634043" cy="634043"/>
          </a:xfrm>
          <a:custGeom>
            <a:avLst/>
            <a:gdLst/>
            <a:ahLst/>
            <a:cxnLst/>
            <a:rect l="l" t="t" r="r" b="b"/>
            <a:pathLst>
              <a:path w="634043" h="634043">
                <a:moveTo>
                  <a:pt x="0" y="0"/>
                </a:moveTo>
                <a:lnTo>
                  <a:pt x="634044" y="0"/>
                </a:lnTo>
                <a:lnTo>
                  <a:pt x="634044" y="634043"/>
                </a:lnTo>
                <a:lnTo>
                  <a:pt x="0" y="6340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DE"/>
          </a:p>
        </p:txBody>
      </p:sp>
      <p:sp>
        <p:nvSpPr>
          <p:cNvPr id="19" name="Freeform 19"/>
          <p:cNvSpPr/>
          <p:nvPr/>
        </p:nvSpPr>
        <p:spPr>
          <a:xfrm>
            <a:off x="14622680" y="7200900"/>
            <a:ext cx="634043" cy="634043"/>
          </a:xfrm>
          <a:custGeom>
            <a:avLst/>
            <a:gdLst/>
            <a:ahLst/>
            <a:cxnLst/>
            <a:rect l="l" t="t" r="r" b="b"/>
            <a:pathLst>
              <a:path w="634043" h="634043">
                <a:moveTo>
                  <a:pt x="0" y="0"/>
                </a:moveTo>
                <a:lnTo>
                  <a:pt x="634043" y="0"/>
                </a:lnTo>
                <a:lnTo>
                  <a:pt x="634043" y="634043"/>
                </a:lnTo>
                <a:lnTo>
                  <a:pt x="0" y="634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DE"/>
          </a:p>
        </p:txBody>
      </p:sp>
      <p:sp>
        <p:nvSpPr>
          <p:cNvPr id="20" name="TextBox 20"/>
          <p:cNvSpPr txBox="1"/>
          <p:nvPr/>
        </p:nvSpPr>
        <p:spPr>
          <a:xfrm>
            <a:off x="2287187" y="4201671"/>
            <a:ext cx="4683399" cy="4222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+49 1723782709</a:t>
            </a:r>
          </a:p>
        </p:txBody>
      </p:sp>
      <p:sp>
        <p:nvSpPr>
          <p:cNvPr id="21" name="TextBox 21"/>
          <p:cNvSpPr txBox="1"/>
          <p:nvPr/>
        </p:nvSpPr>
        <p:spPr>
          <a:xfrm>
            <a:off x="2287187" y="5546843"/>
            <a:ext cx="4683399" cy="4222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https://eit-girlsgocircular.eu</a:t>
            </a:r>
          </a:p>
        </p:txBody>
      </p:sp>
      <p:sp>
        <p:nvSpPr>
          <p:cNvPr id="22" name="TextBox 22"/>
          <p:cNvSpPr txBox="1"/>
          <p:nvPr/>
        </p:nvSpPr>
        <p:spPr>
          <a:xfrm>
            <a:off x="2287187" y="6219741"/>
            <a:ext cx="4033095" cy="4222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Europaplatz 2, 10557 Berlin</a:t>
            </a:r>
          </a:p>
        </p:txBody>
      </p:sp>
      <p:sp>
        <p:nvSpPr>
          <p:cNvPr id="23" name="TextBox 23"/>
          <p:cNvSpPr txBox="1"/>
          <p:nvPr/>
        </p:nvSpPr>
        <p:spPr>
          <a:xfrm>
            <a:off x="2287187" y="4873945"/>
            <a:ext cx="4683399" cy="4222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Titillium Web Regular"/>
              </a:rPr>
              <a:t>girlsgocircular@eitrawmaterials.eu</a:t>
            </a:r>
          </a:p>
        </p:txBody>
      </p:sp>
      <p:sp>
        <p:nvSpPr>
          <p:cNvPr id="24" name="TextBox 24"/>
          <p:cNvSpPr txBox="1"/>
          <p:nvPr/>
        </p:nvSpPr>
        <p:spPr>
          <a:xfrm>
            <a:off x="1028700" y="1896612"/>
            <a:ext cx="5189764"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Titillium Web Regular Bold"/>
              </a:rPr>
              <a:t>Contact Details</a:t>
            </a:r>
          </a:p>
        </p:txBody>
      </p:sp>
      <p:sp>
        <p:nvSpPr>
          <p:cNvPr id="25" name="Freeform 25"/>
          <p:cNvSpPr/>
          <p:nvPr/>
        </p:nvSpPr>
        <p:spPr>
          <a:xfrm>
            <a:off x="4372232" y="8686607"/>
            <a:ext cx="2619193" cy="990983"/>
          </a:xfrm>
          <a:custGeom>
            <a:avLst/>
            <a:gdLst/>
            <a:ahLst/>
            <a:cxnLst/>
            <a:rect l="l" t="t" r="r" b="b"/>
            <a:pathLst>
              <a:path w="2619193" h="990983">
                <a:moveTo>
                  <a:pt x="0" y="0"/>
                </a:moveTo>
                <a:lnTo>
                  <a:pt x="2619193" y="0"/>
                </a:lnTo>
                <a:lnTo>
                  <a:pt x="2619193" y="990982"/>
                </a:lnTo>
                <a:lnTo>
                  <a:pt x="0" y="990982"/>
                </a:lnTo>
                <a:lnTo>
                  <a:pt x="0" y="0"/>
                </a:lnTo>
                <a:close/>
              </a:path>
            </a:pathLst>
          </a:custGeom>
          <a:blipFill>
            <a:blip r:embed="rId15"/>
            <a:stretch>
              <a:fillRect r="-107791"/>
            </a:stretch>
          </a:blipFill>
        </p:spPr>
        <p:txBody>
          <a:bodyPr/>
          <a:lstStyle/>
          <a:p>
            <a:endParaRPr lang="en-DE"/>
          </a:p>
        </p:txBody>
      </p:sp>
      <p:sp>
        <p:nvSpPr>
          <p:cNvPr id="26" name="Freeform 26"/>
          <p:cNvSpPr/>
          <p:nvPr/>
        </p:nvSpPr>
        <p:spPr>
          <a:xfrm>
            <a:off x="1019175" y="8686607"/>
            <a:ext cx="2886908" cy="977923"/>
          </a:xfrm>
          <a:custGeom>
            <a:avLst/>
            <a:gdLst/>
            <a:ahLst/>
            <a:cxnLst/>
            <a:rect l="l" t="t" r="r" b="b"/>
            <a:pathLst>
              <a:path w="2886908" h="977923">
                <a:moveTo>
                  <a:pt x="0" y="0"/>
                </a:moveTo>
                <a:lnTo>
                  <a:pt x="2886908" y="0"/>
                </a:lnTo>
                <a:lnTo>
                  <a:pt x="2886908" y="977923"/>
                </a:lnTo>
                <a:lnTo>
                  <a:pt x="0" y="977923"/>
                </a:lnTo>
                <a:lnTo>
                  <a:pt x="0" y="0"/>
                </a:lnTo>
                <a:close/>
              </a:path>
            </a:pathLst>
          </a:custGeom>
          <a:blipFill>
            <a:blip r:embed="rId22"/>
            <a:stretch>
              <a:fillRect l="-2639"/>
            </a:stretch>
          </a:blipFill>
        </p:spPr>
        <p:txBody>
          <a:bodyPr/>
          <a:lstStyle/>
          <a:p>
            <a:endParaRPr lang="en-DE"/>
          </a:p>
        </p:txBody>
      </p:sp>
      <p:sp>
        <p:nvSpPr>
          <p:cNvPr id="27" name="TextBox 27"/>
          <p:cNvSpPr txBox="1"/>
          <p:nvPr/>
        </p:nvSpPr>
        <p:spPr>
          <a:xfrm>
            <a:off x="1028700" y="8409807"/>
            <a:ext cx="1258487" cy="221664"/>
          </a:xfrm>
          <a:prstGeom prst="rect">
            <a:avLst/>
          </a:prstGeom>
        </p:spPr>
        <p:txBody>
          <a:bodyPr wrap="square" lIns="0" tIns="0" rIns="0" bIns="0" rtlCol="0" anchor="t">
            <a:spAutoFit/>
          </a:bodyPr>
          <a:lstStyle/>
          <a:p>
            <a:pPr algn="ctr">
              <a:lnSpc>
                <a:spcPts val="1765"/>
              </a:lnSpc>
            </a:pPr>
            <a:r>
              <a:rPr lang="en-US" sz="1261" dirty="0">
                <a:solidFill>
                  <a:srgbClr val="FFFFFF"/>
                </a:solidFill>
                <a:latin typeface="Titillium Web Regular"/>
              </a:rPr>
              <a:t>Coordinated by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DFDD605BF5E4AA6F654405FF5A103" ma:contentTypeVersion="17" ma:contentTypeDescription="Create a new document." ma:contentTypeScope="" ma:versionID="358be159738e316f4a46aaad1f284eac">
  <xsd:schema xmlns:xsd="http://www.w3.org/2001/XMLSchema" xmlns:xs="http://www.w3.org/2001/XMLSchema" xmlns:p="http://schemas.microsoft.com/office/2006/metadata/properties" xmlns:ns2="51e2ca25-d60f-4f76-b638-cf96ab51ec4f" xmlns:ns3="b20a0f58-a2a9-4def-ab4f-a4ee9e5e53b9" targetNamespace="http://schemas.microsoft.com/office/2006/metadata/properties" ma:root="true" ma:fieldsID="c794a5047337430b907f81d945322eb9" ns2:_="" ns3:_="">
    <xsd:import namespace="51e2ca25-d60f-4f76-b638-cf96ab51ec4f"/>
    <xsd:import namespace="b20a0f58-a2a9-4def-ab4f-a4ee9e5e53b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MediaServiceSearchProperties" minOccurs="0"/>
                <xsd:element ref="ns3:MediaServiceObjectDetectorVersion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2ca25-d60f-4f76-b638-cf96ab51ec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dc73fa1-4e95-4586-a82b-8be8e212338b}" ma:internalName="TaxCatchAll" ma:showField="CatchAllData" ma:web="51e2ca25-d60f-4f76-b638-cf96ab51ec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0a0f58-a2a9-4def-ab4f-a4ee9e5e53b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aa009d-3117-4a47-8b8c-6d0746c4206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20a0f58-a2a9-4def-ab4f-a4ee9e5e53b9">
      <Terms xmlns="http://schemas.microsoft.com/office/infopath/2007/PartnerControls"/>
    </lcf76f155ced4ddcb4097134ff3c332f>
    <TaxCatchAll xmlns="51e2ca25-d60f-4f76-b638-cf96ab51ec4f" xsi:nil="true"/>
    <_dlc_DocId xmlns="51e2ca25-d60f-4f76-b638-cf96ab51ec4f">CXRFAAN5SQP5-1812738344-178738</_dlc_DocId>
    <_dlc_DocIdUrl xmlns="51e2ca25-d60f-4f76-b638-cf96ab51ec4f">
      <Url>https://eitrawmaterials.sharepoint.com/sites/FS/_layouts/15/DocIdRedir.aspx?ID=CXRFAAN5SQP5-1812738344-178738</Url>
      <Description>CXRFAAN5SQP5-1812738344-178738</Description>
    </_dlc_DocIdUrl>
  </documentManagement>
</p:properties>
</file>

<file path=customXml/itemProps1.xml><?xml version="1.0" encoding="utf-8"?>
<ds:datastoreItem xmlns:ds="http://schemas.openxmlformats.org/officeDocument/2006/customXml" ds:itemID="{37F23B37-7730-41C9-B409-46BF34910B55}"/>
</file>

<file path=customXml/itemProps2.xml><?xml version="1.0" encoding="utf-8"?>
<ds:datastoreItem xmlns:ds="http://schemas.openxmlformats.org/officeDocument/2006/customXml" ds:itemID="{4815A066-31B6-4CBD-947C-CA4E5519E90A}"/>
</file>

<file path=customXml/itemProps3.xml><?xml version="1.0" encoding="utf-8"?>
<ds:datastoreItem xmlns:ds="http://schemas.openxmlformats.org/officeDocument/2006/customXml" ds:itemID="{52C3F45E-C6B8-4AF0-9254-88E6163150A7}"/>
</file>

<file path=customXml/itemProps4.xml><?xml version="1.0" encoding="utf-8"?>
<ds:datastoreItem xmlns:ds="http://schemas.openxmlformats.org/officeDocument/2006/customXml" ds:itemID="{4B7FBDE3-3A59-4B8E-A292-E656EB3C7E3B}"/>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Custom</PresentationFormat>
  <Paragraphs>53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Arial</vt:lpstr>
      <vt:lpstr>Titillium Web Regular</vt:lpstr>
      <vt:lpstr>Titillium Web Regular Bold</vt:lpstr>
      <vt:lpstr>Titillium Web</vt:lpstr>
      <vt:lpstr>Titillium Web Regular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GGC - Education Innovation Summit 2023</dc:title>
  <cp:lastModifiedBy>Solene Moutier</cp:lastModifiedBy>
  <cp:revision>3</cp:revision>
  <dcterms:created xsi:type="dcterms:W3CDTF">2006-08-16T00:00:00Z</dcterms:created>
  <dcterms:modified xsi:type="dcterms:W3CDTF">2023-11-03T16:46:00Z</dcterms:modified>
  <dc:identifier>DAFmoJ7zNQQ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0x010100C41DFDD605BF5E4AA6F654405FF5A103</vt:lpwstr>
  </property>
  <property fmtid="{D5CDD505-2E9C-101B-9397-08002B2CF9AE}" pid="3" name="Order">
    <vt:r8>700</vt:r8>
  </property>
  <property fmtid="{D5CDD505-2E9C-101B-9397-08002B2CF9AE}" pid="4" name="_dlc_DocIdItemGuid">
    <vt:lpwstr>d7c068ce-aa27-52dc-019f-c98d8498506e</vt:lpwstr>
  </property>
</Properties>
</file>