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4Cbackground.png" descr="E4C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99814" y="7479707"/>
            <a:ext cx="272666" cy="5860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50368" y="8324580"/>
            <a:ext cx="18483259" cy="154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4073" y="3995267"/>
            <a:ext cx="11745748" cy="3669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EClogo.png" descr="EC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E4C.homepage.png" descr="E4C.homep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2582" y="4098954"/>
            <a:ext cx="6302590" cy="3564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E4C2023.colors_logo 5.png" descr="E4C2023.colors_logo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4225" y="967322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E4C2023.colors_logo 4.png" descr="E4C2023.colors_logo 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1999" y="967322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E4C2023.colors_logo 3.png" descr="E4C2023.colors_logo 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4776" y="7102219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E4C2023.colors_logo 2.png" descr="E4C2023.colors_logo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55102" y="7102219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E4C2023.colors_logo 1.png" descr="E4C2023.colors_logo 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89774" y="967322"/>
            <a:ext cx="508000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E4C_train teachers.png" descr="E4C_train teache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7500" y="4318000"/>
            <a:ext cx="5080001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E4C_raise awareness.png" descr="E4C_raise awarene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6499" y="4318000"/>
            <a:ext cx="5080001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E4C_develop green competences.png" descr="E4C_develop green competence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999" y="4318000"/>
            <a:ext cx="5080001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E4C_change behaviours.png" descr="E4C_change behaviour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801000" y="4318000"/>
            <a:ext cx="5080001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E4C_bridge education with science.png" descr="E4C_bridge education with scienc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51999" y="4318000"/>
            <a:ext cx="5080001" cy="508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E4C2024 A4 portrait.png" descr="E4C2024 A4 portra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3963" y="5942902"/>
            <a:ext cx="5080001" cy="7185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reenCompCommunity.1pager.300ppi_A4.png" descr="GreenCompCommunity.1pager.300ppi_A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70036" y="5943176"/>
            <a:ext cx="5080001" cy="7184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E4C2024 square 1.png" descr="E4C2024 square 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3963" y="545259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E4C2024 square 2.png" descr="E4C2024 square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1999" y="545259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reenCompCommunity.1pager.300ppi_square.png" descr="GreenCompCommunity.1pager.300ppi_squar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70036" y="545259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E4C.homepage.text.png" descr="E4C.homepage.tex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52000" y="6995623"/>
            <a:ext cx="508000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0013" y="4318000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E4C.qr.png" descr="E4C.q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8576" y="3500295"/>
            <a:ext cx="6715411" cy="6715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E4Cbackground.png" descr="E4C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E4C.homepage.png" descr="E4C.homep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1632" y="2581926"/>
            <a:ext cx="15120736" cy="8552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99814" y="7479707"/>
            <a:ext cx="272666" cy="5860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04439" y="540345"/>
            <a:ext cx="3175122" cy="9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EClogo.png" descr="EC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18187" y="2000238"/>
            <a:ext cx="4530880" cy="1376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05639" y="5702544"/>
            <a:ext cx="5830943" cy="1376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40732" y="8418063"/>
            <a:ext cx="3536175" cy="1376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60206" y="5468831"/>
            <a:ext cx="5637128" cy="1376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995046" y="9089774"/>
            <a:ext cx="5296014" cy="1376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  <p:bldP build="whole" bldLvl="1" animBg="1" rev="0" advAuto="0" spid="184" grpId="3"/>
      <p:bldP build="whole" bldLvl="1" animBg="1" rev="0" advAuto="0" spid="187" grpId="5"/>
      <p:bldP build="whole" bldLvl="1" animBg="1" rev="0" advAuto="0" spid="185" grpId="4"/>
      <p:bldP build="whole" bldLvl="1" animBg="1" rev="0" advAuto="0" spid="18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E4Cbackground.png" descr="E4C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99814" y="7479707"/>
            <a:ext cx="272666" cy="586046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Join the European participatory community…"/>
          <p:cNvSpPr txBox="1"/>
          <p:nvPr/>
        </p:nvSpPr>
        <p:spPr>
          <a:xfrm>
            <a:off x="1104784" y="2785870"/>
            <a:ext cx="22174433" cy="337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8000">
                <a:solidFill>
                  <a:srgbClr val="FFFFFF"/>
                </a:solidFill>
                <a:latin typeface="EC Square Sans Pro Light"/>
                <a:ea typeface="EC Square Sans Pro Light"/>
                <a:cs typeface="EC Square Sans Pro Light"/>
                <a:sym typeface="EC Square Sans Pro Light"/>
              </a:defRPr>
            </a:pPr>
            <a:r>
              <a:t>Join the European participatory community</a:t>
            </a:r>
          </a:p>
          <a:p>
            <a:pPr algn="ctr" defTabSz="457200">
              <a:spcBef>
                <a:spcPts val="0"/>
              </a:spcBef>
              <a:defRPr sz="8000">
                <a:solidFill>
                  <a:srgbClr val="FFFFFF"/>
                </a:solidFill>
                <a:latin typeface="EC Square Sans Pro Light"/>
                <a:ea typeface="EC Square Sans Pro Light"/>
                <a:cs typeface="EC Square Sans Pro Light"/>
                <a:sym typeface="EC Square Sans Pro Light"/>
              </a:defRPr>
            </a:pPr>
            <a:r>
              <a:t>To support teaching and learning for the green transition and sustainable development.</a:t>
            </a:r>
          </a:p>
        </p:txBody>
      </p:sp>
      <p:sp>
        <p:nvSpPr>
          <p:cNvPr id="192" name="Engage with students, teachers and trainers,…"/>
          <p:cNvSpPr txBox="1"/>
          <p:nvPr/>
        </p:nvSpPr>
        <p:spPr>
          <a:xfrm>
            <a:off x="1104784" y="7484729"/>
            <a:ext cx="22174433" cy="337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spcBef>
                <a:spcPts val="0"/>
              </a:spcBef>
              <a:defRPr sz="8000">
                <a:solidFill>
                  <a:srgbClr val="249DB0"/>
                </a:solidFill>
                <a:latin typeface="EC Square Sans Pro Light"/>
                <a:ea typeface="EC Square Sans Pro Light"/>
                <a:cs typeface="EC Square Sans Pro Light"/>
                <a:sym typeface="EC Square Sans Pro Light"/>
              </a:defRPr>
            </a:pPr>
            <a:r>
              <a:t>Engage with students, teachers and trainers,</a:t>
            </a:r>
          </a:p>
          <a:p>
            <a:pPr algn="ctr" defTabSz="457200">
              <a:spcBef>
                <a:spcPts val="0"/>
              </a:spcBef>
              <a:defRPr sz="8000">
                <a:solidFill>
                  <a:srgbClr val="249DB0"/>
                </a:solidFill>
                <a:latin typeface="EC Square Sans Pro Light"/>
                <a:ea typeface="EC Square Sans Pro Light"/>
                <a:cs typeface="EC Square Sans Pro Light"/>
                <a:sym typeface="EC Square Sans Pro Light"/>
              </a:defRPr>
            </a:pPr>
            <a:r>
              <a:t>And education stakeholders</a:t>
            </a:r>
          </a:p>
          <a:p>
            <a:pPr algn="ctr" defTabSz="457200">
              <a:spcBef>
                <a:spcPts val="0"/>
              </a:spcBef>
              <a:defRPr sz="8000">
                <a:solidFill>
                  <a:srgbClr val="249DB0"/>
                </a:solidFill>
                <a:latin typeface="EC Square Sans Pro Light"/>
                <a:ea typeface="EC Square Sans Pro Light"/>
                <a:cs typeface="EC Square Sans Pro Light"/>
                <a:sym typeface="EC Square Sans Pro Light"/>
              </a:defRPr>
            </a:pPr>
            <a:r>
              <a:t>From kindergarten to lifelong learning!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04439" y="540345"/>
            <a:ext cx="3175122" cy="9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EClogo.png" descr="EC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E4Cbackground.png" descr="E4C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99814" y="7479707"/>
            <a:ext cx="272666" cy="5860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04439" y="540345"/>
            <a:ext cx="3175122" cy="9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EClogo.png" descr="EC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E4C.homepage+text.png" descr="E4C.homepage+text.png"/>
          <p:cNvPicPr>
            <a:picLocks noChangeAspect="1"/>
          </p:cNvPicPr>
          <p:nvPr/>
        </p:nvPicPr>
        <p:blipFill>
          <a:blip r:embed="rId6">
            <a:extLst/>
          </a:blip>
          <a:srcRect l="0" t="0" r="57065" b="0"/>
          <a:stretch>
            <a:fillRect/>
          </a:stretch>
        </p:blipFill>
        <p:spPr>
          <a:xfrm>
            <a:off x="1708109" y="0"/>
            <a:ext cx="10469059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E4C.GC+Text.png" descr="E4C.GC+Text.png"/>
          <p:cNvPicPr>
            <a:picLocks noChangeAspect="1"/>
          </p:cNvPicPr>
          <p:nvPr/>
        </p:nvPicPr>
        <p:blipFill>
          <a:blip r:embed="rId7">
            <a:extLst/>
          </a:blip>
          <a:srcRect l="5618" t="0" r="57002" b="0"/>
          <a:stretch>
            <a:fillRect/>
          </a:stretch>
        </p:blipFill>
        <p:spPr>
          <a:xfrm>
            <a:off x="13481427" y="-1"/>
            <a:ext cx="911429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"/>
      <p:bldP build="whole" bldLvl="1" animBg="1" rev="0" advAuto="0" spid="20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E4Cbackground.png" descr="E4C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99814" y="7479707"/>
            <a:ext cx="272666" cy="5860467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Lorem ipsum dolor sit amet, consectetur adipiscing elit, sed do eiusmod tempor incididunt ut labore et dolore magna aliqua."/>
          <p:cNvSpPr txBox="1"/>
          <p:nvPr/>
        </p:nvSpPr>
        <p:spPr>
          <a:xfrm>
            <a:off x="10643952" y="4119880"/>
            <a:ext cx="12273359" cy="547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8000">
                <a:solidFill>
                  <a:srgbClr val="FFFFFF"/>
                </a:solidFill>
                <a:latin typeface="EC Square Sans Pro Light"/>
                <a:ea typeface="EC Square Sans Pro Light"/>
                <a:cs typeface="EC Square Sans Pro Light"/>
                <a:sym typeface="EC Square Sans Pro Light"/>
              </a:defRPr>
            </a:lvl1pPr>
          </a:lstStyle>
          <a:p>
            <a:pPr/>
            <a:r>
              <a:t>Lorem ipsum dolor sit amet, consectetur adipiscing elit, sed do eiusmod tempor incididunt ut labore et dolore magna aliqua.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04439" y="540345"/>
            <a:ext cx="3175122" cy="9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EClogo.png" descr="EC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E4C.homepage+text.png" descr="E4C.homepage+text.png"/>
          <p:cNvPicPr>
            <a:picLocks noChangeAspect="1"/>
          </p:cNvPicPr>
          <p:nvPr/>
        </p:nvPicPr>
        <p:blipFill>
          <a:blip r:embed="rId6">
            <a:extLst/>
          </a:blip>
          <a:srcRect l="0" t="0" r="57690" b="0"/>
          <a:stretch>
            <a:fillRect/>
          </a:stretch>
        </p:blipFill>
        <p:spPr>
          <a:xfrm>
            <a:off x="0" y="0"/>
            <a:ext cx="1031676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1"/>
      <p:bldP build="whole" bldLvl="1" animBg="1" rev="0" advAuto="0" spid="20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E4C2024 16-9 landscape.png" descr="E4C2024 16-9 landscap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E4Cbackground.png" descr="E4C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99814" y="7479707"/>
            <a:ext cx="272666" cy="586046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Lorem ipsum dolor sit amet, consectetur adipiscing elit, sed do eiusmod tempor incididunt ut labore et dolore magna aliqua."/>
          <p:cNvSpPr txBox="1"/>
          <p:nvPr/>
        </p:nvSpPr>
        <p:spPr>
          <a:xfrm>
            <a:off x="10643952" y="4119880"/>
            <a:ext cx="12273359" cy="547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8000">
                <a:solidFill>
                  <a:srgbClr val="FFFFFF"/>
                </a:solidFill>
                <a:latin typeface="EC Square Sans Pro Light"/>
                <a:ea typeface="EC Square Sans Pro Light"/>
                <a:cs typeface="EC Square Sans Pro Light"/>
                <a:sym typeface="EC Square Sans Pro Light"/>
              </a:defRPr>
            </a:lvl1pPr>
          </a:lstStyle>
          <a:p>
            <a:pPr/>
            <a:r>
              <a:t>Lorem ipsum dolor sit amet, consectetur adipiscing elit, sed do eiusmod tempor incididunt ut labore et dolore magna aliqua.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04439" y="540345"/>
            <a:ext cx="3175122" cy="9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EClogo.png" descr="EC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E4C.GC+Text.png" descr="E4C.GC+Text.png"/>
          <p:cNvPicPr>
            <a:picLocks noChangeAspect="1"/>
          </p:cNvPicPr>
          <p:nvPr/>
        </p:nvPicPr>
        <p:blipFill>
          <a:blip r:embed="rId6">
            <a:extLst/>
          </a:blip>
          <a:srcRect l="5618" t="13542" r="57002" b="23102"/>
          <a:stretch>
            <a:fillRect/>
          </a:stretch>
        </p:blipFill>
        <p:spPr>
          <a:xfrm>
            <a:off x="547214" y="2513210"/>
            <a:ext cx="9114296" cy="8689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whole" bldLvl="1" animBg="1" rev="0" advAuto="0" spid="2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reenCompCommunity.1pager.300ppi_Slide.png" descr="GreenCompCommunity.1pager.300ppi_Sl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E4Cbackground.png" descr="E4C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4439" y="540345"/>
            <a:ext cx="3175122" cy="9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99814" y="7479707"/>
            <a:ext cx="272666" cy="5860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EClogo.png" descr="EC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