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3" r:id="rId4"/>
    <p:sldId id="265" r:id="rId5"/>
    <p:sldId id="280" r:id="rId6"/>
    <p:sldId id="258" r:id="rId7"/>
    <p:sldId id="269" r:id="rId8"/>
    <p:sldId id="268" r:id="rId9"/>
    <p:sldId id="261" r:id="rId10"/>
    <p:sldId id="259" r:id="rId11"/>
    <p:sldId id="260" r:id="rId12"/>
    <p:sldId id="264" r:id="rId13"/>
    <p:sldId id="270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A00B"/>
    <a:srgbClr val="FFFF00"/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11" autoAdjust="0"/>
  </p:normalViewPr>
  <p:slideViewPr>
    <p:cSldViewPr>
      <p:cViewPr varScale="1">
        <p:scale>
          <a:sx n="42" d="100"/>
          <a:sy n="42" d="100"/>
        </p:scale>
        <p:origin x="-91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Yulianka\Downloads\ESC2022_Energy_data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Yulianka\Downloads\ESC2022_Energy_data%20(1)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C3\Downloads\report_1648832335614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bg-BG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'За ДОКЛАДА'!$A$14</c:f>
              <c:strCache>
                <c:ptCount val="1"/>
                <c:pt idx="0">
                  <c:v>От слънчева енергия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1.230012300123004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8C-4150-991D-D09FF6791362}"/>
                </c:ext>
              </c:extLst>
            </c:dLbl>
            <c:dLbl>
              <c:idx val="1"/>
              <c:layout>
                <c:manualLayout>
                  <c:x val="-4.6016871354289263E-17"/>
                  <c:y val="4.1000410004100093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8C-4150-991D-D09FF6791362}"/>
                </c:ext>
              </c:extLst>
            </c:dLbl>
            <c:dLbl>
              <c:idx val="2"/>
              <c:layout>
                <c:manualLayout>
                  <c:x val="0"/>
                  <c:y val="8.2000820008199752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8C-4150-991D-D09FF6791362}"/>
                </c:ext>
              </c:extLst>
            </c:dLbl>
            <c:dLbl>
              <c:idx val="3"/>
              <c:layout>
                <c:manualLayout>
                  <c:x val="-2.510040160642572E-3"/>
                  <c:y val="1.64001640016400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8C-4150-991D-D09FF6791362}"/>
                </c:ext>
              </c:extLst>
            </c:dLbl>
            <c:dLbl>
              <c:idx val="4"/>
              <c:layout>
                <c:manualLayout>
                  <c:x val="-2.5100401606426635E-3"/>
                  <c:y val="1.230012300123002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8C-4150-991D-D09FF6791362}"/>
                </c:ext>
              </c:extLst>
            </c:dLbl>
            <c:dLbl>
              <c:idx val="5"/>
              <c:layout>
                <c:manualLayout>
                  <c:x val="9.2033742708578502E-17"/>
                  <c:y val="-1.230012300123002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8C-4150-991D-D09FF6791362}"/>
                </c:ext>
              </c:extLst>
            </c:dLbl>
            <c:dLbl>
              <c:idx val="6"/>
              <c:layout>
                <c:manualLayout>
                  <c:x val="0"/>
                  <c:y val="1.2300123001229998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8C-4150-991D-D09FF67913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 ДОКЛАДА'!$B$12:$H$13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'За ДОКЛАДА'!$B$14:$H$14</c:f>
              <c:numCache>
                <c:formatCode>0.0%</c:formatCode>
                <c:ptCount val="7"/>
                <c:pt idx="0">
                  <c:v>3.1081640561664424E-2</c:v>
                </c:pt>
                <c:pt idx="1">
                  <c:v>2.6375969644840389E-2</c:v>
                </c:pt>
                <c:pt idx="2">
                  <c:v>2.8099456435019383E-2</c:v>
                </c:pt>
                <c:pt idx="3">
                  <c:v>3.0617905034679149E-2</c:v>
                </c:pt>
                <c:pt idx="4">
                  <c:v>3.0758151891883998E-2</c:v>
                </c:pt>
                <c:pt idx="5">
                  <c:v>2.8668697652978907E-2</c:v>
                </c:pt>
                <c:pt idx="6">
                  <c:v>3.2560051264765411E-2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78C-4150-991D-D09FF6791362}"/>
            </c:ext>
          </c:extLst>
        </c:ser>
        <c:ser>
          <c:idx val="1"/>
          <c:order val="1"/>
          <c:tx>
            <c:strRef>
              <c:f>'За ДОКЛАДА'!$A$15</c:f>
              <c:strCache>
                <c:ptCount val="1"/>
                <c:pt idx="0">
                  <c:v>От вятърна енергия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-2.870028700287006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78C-4150-991D-D09FF6791362}"/>
                </c:ext>
              </c:extLst>
            </c:dLbl>
            <c:dLbl>
              <c:idx val="1"/>
              <c:layout>
                <c:manualLayout>
                  <c:x val="2.510040160642572E-3"/>
                  <c:y val="-2.0500205002050041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78C-4150-991D-D09FF6791362}"/>
                </c:ext>
              </c:extLst>
            </c:dLbl>
            <c:dLbl>
              <c:idx val="2"/>
              <c:layout>
                <c:manualLayout>
                  <c:x val="-9.2033742708578502E-17"/>
                  <c:y val="-8.2000820008200533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78C-4150-991D-D09FF6791362}"/>
                </c:ext>
              </c:extLst>
            </c:dLbl>
            <c:dLbl>
              <c:idx val="3"/>
              <c:layout>
                <c:manualLayout>
                  <c:x val="0"/>
                  <c:y val="-1.230012300123002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78C-4150-991D-D09FF6791362}"/>
                </c:ext>
              </c:extLst>
            </c:dLbl>
            <c:dLbl>
              <c:idx val="4"/>
              <c:layout>
                <c:manualLayout>
                  <c:x val="7.5301204819276284E-3"/>
                  <c:y val="-8.200082000820032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78C-4150-991D-D09FF6791362}"/>
                </c:ext>
              </c:extLst>
            </c:dLbl>
            <c:dLbl>
              <c:idx val="5"/>
              <c:layout>
                <c:manualLayout>
                  <c:x val="2.510040160642572E-3"/>
                  <c:y val="8.2000820008200186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78C-4150-991D-D09FF6791362}"/>
                </c:ext>
              </c:extLst>
            </c:dLbl>
            <c:dLbl>
              <c:idx val="6"/>
              <c:layout>
                <c:manualLayout>
                  <c:x val="5.0200803212849584E-3"/>
                  <c:y val="8.2000820008200186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78C-4150-991D-D09FF67913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 ДОКЛАДА'!$B$12:$H$13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'За ДОКЛАДА'!$B$15:$H$15</c:f>
              <c:numCache>
                <c:formatCode>0.0%</c:formatCode>
                <c:ptCount val="7"/>
                <c:pt idx="0">
                  <c:v>3.1370631557812216E-2</c:v>
                </c:pt>
                <c:pt idx="1">
                  <c:v>2.8020971909869484E-2</c:v>
                </c:pt>
                <c:pt idx="2">
                  <c:v>2.9485604521917872E-2</c:v>
                </c:pt>
                <c:pt idx="3">
                  <c:v>3.1472086487556207E-2</c:v>
                </c:pt>
                <c:pt idx="4">
                  <c:v>3.297461374098045E-2</c:v>
                </c:pt>
                <c:pt idx="5">
                  <c:v>2.8142369165673722E-2</c:v>
                </c:pt>
                <c:pt idx="6">
                  <c:v>2.9727658981052531E-2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978C-4150-991D-D09FF6791362}"/>
            </c:ext>
          </c:extLst>
        </c:ser>
        <c:dLbls>
          <c:showVal val="1"/>
        </c:dLbls>
        <c:gapWidth val="219"/>
        <c:overlap val="-27"/>
        <c:axId val="106631168"/>
        <c:axId val="106632704"/>
      </c:barChart>
      <c:catAx>
        <c:axId val="1066311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6632704"/>
        <c:crosses val="autoZero"/>
        <c:auto val="1"/>
        <c:lblAlgn val="ctr"/>
        <c:lblOffset val="100"/>
      </c:catAx>
      <c:valAx>
        <c:axId val="1066327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663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57969211396108"/>
          <c:y val="0.89169074347569199"/>
          <c:w val="0.75998512257084638"/>
          <c:h val="4.8593381229932925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bg-BG"/>
  <c:chart>
    <c:autoTitleDeleted val="1"/>
    <c:plotArea>
      <c:layout>
        <c:manualLayout>
          <c:layoutTarget val="inner"/>
          <c:xMode val="edge"/>
          <c:yMode val="edge"/>
          <c:x val="0.13790211372974168"/>
          <c:y val="9.6707500231696303E-2"/>
          <c:w val="0.83828836651866812"/>
          <c:h val="0.67909214826701736"/>
        </c:manualLayout>
      </c:layout>
      <c:barChart>
        <c:barDir val="col"/>
        <c:grouping val="clustered"/>
        <c:ser>
          <c:idx val="0"/>
          <c:order val="0"/>
          <c:tx>
            <c:strRef>
              <c:f>'За ДОКЛАДА'!$A$23</c:f>
              <c:strCache>
                <c:ptCount val="1"/>
                <c:pt idx="0">
                  <c:v>От слънчева енергия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 ДОКЛАДА'!$B$21:$G$22</c:f>
              <c:strCach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strCache>
            </c:strRef>
          </c:cat>
          <c:val>
            <c:numRef>
              <c:f>'За ДОКЛАДА'!$B$23:$G$23</c:f>
              <c:numCache>
                <c:formatCode>0.0%</c:formatCode>
                <c:ptCount val="6"/>
                <c:pt idx="0">
                  <c:v>3.7999999999999999E-2</c:v>
                </c:pt>
                <c:pt idx="1">
                  <c:v>4.2000000000000023E-2</c:v>
                </c:pt>
                <c:pt idx="2">
                  <c:v>4.5000000000000012E-2</c:v>
                </c:pt>
                <c:pt idx="3">
                  <c:v>0.05</c:v>
                </c:pt>
                <c:pt idx="4">
                  <c:v>5.5000000000000014E-2</c:v>
                </c:pt>
                <c:pt idx="5">
                  <c:v>6.0000000000000026E-2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9E-4938-967A-576634A29F7B}"/>
            </c:ext>
          </c:extLst>
        </c:ser>
        <c:ser>
          <c:idx val="1"/>
          <c:order val="1"/>
          <c:tx>
            <c:strRef>
              <c:f>'За ДОКЛАДА'!$A$24</c:f>
              <c:strCache>
                <c:ptCount val="1"/>
                <c:pt idx="0">
                  <c:v>От вятърна енергия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5.5555555555555297E-3"/>
                  <c:y val="1.8518518518518486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9E-4938-967A-576634A29F7B}"/>
                </c:ext>
              </c:extLst>
            </c:dLbl>
            <c:dLbl>
              <c:idx val="1"/>
              <c:layout>
                <c:manualLayout>
                  <c:x val="8.3333333333332916E-3"/>
                  <c:y val="9.2592592592593125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9E-4938-967A-576634A29F7B}"/>
                </c:ext>
              </c:extLst>
            </c:dLbl>
            <c:dLbl>
              <c:idx val="2"/>
              <c:layout>
                <c:manualLayout>
                  <c:x val="1.1111111111111061E-2"/>
                  <c:y val="4.6296296296295895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9E-4938-967A-576634A29F7B}"/>
                </c:ext>
              </c:extLst>
            </c:dLbl>
            <c:dLbl>
              <c:idx val="3"/>
              <c:layout>
                <c:manualLayout>
                  <c:x val="8.3333333333333367E-3"/>
                  <c:y val="1.38888888888889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9E-4938-967A-576634A29F7B}"/>
                </c:ext>
              </c:extLst>
            </c:dLbl>
            <c:dLbl>
              <c:idx val="4"/>
              <c:layout>
                <c:manualLayout>
                  <c:x val="1.111111111111112E-2"/>
                  <c:y val="1.3888888888888879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9E-4938-967A-576634A29F7B}"/>
                </c:ext>
              </c:extLst>
            </c:dLbl>
            <c:dLbl>
              <c:idx val="5"/>
              <c:layout>
                <c:manualLayout>
                  <c:x val="8.3333333333333367E-3"/>
                  <c:y val="1.38888888888889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A9E-4938-967A-576634A29F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 ДОКЛАДА'!$B$21:$G$22</c:f>
              <c:strCach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strCache>
            </c:strRef>
          </c:cat>
          <c:val>
            <c:numRef>
              <c:f>'За ДОКЛАДА'!$B$24:$G$24</c:f>
              <c:numCache>
                <c:formatCode>0.0%</c:formatCode>
                <c:ptCount val="6"/>
                <c:pt idx="0">
                  <c:v>3.500000000000001E-2</c:v>
                </c:pt>
                <c:pt idx="1">
                  <c:v>3.7999999999999999E-2</c:v>
                </c:pt>
                <c:pt idx="2">
                  <c:v>4.0000000000000022E-2</c:v>
                </c:pt>
                <c:pt idx="3">
                  <c:v>4.5000000000000012E-2</c:v>
                </c:pt>
                <c:pt idx="4">
                  <c:v>0.05</c:v>
                </c:pt>
                <c:pt idx="5">
                  <c:v>5.5000000000000014E-2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A9E-4938-967A-576634A29F7B}"/>
            </c:ext>
          </c:extLst>
        </c:ser>
        <c:dLbls>
          <c:showVal val="1"/>
        </c:dLbls>
        <c:gapWidth val="219"/>
        <c:overlap val="-27"/>
        <c:axId val="106686720"/>
        <c:axId val="106442752"/>
      </c:barChart>
      <c:catAx>
        <c:axId val="1066867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6442752"/>
        <c:crosses val="autoZero"/>
        <c:auto val="1"/>
        <c:lblAlgn val="ctr"/>
        <c:lblOffset val="100"/>
      </c:catAx>
      <c:valAx>
        <c:axId val="1064427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668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bg-BG"/>
  <c:style val="5"/>
  <c:clrMapOvr bg1="lt1" tx1="dk1" bg2="dk2" tx2="lt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Sheet0!$A$20</c:f>
              <c:strCache>
                <c:ptCount val="1"/>
                <c:pt idx="0">
                  <c:v>Пазарджик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94-4FE7-BA67-C881B4B1BCD7}"/>
              </c:ext>
            </c:extLst>
          </c:dPt>
          <c:dPt>
            <c:idx val="1"/>
            <c:spPr>
              <a:solidFill>
                <a:schemeClr val="bg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94-4FE7-BA67-C881B4B1BCD7}"/>
              </c:ext>
            </c:extLst>
          </c:dPt>
          <c:dPt>
            <c:idx val="2"/>
            <c:spPr>
              <a:solidFill>
                <a:schemeClr val="bg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94-4FE7-BA67-C881B4B1BCD7}"/>
              </c:ext>
            </c:extLst>
          </c:dPt>
          <c:dPt>
            <c:idx val="3"/>
            <c:spPr>
              <a:solidFill>
                <a:schemeClr val="tx2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F94-4FE7-BA67-C881B4B1BCD7}"/>
              </c:ext>
            </c:extLst>
          </c:dPt>
          <c:dPt>
            <c:idx val="4"/>
            <c:spPr>
              <a:solidFill>
                <a:srgbClr val="62C25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F94-4FE7-BA67-C881B4B1BCD7}"/>
              </c:ext>
            </c:extLst>
          </c:dPt>
          <c:dPt>
            <c:idx val="5"/>
            <c:spPr>
              <a:solidFill>
                <a:schemeClr val="tx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F94-4FE7-BA67-C881B4B1BCD7}"/>
              </c:ext>
            </c:extLst>
          </c:dPt>
          <c:dLbls>
            <c:dLbl>
              <c:idx val="0"/>
              <c:layout>
                <c:manualLayout>
                  <c:x val="2.6617782780592105E-17"/>
                  <c:y val="1.660965261702737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94-4FE7-BA67-C881B4B1BCD7}"/>
                </c:ext>
              </c:extLst>
            </c:dLbl>
            <c:dLbl>
              <c:idx val="1"/>
              <c:layout>
                <c:manualLayout>
                  <c:x val="2.8029820797184565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94-4FE7-BA67-C881B4B1BCD7}"/>
                </c:ext>
              </c:extLst>
            </c:dLbl>
            <c:dLbl>
              <c:idx val="2"/>
              <c:layout>
                <c:manualLayout>
                  <c:x val="-1.1111111111111181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94-4FE7-BA67-C881B4B1BCD7}"/>
                </c:ext>
              </c:extLst>
            </c:dLbl>
            <c:dLbl>
              <c:idx val="3"/>
              <c:layout>
                <c:manualLayout>
                  <c:x val="5.8075833319614634E-3"/>
                  <c:y val="7.350428191380853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94-4FE7-BA67-C881B4B1BCD7}"/>
                </c:ext>
              </c:extLst>
            </c:dLbl>
            <c:dLbl>
              <c:idx val="4"/>
              <c:layout>
                <c:manualLayout>
                  <c:x val="1.3888812673884537E-2"/>
                  <c:y val="-3.675214095690425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F94-4FE7-BA67-C881B4B1BCD7}"/>
                </c:ext>
              </c:extLst>
            </c:dLbl>
            <c:dLbl>
              <c:idx val="5"/>
              <c:layout>
                <c:manualLayout>
                  <c:x val="3.358543732474361E-2"/>
                  <c:y val="1.10256422870712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94-4FE7-BA67-C881B4B1BC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>
                        <a:lumMod val="75000"/>
                      </a:schemeClr>
                    </a:solidFill>
                    <a:latin typeface="Arial Narrow" pitchFamily="34" charset="0"/>
                  </a:defRPr>
                </a:pPr>
                <a:endParaRPr lang="bg-BG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Sheet0!$B$19:$G$19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Sheet0!$B$20:$G$20</c:f>
              <c:numCache>
                <c:formatCode>0.000</c:formatCode>
                <c:ptCount val="6"/>
                <c:pt idx="0">
                  <c:v>110.88800000000001</c:v>
                </c:pt>
                <c:pt idx="1">
                  <c:v>111.07899999999998</c:v>
                </c:pt>
                <c:pt idx="2">
                  <c:v>87.698999999999998</c:v>
                </c:pt>
                <c:pt idx="3">
                  <c:v>86.503</c:v>
                </c:pt>
                <c:pt idx="4">
                  <c:v>93.063000000000002</c:v>
                </c:pt>
                <c:pt idx="5">
                  <c:v>92.131999999999991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F94-4FE7-BA67-C881B4B1BCD7}"/>
            </c:ext>
          </c:extLst>
        </c:ser>
        <c:dLbls>
          <c:showVal val="1"/>
        </c:dLbls>
        <c:shape val="pyramid"/>
        <c:axId val="120726656"/>
        <c:axId val="120728192"/>
        <c:axId val="0"/>
      </c:bar3DChart>
      <c:catAx>
        <c:axId val="1207266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Arial Narrow" pitchFamily="34" charset="0"/>
              </a:defRPr>
            </a:pPr>
            <a:endParaRPr lang="bg-BG"/>
          </a:p>
        </c:txPr>
        <c:crossAx val="120728192"/>
        <c:crosses val="autoZero"/>
        <c:auto val="1"/>
        <c:lblAlgn val="ctr"/>
        <c:lblOffset val="100"/>
      </c:catAx>
      <c:valAx>
        <c:axId val="120728192"/>
        <c:scaling>
          <c:orientation val="minMax"/>
        </c:scaling>
        <c:axPos val="l"/>
        <c:majorGridlines/>
        <c:numFmt formatCode="0.000" sourceLinked="1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Arial Narrow" pitchFamily="34" charset="0"/>
              </a:defRPr>
            </a:pPr>
            <a:endParaRPr lang="bg-BG"/>
          </a:p>
        </c:txPr>
        <c:crossAx val="120726656"/>
        <c:crosses val="autoZero"/>
        <c:crossBetween val="between"/>
      </c:valAx>
    </c:plotArea>
    <c:plotVisOnly val="1"/>
    <c:dispBlanksAs val="gap"/>
  </c:chart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pPr/>
              <a:t>20.10.2024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3.pn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jpe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chart" Target="../charts/chart3.xml"/><Relationship Id="rId4" Type="http://schemas.openxmlformats.org/officeDocument/2006/relationships/image" Target="../media/image57.png"/><Relationship Id="rId9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14.png"/><Relationship Id="rId7" Type="http://schemas.openxmlformats.org/officeDocument/2006/relationships/image" Target="../media/image6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59.png"/><Relationship Id="rId4" Type="http://schemas.openxmlformats.org/officeDocument/2006/relationships/image" Target="../media/image15.sv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7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0.jpeg"/><Relationship Id="rId16" Type="http://schemas.openxmlformats.org/officeDocument/2006/relationships/image" Target="../media/image23.sv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20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5" Type="http://schemas.openxmlformats.org/officeDocument/2006/relationships/image" Target="../media/image24.jpe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36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chart" Target="../charts/chart2.xml"/><Relationship Id="rId5" Type="http://schemas.openxmlformats.org/officeDocument/2006/relationships/image" Target="../media/image17.svg"/><Relationship Id="rId10" Type="http://schemas.openxmlformats.org/officeDocument/2006/relationships/chart" Target="../charts/chart1.xml"/><Relationship Id="rId4" Type="http://schemas.openxmlformats.org/officeDocument/2006/relationships/image" Target="../media/image15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20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3.svg"/><Relationship Id="rId4" Type="http://schemas.openxmlformats.org/officeDocument/2006/relationships/image" Target="../media/image36.sv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xmlns="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xmlns="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xmlns="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xmlns="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xmlns="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6" name="Картина 25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51C3C959-2699-21DD-7189-5BA17B7CDAB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57821" y="308963"/>
            <a:ext cx="10813577" cy="10813577"/>
          </a:xfrm>
          <a:prstGeom prst="rect">
            <a:avLst/>
          </a:prstGeom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xmlns="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xmlns="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021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10927339" y="-251545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>
            <a:off x="229789" y="252834"/>
            <a:ext cx="9999882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1510" t="-10047" r="-1510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xmlns="" id="{54104C82-4E86-F805-1651-D526E1616472}"/>
              </a:ext>
            </a:extLst>
          </p:cNvPr>
          <p:cNvSpPr txBox="1"/>
          <p:nvPr/>
        </p:nvSpPr>
        <p:spPr>
          <a:xfrm>
            <a:off x="620098" y="712902"/>
            <a:ext cx="8781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latin typeface="Dosis Semi-Bold"/>
              </a:rPr>
              <a:t>Образувани битови отпадъци на национално ниво за периода </a:t>
            </a:r>
            <a:r>
              <a:rPr lang="bg-BG" sz="3600" b="1" dirty="0">
                <a:latin typeface="Dosis Semi-Bold"/>
              </a:rPr>
              <a:t>2015 – 2020 г.</a:t>
            </a:r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xmlns="" id="{4F09B154-B792-9930-7E90-8E69999E1F70}"/>
              </a:ext>
            </a:extLst>
          </p:cNvPr>
          <p:cNvSpPr txBox="1"/>
          <p:nvPr/>
        </p:nvSpPr>
        <p:spPr>
          <a:xfrm>
            <a:off x="1035783" y="3086100"/>
            <a:ext cx="814823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Dosis Semi-Bold"/>
              </a:rPr>
              <a:t>	</a:t>
            </a:r>
            <a:r>
              <a:rPr lang="bg-BG" sz="2800" dirty="0">
                <a:latin typeface="Dosis Semi-Bold"/>
              </a:rPr>
              <a:t>Статистическите данни показват, че количеството на образуваните битови отпадъци в България намалява с малки количества почти през всичките години, с изключение през </a:t>
            </a:r>
            <a:r>
              <a:rPr lang="bg-BG" sz="2800" b="1" dirty="0">
                <a:latin typeface="Dosis Semi-Bold"/>
              </a:rPr>
              <a:t>2017 г.</a:t>
            </a:r>
            <a:r>
              <a:rPr lang="bg-BG" sz="2800" dirty="0">
                <a:latin typeface="Dosis Semi-Bold"/>
              </a:rPr>
              <a:t> в сравнение с </a:t>
            </a:r>
            <a:r>
              <a:rPr lang="bg-BG" sz="2800" b="1" dirty="0">
                <a:latin typeface="Dosis Semi-Bold"/>
              </a:rPr>
              <a:t>2016 г.</a:t>
            </a:r>
            <a:r>
              <a:rPr lang="bg-BG" sz="2800" dirty="0">
                <a:latin typeface="Dosis Semi-Bold"/>
              </a:rPr>
              <a:t>, когато се отчита увеличение. Не се наблюдава рязък спад или скок в цифрите. </a:t>
            </a:r>
            <a:r>
              <a:rPr lang="bg-BG" sz="2800" dirty="0" smtClean="0">
                <a:latin typeface="Dosis Semi-Bold"/>
              </a:rPr>
              <a:t>Проучванията </a:t>
            </a:r>
            <a:r>
              <a:rPr lang="bg-BG" sz="2800" dirty="0">
                <a:latin typeface="Dosis Semi-Bold"/>
              </a:rPr>
              <a:t>от Националния статистически институт сочат, </a:t>
            </a:r>
            <a:r>
              <a:rPr lang="bg-BG" sz="2800" dirty="0" smtClean="0">
                <a:latin typeface="Dosis Semi-Bold"/>
              </a:rPr>
              <a:t>че най-големи </a:t>
            </a:r>
            <a:r>
              <a:rPr lang="bg-BG" sz="2800" dirty="0">
                <a:latin typeface="Dosis Semi-Bold"/>
              </a:rPr>
              <a:t>количества на образувани битови отпадъци в страната ни има през </a:t>
            </a:r>
            <a:r>
              <a:rPr lang="bg-BG" sz="2800" b="1" dirty="0">
                <a:latin typeface="Dosis Semi-Bold"/>
              </a:rPr>
              <a:t>2017 г.</a:t>
            </a:r>
            <a:r>
              <a:rPr lang="bg-BG" sz="2800" dirty="0">
                <a:latin typeface="Dosis Semi-Bold"/>
              </a:rPr>
              <a:t>, а най-малки през </a:t>
            </a:r>
            <a:r>
              <a:rPr lang="bg-BG" sz="2800" b="1" dirty="0">
                <a:latin typeface="Dosis Semi-Bold"/>
              </a:rPr>
              <a:t>2020 г.</a:t>
            </a:r>
            <a:r>
              <a:rPr lang="bg-BG" sz="2800" dirty="0">
                <a:latin typeface="Dosis Semi-Bold"/>
              </a:rPr>
              <a:t> </a:t>
            </a:r>
          </a:p>
          <a:p>
            <a:pPr indent="457200" algn="just"/>
            <a:r>
              <a:rPr lang="bg-BG" sz="2800" dirty="0">
                <a:latin typeface="Dosis Semi-Bold"/>
              </a:rPr>
              <a:t>През </a:t>
            </a:r>
            <a:r>
              <a:rPr lang="bg-BG" sz="2800" b="1" dirty="0">
                <a:latin typeface="Dosis Semi-Bold"/>
              </a:rPr>
              <a:t>2020 г.</a:t>
            </a:r>
            <a:r>
              <a:rPr lang="bg-BG" sz="2800" dirty="0">
                <a:latin typeface="Dosis Semi-Bold"/>
              </a:rPr>
              <a:t> в сравнение с </a:t>
            </a:r>
            <a:r>
              <a:rPr lang="bg-BG" sz="2800" b="1" dirty="0">
                <a:latin typeface="Dosis Semi-Bold"/>
              </a:rPr>
              <a:t>2015 г.</a:t>
            </a:r>
            <a:r>
              <a:rPr lang="bg-BG" sz="2800" dirty="0">
                <a:latin typeface="Dosis Semi-Bold"/>
              </a:rPr>
              <a:t> количеството на битовите отпадъци намалява с </a:t>
            </a:r>
            <a:r>
              <a:rPr lang="bg-BG" sz="2800" b="1" dirty="0">
                <a:latin typeface="Dosis Semi-Bold"/>
              </a:rPr>
              <a:t>6,1%</a:t>
            </a:r>
            <a:r>
              <a:rPr lang="bg-BG" sz="2800" dirty="0">
                <a:latin typeface="Dosis Semi-Bold"/>
              </a:rPr>
              <a:t>. Това са положителни данни за в бъдеще.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AFF29D1-DF42-4149-BC0A-CFC0C8D32AEF}"/>
              </a:ext>
            </a:extLst>
          </p:cNvPr>
          <p:cNvGrpSpPr/>
          <p:nvPr/>
        </p:nvGrpSpPr>
        <p:grpSpPr>
          <a:xfrm>
            <a:off x="9144000" y="1507034"/>
            <a:ext cx="10515600" cy="7649869"/>
            <a:chOff x="4016973" y="835027"/>
            <a:chExt cx="6249503" cy="4308473"/>
          </a:xfrm>
        </p:grpSpPr>
        <p:pic>
          <p:nvPicPr>
            <p:cNvPr id="15" name="Картина 9">
              <a:extLst>
                <a:ext uri="{FF2B5EF4-FFF2-40B4-BE49-F238E27FC236}">
                  <a16:creationId xmlns:a16="http://schemas.microsoft.com/office/drawing/2014/main" xmlns="" id="{18064533-FB96-462D-8E60-9BB254DEA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16973" y="835027"/>
              <a:ext cx="5753408" cy="4308473"/>
            </a:xfrm>
            <a:prstGeom prst="rect">
              <a:avLst/>
            </a:prstGeom>
          </p:spPr>
        </p:pic>
        <p:sp>
          <p:nvSpPr>
            <p:cNvPr id="16" name="Текстово поле 9">
              <a:extLst>
                <a:ext uri="{FF2B5EF4-FFF2-40B4-BE49-F238E27FC236}">
                  <a16:creationId xmlns:a16="http://schemas.microsoft.com/office/drawing/2014/main" xmlns="" id="{FA2A2EB1-19F6-4555-82A9-8B31D31C7291}"/>
                </a:ext>
              </a:extLst>
            </p:cNvPr>
            <p:cNvSpPr txBox="1"/>
            <p:nvPr/>
          </p:nvSpPr>
          <p:spPr>
            <a:xfrm>
              <a:off x="7523276" y="944075"/>
              <a:ext cx="2743200" cy="2946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bg-BG" sz="2800" b="1" dirty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Хиляди тонове</a:t>
              </a:r>
            </a:p>
          </p:txBody>
        </p:sp>
        <p:sp>
          <p:nvSpPr>
            <p:cNvPr id="17" name="Стрелка надясно 6">
              <a:extLst>
                <a:ext uri="{FF2B5EF4-FFF2-40B4-BE49-F238E27FC236}">
                  <a16:creationId xmlns:a16="http://schemas.microsoft.com/office/drawing/2014/main" xmlns="" id="{57C0B70A-9D28-4D9D-95AA-5AAE996F4546}"/>
                </a:ext>
              </a:extLst>
            </p:cNvPr>
            <p:cNvSpPr/>
            <p:nvPr/>
          </p:nvSpPr>
          <p:spPr>
            <a:xfrm>
              <a:off x="6282256" y="1560123"/>
              <a:ext cx="451892" cy="16424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8" name="Стрелка надясно 10">
              <a:extLst>
                <a:ext uri="{FF2B5EF4-FFF2-40B4-BE49-F238E27FC236}">
                  <a16:creationId xmlns:a16="http://schemas.microsoft.com/office/drawing/2014/main" xmlns="" id="{34F52A0E-DC2D-4C7A-92CC-AF0CC7CC9C39}"/>
                </a:ext>
              </a:extLst>
            </p:cNvPr>
            <p:cNvSpPr/>
            <p:nvPr/>
          </p:nvSpPr>
          <p:spPr>
            <a:xfrm>
              <a:off x="6182825" y="4177023"/>
              <a:ext cx="451892" cy="16424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872490" y="4864715"/>
            <a:ext cx="3308380" cy="3308380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3" cstate="print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71905" y="3173064"/>
            <a:ext cx="10637694" cy="54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90"/>
              </a:lnSpc>
            </a:pPr>
            <a:r>
              <a:rPr lang="bg-BG" sz="3020" dirty="0">
                <a:solidFill>
                  <a:srgbClr val="000000"/>
                </a:solidFill>
                <a:latin typeface="Dosis Semi-Bold"/>
              </a:rPr>
              <a:t>	</a:t>
            </a:r>
            <a:endParaRPr lang="en-US" sz="30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3" name="Freeform 13"/>
          <p:cNvSpPr/>
          <p:nvPr/>
        </p:nvSpPr>
        <p:spPr>
          <a:xfrm rot="-10800000">
            <a:off x="3175520" y="261362"/>
            <a:ext cx="13055079" cy="2268667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xmlns="" id="{745850AE-9591-1EC3-D248-E881C5858225}"/>
              </a:ext>
            </a:extLst>
          </p:cNvPr>
          <p:cNvSpPr txBox="1"/>
          <p:nvPr/>
        </p:nvSpPr>
        <p:spPr>
          <a:xfrm>
            <a:off x="498186" y="3742106"/>
            <a:ext cx="56006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800" dirty="0">
                <a:latin typeface="Dosis Semi-Bold"/>
              </a:rPr>
              <a:t>За област Пазарджик образуваните битови отпадъци търпят различни промени през годините. Наблюдава се и спад, и ръст в количеството на отпадъците през периода на изследване. Най-ниски стойности са отчетени през </a:t>
            </a:r>
            <a:r>
              <a:rPr lang="bg-BG" sz="2800" b="1" dirty="0">
                <a:latin typeface="Dosis Semi-Bold"/>
              </a:rPr>
              <a:t>2018 г.</a:t>
            </a:r>
            <a:r>
              <a:rPr lang="bg-BG" sz="2800" dirty="0">
                <a:latin typeface="Dosis Semi-Bold"/>
              </a:rPr>
              <a:t>, а най-високи през </a:t>
            </a:r>
            <a:r>
              <a:rPr lang="bg-BG" sz="2800" b="1" dirty="0">
                <a:latin typeface="Dosis Semi-Bold"/>
              </a:rPr>
              <a:t>2016 г.</a:t>
            </a:r>
            <a:r>
              <a:rPr lang="bg-BG" sz="2800" dirty="0">
                <a:latin typeface="Dosis Semi-Bold"/>
              </a:rPr>
              <a:t> В края на периода в сравнение с началото се отчита намаляване на битовите отпадъци с </a:t>
            </a:r>
            <a:r>
              <a:rPr lang="bg-BG" sz="2800" b="1" dirty="0">
                <a:latin typeface="Dosis Semi-Bold"/>
              </a:rPr>
              <a:t>18,756 хиляди тона</a:t>
            </a:r>
            <a:r>
              <a:rPr lang="bg-BG" sz="2800" dirty="0">
                <a:latin typeface="Dosis Semi-Bold"/>
              </a:rPr>
              <a:t>, т.е. бележи се спад с </a:t>
            </a:r>
            <a:r>
              <a:rPr lang="bg-BG" sz="2800" b="1" dirty="0">
                <a:latin typeface="Dosis Semi-Bold"/>
              </a:rPr>
              <a:t>16,9%</a:t>
            </a:r>
            <a:r>
              <a:rPr lang="bg-BG" sz="2800" dirty="0">
                <a:latin typeface="Dosis Semi-Bold"/>
              </a:rPr>
              <a:t>.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0B6128B9-9AF0-4AA0-87D9-8DDA9FF64326}"/>
              </a:ext>
            </a:extLst>
          </p:cNvPr>
          <p:cNvSpPr txBox="1"/>
          <p:nvPr/>
        </p:nvSpPr>
        <p:spPr>
          <a:xfrm>
            <a:off x="4495800" y="495376"/>
            <a:ext cx="10667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Dosis Semi-Bold"/>
              </a:rPr>
              <a:t>Образувани битови отпадъци на регионално ниво за </a:t>
            </a:r>
          </a:p>
          <a:p>
            <a:pPr algn="ctr"/>
            <a:r>
              <a:rPr lang="ru-RU" sz="3600" dirty="0">
                <a:latin typeface="Dosis Semi-Bold"/>
              </a:rPr>
              <a:t>област Пазарджик за периода </a:t>
            </a:r>
            <a:r>
              <a:rPr lang="ru-RU" sz="3600" b="1" dirty="0">
                <a:latin typeface="Dosis Semi-Bold"/>
              </a:rPr>
              <a:t>2015 – 2020 г.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8140B-5119-4692-908A-40E35E047EC9}"/>
              </a:ext>
            </a:extLst>
          </p:cNvPr>
          <p:cNvGrpSpPr/>
          <p:nvPr/>
        </p:nvGrpSpPr>
        <p:grpSpPr>
          <a:xfrm>
            <a:off x="6597022" y="2875451"/>
            <a:ext cx="7986652" cy="6763849"/>
            <a:chOff x="1" y="1124507"/>
            <a:chExt cx="4373592" cy="3745204"/>
          </a:xfrm>
        </p:grpSpPr>
        <p:sp>
          <p:nvSpPr>
            <p:cNvPr id="17" name="Текстово поле 3">
              <a:extLst>
                <a:ext uri="{FF2B5EF4-FFF2-40B4-BE49-F238E27FC236}">
                  <a16:creationId xmlns:a16="http://schemas.microsoft.com/office/drawing/2014/main" xmlns="" id="{4583BADE-B021-405F-B318-4CDD2D5DA6F0}"/>
                </a:ext>
              </a:extLst>
            </p:cNvPr>
            <p:cNvSpPr txBox="1"/>
            <p:nvPr/>
          </p:nvSpPr>
          <p:spPr>
            <a:xfrm>
              <a:off x="170120" y="1124507"/>
              <a:ext cx="2743200" cy="28971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bg-BG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Хиляди тонове</a:t>
              </a:r>
            </a:p>
          </p:txBody>
        </p:sp>
        <p:graphicFrame>
          <p:nvGraphicFramePr>
            <p:cNvPr id="18" name="Диаграма 9">
              <a:extLst>
                <a:ext uri="{FF2B5EF4-FFF2-40B4-BE49-F238E27FC236}">
                  <a16:creationId xmlns:a16="http://schemas.microsoft.com/office/drawing/2014/main" xmlns="" id="{59C6834C-8BF7-47FF-9CEF-F9719CF5C3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609423806"/>
                </p:ext>
              </p:extLst>
            </p:nvPr>
          </p:nvGraphicFramePr>
          <p:xfrm>
            <a:off x="1" y="1414130"/>
            <a:ext cx="4373592" cy="34555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9" name="Стрелка надясно 10">
              <a:extLst>
                <a:ext uri="{FF2B5EF4-FFF2-40B4-BE49-F238E27FC236}">
                  <a16:creationId xmlns:a16="http://schemas.microsoft.com/office/drawing/2014/main" xmlns="" id="{DA4CDD5F-2E9C-41AA-8329-38B7A3DE79CC}"/>
                </a:ext>
              </a:extLst>
            </p:cNvPr>
            <p:cNvSpPr/>
            <p:nvPr/>
          </p:nvSpPr>
          <p:spPr>
            <a:xfrm rot="5588456">
              <a:off x="2493026" y="2048929"/>
              <a:ext cx="309930" cy="45719"/>
            </a:xfrm>
            <a:prstGeom prst="rightArrow">
              <a:avLst/>
            </a:prstGeom>
            <a:solidFill>
              <a:srgbClr val="0070A4">
                <a:lumMod val="75000"/>
              </a:srgbClr>
            </a:solidFill>
            <a:ln w="25400" cap="flat" cmpd="sng" algn="ctr">
              <a:solidFill>
                <a:srgbClr val="0070A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Стрелка надясно 11">
              <a:extLst>
                <a:ext uri="{FF2B5EF4-FFF2-40B4-BE49-F238E27FC236}">
                  <a16:creationId xmlns:a16="http://schemas.microsoft.com/office/drawing/2014/main" xmlns="" id="{5A110EBF-6490-4026-9F84-2D6E9600D1EF}"/>
                </a:ext>
              </a:extLst>
            </p:cNvPr>
            <p:cNvSpPr/>
            <p:nvPr/>
          </p:nvSpPr>
          <p:spPr>
            <a:xfrm rot="17462590">
              <a:off x="1173601" y="2022288"/>
              <a:ext cx="294916" cy="45719"/>
            </a:xfrm>
            <a:prstGeom prst="rightArrow">
              <a:avLst/>
            </a:prstGeom>
            <a:solidFill>
              <a:srgbClr val="992020">
                <a:lumMod val="60000"/>
                <a:lumOff val="40000"/>
              </a:srgbClr>
            </a:solidFill>
            <a:ln w="25400" cap="flat" cmpd="sng" algn="ctr">
              <a:solidFill>
                <a:srgbClr val="99202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4378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693174">
            <a:off x="569099" y="1067872"/>
            <a:ext cx="1749355" cy="3389560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20937701">
            <a:off x="16144352" y="1074366"/>
            <a:ext cx="1841713" cy="3132895"/>
          </a:xfrm>
          <a:custGeom>
            <a:avLst/>
            <a:gdLst/>
            <a:ahLst/>
            <a:cxnLst/>
            <a:rect l="l" t="t" r="r" b="b"/>
            <a:pathLst>
              <a:path w="2942564" h="5154856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xmlns="" id="{A15E631D-2E13-495A-B959-98B1FA521C03}"/>
              </a:ext>
            </a:extLst>
          </p:cNvPr>
          <p:cNvSpPr/>
          <p:nvPr/>
        </p:nvSpPr>
        <p:spPr>
          <a:xfrm rot="-10800000">
            <a:off x="2261121" y="515018"/>
            <a:ext cx="13055079" cy="1441114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30D71CEF-8914-F54E-654F-AE6F5361D74B}"/>
              </a:ext>
            </a:extLst>
          </p:cNvPr>
          <p:cNvSpPr txBox="1"/>
          <p:nvPr/>
        </p:nvSpPr>
        <p:spPr>
          <a:xfrm>
            <a:off x="2209800" y="2476500"/>
            <a:ext cx="13944599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Dosis Semi-Bold"/>
              </a:rPr>
              <a:t>	</a:t>
            </a:r>
            <a:r>
              <a:rPr lang="bg-BG" sz="2400" dirty="0">
                <a:latin typeface="Dosis Semi-Bold"/>
              </a:rPr>
              <a:t>Депонирането и обработването на отпадъците е пряко свързано с опазването на околната среда. Ето защо е много важно хората в различни възрастови групи да са запознати с различните методи на третиране на отпадъците: </a:t>
            </a:r>
            <a:r>
              <a:rPr lang="bg-BG" sz="2400" dirty="0" smtClean="0">
                <a:latin typeface="Dosis Semi-Bold"/>
              </a:rPr>
              <a:t>изгаряне</a:t>
            </a:r>
            <a:r>
              <a:rPr lang="bg-BG" sz="2400" dirty="0">
                <a:latin typeface="Dosis Semi-Bold"/>
              </a:rPr>
              <a:t>, рециклиране, биологично преработване, оползотворяване на енергията и възстановяване на ресурсите. </a:t>
            </a:r>
          </a:p>
          <a:p>
            <a:pPr algn="just"/>
            <a:r>
              <a:rPr lang="bg-BG" sz="2400" dirty="0">
                <a:latin typeface="Dosis Semi-Bold"/>
              </a:rPr>
              <a:t>	</a:t>
            </a:r>
            <a:r>
              <a:rPr lang="ru-RU" sz="2400" dirty="0">
                <a:latin typeface="Dosis Semi-Bold"/>
              </a:rPr>
              <a:t>В нашия идеен проект ние подготвихме анкета, чрез която проверихме знанията и позицията на хората, свързана с влиянието на отпадъците върху околната среда и ролята на инициативи за нейното опазване. Също </a:t>
            </a:r>
            <a:r>
              <a:rPr lang="ru-RU" sz="2400" dirty="0" err="1">
                <a:latin typeface="Dosis Semi-Bold"/>
              </a:rPr>
              <a:t>така</a:t>
            </a:r>
            <a:r>
              <a:rPr lang="ru-RU" sz="2400" dirty="0">
                <a:latin typeface="Dosis Semi-Bold"/>
              </a:rPr>
              <a:t> </a:t>
            </a:r>
            <a:r>
              <a:rPr lang="ru-RU" sz="2400" dirty="0" err="1" smtClean="0">
                <a:latin typeface="Dosis Semi-Bold"/>
              </a:rPr>
              <a:t>поставихме</a:t>
            </a:r>
            <a:r>
              <a:rPr lang="ru-RU" sz="2400" dirty="0" smtClean="0">
                <a:latin typeface="Dosis Semi-Bold"/>
              </a:rPr>
              <a:t> </a:t>
            </a:r>
            <a:r>
              <a:rPr lang="ru-RU" sz="2400" dirty="0" err="1" smtClean="0">
                <a:latin typeface="Dosis Semi-Bold"/>
              </a:rPr>
              <a:t>въпроса</a:t>
            </a:r>
            <a:r>
              <a:rPr lang="ru-RU" sz="2400" dirty="0" smtClean="0">
                <a:latin typeface="Dosis Semi-Bold"/>
              </a:rPr>
              <a:t> за </a:t>
            </a:r>
            <a:r>
              <a:rPr lang="ru-RU" sz="2400" dirty="0">
                <a:latin typeface="Dosis Semi-Bold"/>
              </a:rPr>
              <a:t>процеса на изчистване на околната среда от </a:t>
            </a:r>
            <a:r>
              <a:rPr lang="ru-RU" sz="2400" dirty="0" err="1" smtClean="0">
                <a:latin typeface="Dosis Semi-Bold"/>
              </a:rPr>
              <a:t>отпадъците</a:t>
            </a:r>
            <a:r>
              <a:rPr lang="ru-RU" sz="2400" dirty="0" smtClean="0">
                <a:latin typeface="Dosis Semi-Bold"/>
              </a:rPr>
              <a:t>, </a:t>
            </a:r>
            <a:r>
              <a:rPr lang="ru-RU" sz="2400" dirty="0" err="1" smtClean="0">
                <a:latin typeface="Dosis Semi-Bold"/>
              </a:rPr>
              <a:t>пояснявайки</a:t>
            </a:r>
            <a:r>
              <a:rPr lang="ru-RU" sz="2400" dirty="0" smtClean="0">
                <a:latin typeface="Dosis Semi-Bold"/>
              </a:rPr>
              <a:t> </a:t>
            </a:r>
            <a:r>
              <a:rPr lang="ru-RU" sz="2400" dirty="0">
                <a:latin typeface="Dosis Semi-Bold"/>
              </a:rPr>
              <a:t>как може да се произвежда енергия от преработването им, което е от изключително значение за получаване на алтернативни източници на енергия. </a:t>
            </a:r>
            <a:endParaRPr lang="bg-BG" sz="2400" dirty="0">
              <a:latin typeface="Dosis Semi-Bold"/>
            </a:endParaRPr>
          </a:p>
          <a:p>
            <a:pPr algn="just"/>
            <a:r>
              <a:rPr lang="bg-BG" sz="2400" dirty="0">
                <a:latin typeface="Dosis Semi-Bold"/>
              </a:rPr>
              <a:t>	Редица инициативи и стратегически програми целят промяна и преминаване на обществото към модел на кръгова икономика и получаване на енергия от нея, ефективно използване на ресурсите, намаляване на образуваните отпадъци и увеличаване на рециклирането. Тези действия безспорно са свързани с опазване на </a:t>
            </a:r>
            <a:r>
              <a:rPr lang="bg-BG" sz="2400" dirty="0" smtClean="0">
                <a:latin typeface="Dosis Semi-Bold"/>
              </a:rPr>
              <a:t>околната </a:t>
            </a:r>
            <a:r>
              <a:rPr lang="bg-BG" sz="2400" dirty="0">
                <a:latin typeface="Dosis Semi-Bold"/>
              </a:rPr>
              <a:t>среда, което е важно за цялото човечество.</a:t>
            </a:r>
          </a:p>
          <a:p>
            <a:pPr algn="just"/>
            <a:r>
              <a:rPr lang="bg-BG" sz="2400" dirty="0">
                <a:latin typeface="Dosis Semi-Bold"/>
              </a:rPr>
              <a:t>	За периода </a:t>
            </a:r>
            <a:r>
              <a:rPr lang="bg-BG" sz="2400" b="1" dirty="0">
                <a:latin typeface="Dosis Semi-Bold"/>
              </a:rPr>
              <a:t>2015 - 2020 г.</a:t>
            </a:r>
            <a:r>
              <a:rPr lang="bg-BG" sz="2400" dirty="0">
                <a:latin typeface="Dosis Semi-Bold"/>
              </a:rPr>
              <a:t>, в София стартира проект за управлението на отпадъците, който протича в 3 фази.  Настоящият проект се отнася за третата фаза на програмата и включва изграждането на инсталация за комбинирано производство на топлинна и електрическа енергия от гориво, получено от битови отпадъци. С това страната ни няма да бъде зависима от подземните ресурси или липсата на такива, което е важен проблем в момента. </a:t>
            </a:r>
          </a:p>
          <a:p>
            <a:endParaRPr lang="ru-RU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xmlns="" id="{9836217F-177E-D032-D34A-6427EC1DBD0B}"/>
              </a:ext>
            </a:extLst>
          </p:cNvPr>
          <p:cNvSpPr txBox="1"/>
          <p:nvPr/>
        </p:nvSpPr>
        <p:spPr>
          <a:xfrm>
            <a:off x="2667000" y="635410"/>
            <a:ext cx="1264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latin typeface="Dosis Semi-Bold"/>
              </a:rPr>
              <a:t>Връзката между околна среда, депонирането, рециклирането и методите на третиране на отпадъците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xmlns="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xmlns="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xmlns="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21" name="Картина 20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CBACC101-DCD6-CA99-24B1-A1AD8F661AAC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972800" y="30338"/>
            <a:ext cx="678180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51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16978" y="3055010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E515ACCA-C0DE-CDEA-1545-D8D3E520A778}"/>
              </a:ext>
            </a:extLst>
          </p:cNvPr>
          <p:cNvSpPr txBox="1"/>
          <p:nvPr/>
        </p:nvSpPr>
        <p:spPr>
          <a:xfrm>
            <a:off x="3189026" y="6957700"/>
            <a:ext cx="11563472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Dosis Semi-Bold"/>
              </a:rPr>
              <a:t>Наименование на училището</a:t>
            </a:r>
            <a:r>
              <a:rPr lang="bg-BG" sz="3008" b="1" spc="-156" dirty="0" smtClean="0">
                <a:solidFill>
                  <a:srgbClr val="6B4723"/>
                </a:solidFill>
                <a:latin typeface="Dosis Semi-Bold"/>
              </a:rPr>
              <a:t>:</a:t>
            </a:r>
          </a:p>
          <a:p>
            <a:pPr>
              <a:lnSpc>
                <a:spcPts val="2858"/>
              </a:lnSpc>
            </a:pPr>
            <a:r>
              <a:rPr lang="bg-BG" sz="3008" b="1" spc="-156" dirty="0" smtClean="0">
                <a:solidFill>
                  <a:srgbClr val="6B4723"/>
                </a:solidFill>
                <a:latin typeface="Dosis Semi-Bold"/>
              </a:rPr>
              <a:t> </a:t>
            </a:r>
            <a:r>
              <a:rPr lang="bg-BG" sz="3008" b="1" spc="-156" dirty="0">
                <a:solidFill>
                  <a:srgbClr val="6B4723"/>
                </a:solidFill>
                <a:latin typeface="Dosis Semi-Bold"/>
              </a:rPr>
              <a:t>Професионална гимназия по икономика и мениджмънт </a:t>
            </a:r>
            <a:r>
              <a:rPr lang="bg-BG" sz="3008" b="1" spc="-156" dirty="0" smtClean="0">
                <a:solidFill>
                  <a:srgbClr val="6B4723"/>
                </a:solidFill>
                <a:latin typeface="Dosis Semi-Bold"/>
              </a:rPr>
              <a:t>– </a:t>
            </a:r>
          </a:p>
          <a:p>
            <a:pPr>
              <a:lnSpc>
                <a:spcPts val="2858"/>
              </a:lnSpc>
            </a:pPr>
            <a:r>
              <a:rPr lang="bg-BG" sz="3008" b="1" spc="-156" dirty="0" smtClean="0">
                <a:solidFill>
                  <a:srgbClr val="6B4723"/>
                </a:solidFill>
                <a:latin typeface="Dosis Semi-Bold"/>
              </a:rPr>
              <a:t>град </a:t>
            </a:r>
            <a:r>
              <a:rPr lang="bg-BG" sz="3008" b="1" spc="-156" dirty="0">
                <a:solidFill>
                  <a:srgbClr val="6B4723"/>
                </a:solidFill>
                <a:latin typeface="Dosis Semi-Bold"/>
              </a:rPr>
              <a:t>Пазарджик</a:t>
            </a:r>
            <a:endParaRPr lang="en-US" sz="3008" b="1" spc="-156" dirty="0">
              <a:solidFill>
                <a:srgbClr val="6B4723"/>
              </a:solidFill>
              <a:latin typeface="Dosis Semi-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B33C52B3-FBA8-3717-6725-4CCCB0A445AA}"/>
              </a:ext>
            </a:extLst>
          </p:cNvPr>
          <p:cNvSpPr txBox="1"/>
          <p:nvPr/>
        </p:nvSpPr>
        <p:spPr>
          <a:xfrm>
            <a:off x="3219816" y="7927700"/>
            <a:ext cx="11563472" cy="380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 smtClean="0">
                <a:solidFill>
                  <a:srgbClr val="6B4723"/>
                </a:solidFill>
                <a:latin typeface="Dosis Semi-Bold"/>
              </a:rPr>
              <a:t>                                                        </a:t>
            </a:r>
            <a:r>
              <a:rPr lang="en-US" sz="3008" b="1" spc="-156" dirty="0">
                <a:solidFill>
                  <a:srgbClr val="6B4723"/>
                </a:solidFill>
                <a:latin typeface="Dosis Semi-Bold"/>
              </a:rPr>
              <a:t>XI</a:t>
            </a:r>
            <a:r>
              <a:rPr lang="bg-BG" sz="3008" b="1" spc="-156" dirty="0">
                <a:solidFill>
                  <a:srgbClr val="6B4723"/>
                </a:solidFill>
                <a:latin typeface="Dosis Semi-Bold"/>
              </a:rPr>
              <a:t> клас</a:t>
            </a:r>
            <a:endParaRPr lang="en-US" sz="3008" b="1" spc="-156" dirty="0">
              <a:solidFill>
                <a:srgbClr val="6B4723"/>
              </a:solidFill>
              <a:latin typeface="Dosis Semi-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xmlns="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xmlns="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xmlns="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1ECB9D91-831F-40C2-13E2-EA5E0E837677}"/>
              </a:ext>
            </a:extLst>
          </p:cNvPr>
          <p:cNvSpPr txBox="1"/>
          <p:nvPr/>
        </p:nvSpPr>
        <p:spPr>
          <a:xfrm>
            <a:off x="2971800" y="3924300"/>
            <a:ext cx="1110845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4000" b="1" dirty="0">
                <a:solidFill>
                  <a:schemeClr val="accent1">
                    <a:lumMod val="75000"/>
                  </a:schemeClr>
                </a:solidFill>
                <a:latin typeface="Dosis Semi-Bold"/>
              </a:rPr>
              <a:t>Данни на официалните статистически изследвания за отпадъците и тяхното третиране, свързани с опазване на околната среда и личният ни принос към проблема</a:t>
            </a:r>
          </a:p>
        </p:txBody>
      </p:sp>
      <p:pic>
        <p:nvPicPr>
          <p:cNvPr id="35" name="Картина 3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C15267E-BC03-0816-D26B-9FE709D33C56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2268200" y="0"/>
            <a:ext cx="6404829" cy="64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5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8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10252" y="2645399"/>
            <a:ext cx="15488520" cy="1567661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383308" y="4405078"/>
            <a:ext cx="7410863" cy="892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4500" u="sng" spc="-446" dirty="0">
                <a:solidFill>
                  <a:srgbClr val="000000"/>
                </a:solidFill>
                <a:latin typeface="Dosis Semi-Bold"/>
              </a:rPr>
              <a:t>Дарина Денкова</a:t>
            </a:r>
            <a:endParaRPr lang="en-US" sz="4500" u="sng" spc="-446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23140" y="4405078"/>
            <a:ext cx="4662745" cy="89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4500" u="sng" spc="-446" dirty="0">
                <a:solidFill>
                  <a:srgbClr val="000000"/>
                </a:solidFill>
                <a:latin typeface="Dosis Semi-Bold"/>
              </a:rPr>
              <a:t>Кристина Тонова</a:t>
            </a:r>
            <a:endParaRPr lang="en-US" sz="4500" u="sng" spc="-446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71111" y="4355114"/>
            <a:ext cx="4836770" cy="89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4500" u="sng" spc="-446" dirty="0">
                <a:solidFill>
                  <a:srgbClr val="000000"/>
                </a:solidFill>
                <a:latin typeface="Dosis Semi-Bold"/>
              </a:rPr>
              <a:t>Юлиана </a:t>
            </a:r>
            <a:r>
              <a:rPr lang="bg-BG" sz="4500" u="sng" spc="-446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bg-BG" sz="4500" u="sng" spc="-446" dirty="0" err="1" smtClean="0">
                <a:solidFill>
                  <a:srgbClr val="000000"/>
                </a:solidFill>
                <a:latin typeface="Dosis Semi-Bold"/>
              </a:rPr>
              <a:t>Бирова</a:t>
            </a:r>
            <a:endParaRPr lang="en-US" sz="4500" u="sng" spc="-446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-3328066" y="224182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917210" y="1616361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697261" y="-4632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2C71C45E-E889-58FE-15EE-0DDBE71A0264}"/>
              </a:ext>
            </a:extLst>
          </p:cNvPr>
          <p:cNvSpPr txBox="1"/>
          <p:nvPr/>
        </p:nvSpPr>
        <p:spPr>
          <a:xfrm>
            <a:off x="1930125" y="8988743"/>
            <a:ext cx="11728091" cy="380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0" b="1" spc="-156" dirty="0">
                <a:solidFill>
                  <a:srgbClr val="006600"/>
                </a:solidFill>
                <a:latin typeface="Dosis Semi-Bold"/>
              </a:rPr>
              <a:t>Ръководители: Албена Гълъбинова, Милена Гълъбинова</a:t>
            </a:r>
            <a:endParaRPr lang="en-US" sz="3000" b="1" spc="-156" dirty="0">
              <a:solidFill>
                <a:srgbClr val="006600"/>
              </a:solidFill>
              <a:latin typeface="Dosis Semi-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5DCF401B-96B3-8B35-3978-F1AE26B60BA0}"/>
              </a:ext>
            </a:extLst>
          </p:cNvPr>
          <p:cNvSpPr txBox="1"/>
          <p:nvPr/>
        </p:nvSpPr>
        <p:spPr>
          <a:xfrm>
            <a:off x="4163832" y="2061455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en-US" sz="4000" b="1" spc="600" dirty="0">
                <a:solidFill>
                  <a:srgbClr val="006600"/>
                </a:solidFill>
                <a:latin typeface="Dosis Semi-Bold"/>
              </a:rPr>
              <a:t>TEAM_PRO</a:t>
            </a:r>
            <a:endParaRPr lang="bg-BG" sz="4000" b="1" spc="600" dirty="0">
              <a:latin typeface="Dosis Semi-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79A1BF-0DBC-4161-A642-4F20E907A7FE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43327" y="5072371"/>
            <a:ext cx="3751901" cy="3762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0121BA-E2BA-4A1D-9EBA-F7A008F4C8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66" b="18157"/>
          <a:stretch/>
        </p:blipFill>
        <p:spPr>
          <a:xfrm>
            <a:off x="12564354" y="5391525"/>
            <a:ext cx="2776608" cy="278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DFAFF9-1BC4-4D38-8C43-BAA69DDFDC3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53"/>
          <a:stretch/>
        </p:blipFill>
        <p:spPr>
          <a:xfrm>
            <a:off x="2627190" y="5391525"/>
            <a:ext cx="2754383" cy="276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5B0DCDD-94BA-4E5D-BBA9-19F63CBA0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34" b="20734"/>
          <a:stretch/>
        </p:blipFill>
        <p:spPr bwMode="auto">
          <a:xfrm>
            <a:off x="2079512" y="80214"/>
            <a:ext cx="3186903" cy="26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999C5FA-870F-483D-9772-3C312AEEA2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9209" y="134117"/>
            <a:ext cx="2319264" cy="2319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CC5D529-9592-459B-9E81-934399B87BC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0637" y="100029"/>
            <a:ext cx="2441392" cy="25843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2842518" y="-1353382"/>
            <a:ext cx="12602964" cy="1734259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684196" y="2640325"/>
            <a:ext cx="7884189" cy="753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Dosis Semi-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601568" y="3343155"/>
            <a:ext cx="16937149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33"/>
              </a:lnSpc>
            </a:pPr>
            <a:r>
              <a:rPr lang="bg-BG" sz="2400" dirty="0">
                <a:solidFill>
                  <a:srgbClr val="000000"/>
                </a:solidFill>
                <a:latin typeface="Dosis Semi-Bold"/>
              </a:rPr>
              <a:t>	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Представеният от нас проект е изготвен за публичния кръг на Европейската олимпиада по статистика през </a:t>
            </a:r>
            <a:r>
              <a:rPr lang="bg-BG" sz="3000" b="1" dirty="0">
                <a:solidFill>
                  <a:srgbClr val="000000"/>
                </a:solidFill>
                <a:latin typeface="Dosis Semi-Bold"/>
              </a:rPr>
              <a:t>2022 г.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  Темата бе свързана с опазване на околната среда, което е един от най-наболелите проблеми в нашето съвремие. </a:t>
            </a:r>
          </a:p>
          <a:p>
            <a:pPr algn="just">
              <a:lnSpc>
                <a:spcPts val="4033"/>
              </a:lnSpc>
            </a:pPr>
            <a:r>
              <a:rPr lang="bg-BG" sz="3000" dirty="0">
                <a:solidFill>
                  <a:srgbClr val="000000"/>
                </a:solidFill>
                <a:latin typeface="Dosis Semi-Bold"/>
              </a:rPr>
              <a:t>	Презентацията ни запозна публиката с </a:t>
            </a:r>
            <a:r>
              <a:rPr lang="bg-BG" sz="3000" dirty="0" smtClean="0">
                <a:solidFill>
                  <a:srgbClr val="000000"/>
                </a:solidFill>
                <a:latin typeface="Dosis Semi-Bold"/>
              </a:rPr>
              <a:t>Европейския 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зелен пакт, данните за образуваните опасни и неопасни отпадъци от икономическа дейност в България за периода </a:t>
            </a:r>
            <a:r>
              <a:rPr lang="bg-BG" sz="3000" b="1" dirty="0">
                <a:solidFill>
                  <a:srgbClr val="000000"/>
                </a:solidFill>
                <a:latin typeface="Dosis Semi-Bold"/>
              </a:rPr>
              <a:t>2015-2020 г.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, образуваните битови отпадъци на национално ниво и на регионално ниво за област Пазарджик за същия период. </a:t>
            </a:r>
          </a:p>
          <a:p>
            <a:pPr algn="just">
              <a:lnSpc>
                <a:spcPts val="4033"/>
              </a:lnSpc>
            </a:pPr>
            <a:r>
              <a:rPr lang="bg-BG" sz="3000" dirty="0">
                <a:solidFill>
                  <a:srgbClr val="000000"/>
                </a:solidFill>
                <a:latin typeface="Dosis Semi-Bold"/>
              </a:rPr>
              <a:t>	Основаната ни цел бе представянето на връзката между околната среда, депонирането, рециклирането и методите на третиране на отпадъците. Запознаване с образуването им и справянето с тях. Важността всяка държава да произвежда енергия от рециклирани отпадъци. </a:t>
            </a:r>
          </a:p>
          <a:p>
            <a:pPr algn="just">
              <a:lnSpc>
                <a:spcPts val="4033"/>
              </a:lnSpc>
            </a:pPr>
            <a:r>
              <a:rPr lang="bg-BG" sz="3000" dirty="0">
                <a:solidFill>
                  <a:srgbClr val="000000"/>
                </a:solidFill>
                <a:latin typeface="Dosis Semi-Bold"/>
              </a:rPr>
              <a:t>	За изброените цели потърсихме мнението на хората от нашето училище, потърсено чрез анкета и проведени обучения върху различни възрастови групи за </a:t>
            </a:r>
            <a:r>
              <a:rPr lang="bg-BG" sz="3000" dirty="0" smtClean="0">
                <a:solidFill>
                  <a:srgbClr val="000000"/>
                </a:solidFill>
                <a:latin typeface="Dosis Semi-Bold"/>
              </a:rPr>
              <a:t>подобряване 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информираността по проблема. </a:t>
            </a:r>
          </a:p>
        </p:txBody>
      </p:sp>
      <p:sp>
        <p:nvSpPr>
          <p:cNvPr id="9" name="Freeform 9"/>
          <p:cNvSpPr/>
          <p:nvPr/>
        </p:nvSpPr>
        <p:spPr>
          <a:xfrm rot="7064304">
            <a:off x="3177585" y="350937"/>
            <a:ext cx="1214665" cy="1141683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48831" y="397182"/>
            <a:ext cx="2926993" cy="4039676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6214215" y="-676906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25F2ABB7-E241-0E82-6C3B-7056D52E6A78}"/>
              </a:ext>
            </a:extLst>
          </p:cNvPr>
          <p:cNvSpPr txBox="1"/>
          <p:nvPr/>
        </p:nvSpPr>
        <p:spPr>
          <a:xfrm rot="-167627">
            <a:off x="8702474" y="2383834"/>
            <a:ext cx="766396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Dosis Semi-Bold"/>
              </a:rPr>
              <a:t>Как дейностите се интегрират с учебната програма?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5B5939-3651-6D95-E8FF-4336F0AF786E}"/>
              </a:ext>
            </a:extLst>
          </p:cNvPr>
          <p:cNvSpPr txBox="1"/>
          <p:nvPr/>
        </p:nvSpPr>
        <p:spPr>
          <a:xfrm rot="21419476">
            <a:off x="4722650" y="928602"/>
            <a:ext cx="11612290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4000" b="1" spc="600" dirty="0">
                <a:solidFill>
                  <a:srgbClr val="006600"/>
                </a:solidFill>
                <a:latin typeface="Dosis Semi-Bold"/>
              </a:rPr>
              <a:t>ИМПЛЕМЕНТИРАНЕ И АДАПТИРАНЕ НА ДЕЙНОСТИТЕ В КЛАСНАТА СТАЯ</a:t>
            </a:r>
            <a:endParaRPr lang="bg-BG" sz="4000" b="1" spc="600" dirty="0">
              <a:latin typeface="Dosis Semi-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685286" y="199887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36660" b="-61316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Freeform 5"/>
          <p:cNvSpPr/>
          <p:nvPr/>
        </p:nvSpPr>
        <p:spPr>
          <a:xfrm rot="-10669463">
            <a:off x="15559820" y="1728576"/>
            <a:ext cx="1285078" cy="1219589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663209" y="491930"/>
            <a:ext cx="1394934" cy="818108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831884" y="2885611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675761" y="2433638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399309" y="3300033"/>
            <a:ext cx="4239148" cy="609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500" b="1" u="sng" spc="-305" dirty="0">
                <a:solidFill>
                  <a:srgbClr val="000000"/>
                </a:solidFill>
                <a:latin typeface="Dosis Semi-Bold"/>
              </a:rPr>
              <a:t>Развити компетенции</a:t>
            </a:r>
            <a:endParaRPr lang="en-US" sz="3500" b="1" u="sng" spc="-305" dirty="0">
              <a:solidFill>
                <a:srgbClr val="000000"/>
              </a:solidFill>
              <a:latin typeface="Dosis Semi-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118327" y="2490873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168934" y="2452412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xmlns="" id="{7F6E2B40-1CEB-C38A-E13F-1E146AE51FCB}"/>
              </a:ext>
            </a:extLst>
          </p:cNvPr>
          <p:cNvSpPr txBox="1"/>
          <p:nvPr/>
        </p:nvSpPr>
        <p:spPr>
          <a:xfrm>
            <a:off x="4674106" y="664444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  <a:latin typeface="Dosis Semi-Bold"/>
              </a:rPr>
              <a:t>РЕАЛИЗАЦИЯ НА ПРОЕКТА</a:t>
            </a:r>
            <a:endParaRPr lang="bg-BG" b="1" spc="600" dirty="0">
              <a:latin typeface="Dosis Semi-Bold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xmlns="" id="{A2D6CC28-A0CD-3D80-6A05-3B2E27B52DE9}"/>
              </a:ext>
            </a:extLst>
          </p:cNvPr>
          <p:cNvSpPr txBox="1"/>
          <p:nvPr/>
        </p:nvSpPr>
        <p:spPr>
          <a:xfrm>
            <a:off x="6400800" y="3939108"/>
            <a:ext cx="6263203" cy="634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43"/>
              </a:lnSpc>
            </a:pPr>
            <a:r>
              <a:rPr lang="en-US" sz="3000" dirty="0">
                <a:solidFill>
                  <a:srgbClr val="000000"/>
                </a:solidFill>
                <a:latin typeface="Dosis Semi-Bold"/>
              </a:rPr>
              <a:t>	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Всички</a:t>
            </a:r>
            <a:r>
              <a:rPr lang="en-US" sz="30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данни, представени в презентацията са в резултат на нашите проучвания по темата. В процеса на работа придобихме умения по </a:t>
            </a:r>
            <a:r>
              <a:rPr lang="bg-BG" sz="3000" dirty="0" smtClean="0">
                <a:solidFill>
                  <a:srgbClr val="000000"/>
                </a:solidFill>
                <a:latin typeface="Dosis Semi-Bold"/>
              </a:rPr>
              <a:t>селектиране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, анализиране, изчисляване, обобщаване и интересно графично представяне на разгледаните данни.</a:t>
            </a:r>
          </a:p>
          <a:p>
            <a:pPr algn="just">
              <a:lnSpc>
                <a:spcPts val="3343"/>
              </a:lnSpc>
            </a:pPr>
            <a:r>
              <a:rPr lang="bg-BG" sz="3000" dirty="0">
                <a:solidFill>
                  <a:srgbClr val="000000"/>
                </a:solidFill>
                <a:latin typeface="Dosis Semi-Bold"/>
              </a:rPr>
              <a:t>По време на нашата подготовка се научихме на работа в екип, критично мислене, развихме комуникативните си умения и придобихме увереност и опит в представянето пред публика. </a:t>
            </a:r>
            <a:endParaRPr lang="en-US" sz="30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xmlns="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68" y="-283496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xmlns="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68" y="-248571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xmlns="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68" y="-41398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xmlns="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68" y="-283496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xmlns="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68" y="-248571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xmlns="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68" y="-375511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xmlns="" id="{7564A489-39B5-FC0E-069C-CDDA8484F9BE}"/>
              </a:ext>
            </a:extLst>
          </p:cNvPr>
          <p:cNvSpPr txBox="1"/>
          <p:nvPr/>
        </p:nvSpPr>
        <p:spPr>
          <a:xfrm>
            <a:off x="1063777" y="3280350"/>
            <a:ext cx="3815850" cy="609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500" b="1" u="sng" spc="-305" dirty="0">
                <a:solidFill>
                  <a:srgbClr val="000000"/>
                </a:solidFill>
                <a:latin typeface="Dosis Semi-Bold"/>
              </a:rPr>
              <a:t>Работен процес</a:t>
            </a:r>
            <a:endParaRPr lang="en-US" sz="3500" b="1" u="sng" spc="-305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xmlns="" id="{A88E72A5-4CA7-A6D6-7826-52B09A6D1834}"/>
              </a:ext>
            </a:extLst>
          </p:cNvPr>
          <p:cNvSpPr txBox="1"/>
          <p:nvPr/>
        </p:nvSpPr>
        <p:spPr>
          <a:xfrm>
            <a:off x="12779436" y="3276315"/>
            <a:ext cx="5580109" cy="609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500" b="1" u="sng" spc="-305" dirty="0">
                <a:solidFill>
                  <a:srgbClr val="000000"/>
                </a:solidFill>
                <a:latin typeface="Dosis Semi-Bold"/>
              </a:rPr>
              <a:t>Постигнати учебни цели</a:t>
            </a:r>
            <a:endParaRPr lang="en-US" sz="3500" b="1" u="sng" spc="-305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xmlns="" id="{6E9176FA-9DDC-705C-61B6-DC94B6E842AD}"/>
              </a:ext>
            </a:extLst>
          </p:cNvPr>
          <p:cNvSpPr txBox="1"/>
          <p:nvPr/>
        </p:nvSpPr>
        <p:spPr>
          <a:xfrm>
            <a:off x="304800" y="4000500"/>
            <a:ext cx="5574115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43"/>
              </a:lnSpc>
            </a:pPr>
            <a:r>
              <a:rPr lang="en-US" sz="3000" dirty="0">
                <a:solidFill>
                  <a:srgbClr val="000000"/>
                </a:solidFill>
                <a:latin typeface="Dosis Semi-Bold"/>
              </a:rPr>
              <a:t>	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В рамките на 14 дни изготвихме презентацията с помощта на нашите ментори г-жа Албена Гълъбинова и г-жа Милена Гълъбинова. Използвахме информация от официалните статистически сайтове на България и Европа. Представихме разработката на нашия проект пред публика и жури на </a:t>
            </a:r>
            <a:r>
              <a:rPr lang="bg-BG" sz="3000" b="1" dirty="0">
                <a:solidFill>
                  <a:srgbClr val="000000"/>
                </a:solidFill>
                <a:latin typeface="Dosis Semi-Bold"/>
              </a:rPr>
              <a:t>16.04.2022 г.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, като се класирахме на първо място и получихме шанс да продължим към европейския кръг.</a:t>
            </a:r>
            <a:endParaRPr lang="en-US" sz="30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xmlns="" id="{EFDEFA43-E77F-2E84-A00A-890C23B095E3}"/>
              </a:ext>
            </a:extLst>
          </p:cNvPr>
          <p:cNvSpPr txBox="1"/>
          <p:nvPr/>
        </p:nvSpPr>
        <p:spPr>
          <a:xfrm>
            <a:off x="13243132" y="4310168"/>
            <a:ext cx="4652718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43"/>
              </a:lnSpc>
            </a:pPr>
            <a:r>
              <a:rPr lang="en-US" sz="3000" dirty="0">
                <a:solidFill>
                  <a:srgbClr val="000000"/>
                </a:solidFill>
                <a:latin typeface="Dosis Semi-Bold"/>
              </a:rPr>
              <a:t>	</a:t>
            </a:r>
            <a:r>
              <a:rPr lang="bg-BG" sz="3000" dirty="0">
                <a:solidFill>
                  <a:srgbClr val="000000"/>
                </a:solidFill>
                <a:latin typeface="Dosis Semi-Bold"/>
              </a:rPr>
              <a:t>В подготовката на нашата презентация ние осъзнахме важността на проблема и се ангажирахме с каузата за едно по-чисто бъдеще. За нас е важно все повече млади хора да бъдат запознати с отпадъците, влиянието им върху околната среда и методите за справяне с тях. </a:t>
            </a:r>
            <a:endParaRPr lang="en-US" sz="3000" dirty="0">
              <a:solidFill>
                <a:srgbClr val="000000"/>
              </a:solidFill>
              <a:latin typeface="Dosis Semi-Bol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9BCB1-81FC-435C-B24D-C723370D47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02714" y="261599"/>
            <a:ext cx="2550489" cy="12170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09191D5-7FE5-4860-8AFE-C485941BB3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18" y="1876105"/>
            <a:ext cx="1756267" cy="1267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DF81F98-54F0-4822-8424-5B4EF1DBE2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645" y="22164"/>
            <a:ext cx="2607239" cy="19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36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" y="342900"/>
            <a:ext cx="7848600" cy="1367078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88375" b="-31405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Freeform 5"/>
          <p:cNvSpPr/>
          <p:nvPr/>
        </p:nvSpPr>
        <p:spPr>
          <a:xfrm rot="4050216">
            <a:off x="7203101" y="1540718"/>
            <a:ext cx="622517" cy="5600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7" name="Freeform 7"/>
          <p:cNvSpPr/>
          <p:nvPr/>
        </p:nvSpPr>
        <p:spPr>
          <a:xfrm rot="-866099">
            <a:off x="6148990" y="2042682"/>
            <a:ext cx="1810958" cy="2376508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xmlns="" id="{7FD9EF78-9118-03C1-6E54-96FECE24A43D}"/>
              </a:ext>
            </a:extLst>
          </p:cNvPr>
          <p:cNvSpPr txBox="1"/>
          <p:nvPr/>
        </p:nvSpPr>
        <p:spPr>
          <a:xfrm>
            <a:off x="0" y="571500"/>
            <a:ext cx="73914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500" b="1" spc="600" dirty="0">
                <a:solidFill>
                  <a:srgbClr val="006600"/>
                </a:solidFill>
                <a:latin typeface="Dosis Semi-Bold"/>
              </a:rPr>
              <a:t>ИНОВАТОРСТВО И ТВОРЧЕСТВО</a:t>
            </a:r>
            <a:endParaRPr lang="bg-BG" sz="3500" b="1" spc="600" dirty="0">
              <a:latin typeface="Dosis Semi-Bold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71750F74-CF3A-1D85-7CA3-12C959328A9D}"/>
              </a:ext>
            </a:extLst>
          </p:cNvPr>
          <p:cNvSpPr txBox="1"/>
          <p:nvPr/>
        </p:nvSpPr>
        <p:spPr>
          <a:xfrm>
            <a:off x="304800" y="2095500"/>
            <a:ext cx="5609026" cy="7786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bg-BG" sz="2000" dirty="0">
                <a:solidFill>
                  <a:srgbClr val="000000"/>
                </a:solidFill>
                <a:latin typeface="Dosis Semi-Bold"/>
              </a:rPr>
              <a:t>	</a:t>
            </a:r>
            <a:r>
              <a:rPr lang="bg-BG" sz="2200" dirty="0">
                <a:solidFill>
                  <a:srgbClr val="000000"/>
                </a:solidFill>
                <a:latin typeface="Dosis Semi-Bold"/>
              </a:rPr>
              <a:t>Нашата основна цел както по време на изготвяне на проекта, така и </a:t>
            </a:r>
            <a:r>
              <a:rPr lang="bg-BG" sz="2200" dirty="0" smtClean="0">
                <a:solidFill>
                  <a:srgbClr val="000000"/>
                </a:solidFill>
                <a:latin typeface="Dosis Semi-Bold"/>
              </a:rPr>
              <a:t>сега, </a:t>
            </a:r>
            <a:r>
              <a:rPr lang="bg-BG" sz="2200" dirty="0">
                <a:solidFill>
                  <a:srgbClr val="000000"/>
                </a:solidFill>
                <a:latin typeface="Dosis Semi-Bold"/>
              </a:rPr>
              <a:t>е не само ние да бъдем запознати с проблема, а да предизвикаме социална ангажираност, защото опазването на околната среда е една от най-важните мисии, която имаме като общество. Щастливи сме от факта, че цяла Европа гледа в тази посока и създаде Европейския зелен пакт.</a:t>
            </a:r>
          </a:p>
          <a:p>
            <a:pPr algn="just"/>
            <a:r>
              <a:rPr lang="bg-BG" sz="2200" dirty="0">
                <a:solidFill>
                  <a:srgbClr val="000000"/>
                </a:solidFill>
                <a:latin typeface="Dosis Semi-Bold"/>
              </a:rPr>
              <a:t>	На </a:t>
            </a:r>
            <a:r>
              <a:rPr lang="bg-BG" sz="2200" b="1" dirty="0">
                <a:solidFill>
                  <a:srgbClr val="000000"/>
                </a:solidFill>
                <a:latin typeface="Dosis Semi-Bold"/>
              </a:rPr>
              <a:t>14.07.2021 г.</a:t>
            </a:r>
            <a:r>
              <a:rPr lang="bg-BG" sz="2200" dirty="0">
                <a:solidFill>
                  <a:srgbClr val="000000"/>
                </a:solidFill>
                <a:latin typeface="Dosis Semi-Bold"/>
              </a:rPr>
              <a:t> между страните членки на Европейския съюз е подписан така нареченият Европейски зелен пакт. Той е пряко обвързан с отпадъците, рециклирането и околната среда, което е и основата на нашата идея. Пактът има за цел  да допринесе за кръговата икономика чрез извличане на висококачествени ресурси от отпадъците във възможно най-голяма степен. Държавите от ЕС, включително и България, правят стъпки в тази посока. И точно това искаме да покажем в нашия идеен проект.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E3FF8E43-6E8C-4049-E806-0C043608493A}"/>
              </a:ext>
            </a:extLst>
          </p:cNvPr>
          <p:cNvSpPr/>
          <p:nvPr/>
        </p:nvSpPr>
        <p:spPr>
          <a:xfrm rot="-4460706" flipH="1">
            <a:off x="-1402311" y="-395046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5123-6EAA-48A6-8F2D-7255C8F90013}"/>
              </a:ext>
            </a:extLst>
          </p:cNvPr>
          <p:cNvSpPr txBox="1"/>
          <p:nvPr/>
        </p:nvSpPr>
        <p:spPr>
          <a:xfrm>
            <a:off x="7924800" y="342900"/>
            <a:ext cx="1010482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ru-RU" sz="2000" dirty="0">
                <a:effectLst/>
                <a:latin typeface="Dosis Semi-Bold"/>
              </a:rPr>
              <a:t>	</a:t>
            </a:r>
            <a:r>
              <a:rPr lang="ru-RU" sz="2200" dirty="0">
                <a:effectLst/>
                <a:latin typeface="Dosis Semi-Bold"/>
              </a:rPr>
              <a:t>За периода </a:t>
            </a:r>
            <a:r>
              <a:rPr lang="ru-RU" sz="2200" b="1" dirty="0">
                <a:effectLst/>
                <a:latin typeface="Dosis Semi-Bold"/>
              </a:rPr>
              <a:t>2013-2019 г.</a:t>
            </a:r>
            <a:r>
              <a:rPr lang="ru-RU" sz="2200" dirty="0">
                <a:effectLst/>
                <a:latin typeface="Dosis Semi-Bold"/>
              </a:rPr>
              <a:t> делът на брутното производство на слънчева енергия от общото производство на електрическа енергия в България е променлив, като през </a:t>
            </a:r>
            <a:r>
              <a:rPr lang="ru-RU" sz="2200" b="1" dirty="0">
                <a:effectLst/>
                <a:latin typeface="Dosis Semi-Bold"/>
              </a:rPr>
              <a:t>2019 г.</a:t>
            </a:r>
            <a:r>
              <a:rPr lang="ru-RU" sz="2200" dirty="0">
                <a:effectLst/>
                <a:latin typeface="Dosis Semi-Bold"/>
              </a:rPr>
              <a:t> в сравнение с </a:t>
            </a:r>
            <a:r>
              <a:rPr lang="ru-RU" sz="2200" b="1" dirty="0">
                <a:effectLst/>
                <a:latin typeface="Dosis Semi-Bold"/>
              </a:rPr>
              <a:t>2013 г.</a:t>
            </a:r>
            <a:r>
              <a:rPr lang="ru-RU" sz="2200" dirty="0">
                <a:effectLst/>
                <a:latin typeface="Dosis Semi-Bold"/>
              </a:rPr>
              <a:t> се е увеличило с </a:t>
            </a:r>
            <a:r>
              <a:rPr lang="ru-RU" sz="2200" b="1" dirty="0">
                <a:effectLst/>
                <a:latin typeface="Dosis Semi-Bold"/>
              </a:rPr>
              <a:t>0,2 процентни пункта</a:t>
            </a:r>
            <a:r>
              <a:rPr lang="ru-RU" sz="2200" dirty="0">
                <a:effectLst/>
                <a:latin typeface="Dosis Semi-Bold"/>
              </a:rPr>
              <a:t>. За същия период делът на брутното производство на вятърна енергия от общото производство на електрическа енергия в България също търпи промени, като през последната разгледана година в сравнение с първата е отчетен спад от </a:t>
            </a:r>
            <a:r>
              <a:rPr lang="ru-RU" sz="2200" b="1" dirty="0">
                <a:effectLst/>
                <a:latin typeface="Dosis Semi-Bold"/>
              </a:rPr>
              <a:t>0,1 процентни пункта</a:t>
            </a:r>
            <a:r>
              <a:rPr lang="ru-RU" sz="2200" dirty="0">
                <a:effectLst/>
                <a:latin typeface="Dosis Semi-Bold"/>
              </a:rPr>
              <a:t>.</a:t>
            </a:r>
          </a:p>
          <a:p>
            <a:pPr algn="just" rtl="0"/>
            <a:r>
              <a:rPr lang="ru-RU" sz="2200" dirty="0">
                <a:effectLst/>
                <a:latin typeface="Dosis Semi-Bold"/>
              </a:rPr>
              <a:t>	Зададохме известните ни данни към изкуствен интелект, за да направи прогноза за бъдещия период от </a:t>
            </a:r>
            <a:r>
              <a:rPr lang="ru-RU" sz="2200" b="1" dirty="0">
                <a:effectLst/>
                <a:latin typeface="Dosis Semi-Bold"/>
              </a:rPr>
              <a:t>2025-2030 г.</a:t>
            </a:r>
            <a:r>
              <a:rPr lang="ru-RU" sz="2200" dirty="0">
                <a:effectLst/>
                <a:latin typeface="Dosis Semi-Bold"/>
              </a:rPr>
              <a:t> Според получените резултати делът на брутното производство на слънчева енергия от общото производство на електрическа енергия в България ще се увеличава до </a:t>
            </a:r>
            <a:r>
              <a:rPr lang="ru-RU" sz="2200" b="1" dirty="0">
                <a:effectLst/>
                <a:latin typeface="Dosis Semi-Bold"/>
              </a:rPr>
              <a:t>6,0%</a:t>
            </a:r>
            <a:r>
              <a:rPr lang="ru-RU" sz="2200" dirty="0">
                <a:effectLst/>
                <a:latin typeface="Dosis Semi-Bold"/>
              </a:rPr>
              <a:t> през </a:t>
            </a:r>
            <a:r>
              <a:rPr lang="ru-RU" sz="2200" b="1" dirty="0">
                <a:effectLst/>
                <a:latin typeface="Dosis Semi-Bold"/>
              </a:rPr>
              <a:t>2030 г</a:t>
            </a:r>
            <a:r>
              <a:rPr lang="ru-RU" sz="2200" dirty="0">
                <a:effectLst/>
                <a:latin typeface="Dosis Semi-Bold"/>
              </a:rPr>
              <a:t>., а този на вятърна енергия ще расте до </a:t>
            </a:r>
            <a:r>
              <a:rPr lang="ru-RU" sz="2200" b="1" dirty="0">
                <a:effectLst/>
                <a:latin typeface="Dosis Semi-Bold"/>
              </a:rPr>
              <a:t>5,5%</a:t>
            </a:r>
            <a:r>
              <a:rPr lang="ru-RU" sz="2200" dirty="0">
                <a:effectLst/>
                <a:latin typeface="Dosis Semi-Bold"/>
              </a:rPr>
              <a:t> през </a:t>
            </a:r>
            <a:r>
              <a:rPr lang="ru-RU" sz="2200" b="1" dirty="0">
                <a:effectLst/>
                <a:latin typeface="Dosis Semi-Bold"/>
              </a:rPr>
              <a:t>2030 г.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1557EDFA-0F9C-4E9E-A9D7-8ECC38E574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7494432"/>
              </p:ext>
            </p:extLst>
          </p:nvPr>
        </p:nvGraphicFramePr>
        <p:xfrm>
          <a:off x="6096000" y="5829300"/>
          <a:ext cx="6086148" cy="4370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3BC15D-72EC-43A7-B40F-F469DF25D0EF}"/>
              </a:ext>
            </a:extLst>
          </p:cNvPr>
          <p:cNvSpPr txBox="1"/>
          <p:nvPr/>
        </p:nvSpPr>
        <p:spPr>
          <a:xfrm>
            <a:off x="6096000" y="4991100"/>
            <a:ext cx="61623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700" b="1" dirty="0">
                <a:latin typeface="Dosis Semi-Bold"/>
              </a:rPr>
              <a:t>Дял </a:t>
            </a:r>
            <a:r>
              <a:rPr lang="ru-RU" sz="1700" b="1" dirty="0">
                <a:latin typeface="Dosis Semi-Bold"/>
              </a:rPr>
              <a:t>на брутното производство на слънчева и вятърна енергия от общото производство на електрическа енергия в България</a:t>
            </a:r>
            <a:endParaRPr lang="en-US" sz="1700" b="1" dirty="0">
              <a:latin typeface="Dosis Semi-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6C7D8E-7128-4689-9AB7-F94888E85852}"/>
              </a:ext>
            </a:extLst>
          </p:cNvPr>
          <p:cNvSpPr txBox="1"/>
          <p:nvPr/>
        </p:nvSpPr>
        <p:spPr>
          <a:xfrm>
            <a:off x="12649199" y="4686300"/>
            <a:ext cx="56388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700" b="1" dirty="0">
                <a:latin typeface="Dosis Semi-Bold"/>
              </a:rPr>
              <a:t>Дял </a:t>
            </a:r>
            <a:r>
              <a:rPr lang="ru-RU" sz="1700" b="1" dirty="0">
                <a:latin typeface="Dosis Semi-Bold"/>
              </a:rPr>
              <a:t>на брутното производство на слънчева и вятърна енергия от общото производство на електрическа енергия в България според прогноза, направена от изкуствен интелект</a:t>
            </a:r>
            <a:endParaRPr lang="en-US" sz="1700" b="1" dirty="0">
              <a:latin typeface="Dosis Semi-Bold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D39977B4-6400-4285-976A-02BDCA78E4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48006547"/>
              </p:ext>
            </p:extLst>
          </p:nvPr>
        </p:nvGraphicFramePr>
        <p:xfrm>
          <a:off x="12205962" y="5442375"/>
          <a:ext cx="5867401" cy="472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3914258" y="296559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4629826" y="-63433"/>
            <a:ext cx="8811142" cy="1712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4000" b="1" spc="600" dirty="0">
                <a:solidFill>
                  <a:srgbClr val="006600"/>
                </a:solidFill>
                <a:latin typeface="Dosis Semi-Bold"/>
              </a:rPr>
              <a:t>ПОСТИГНАТИ РЕЗУЛТАТИ</a:t>
            </a:r>
            <a:endParaRPr lang="bg-BG" sz="4000" b="1" spc="600" dirty="0">
              <a:latin typeface="Dosis Semi-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955" y="8420019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19866" y="8425523"/>
            <a:ext cx="7504602" cy="1977083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xmlns="" id="{8483408C-2B2F-75C2-26C1-65029E09B81D}"/>
              </a:ext>
            </a:extLst>
          </p:cNvPr>
          <p:cNvSpPr txBox="1"/>
          <p:nvPr/>
        </p:nvSpPr>
        <p:spPr>
          <a:xfrm>
            <a:off x="533400" y="2628900"/>
            <a:ext cx="8258079" cy="634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	В процеса на подготовката ни и проучванията, установихме че чистата околна среда до голяма степен влияе и върху благосъстоянието на населението.</a:t>
            </a:r>
          </a:p>
          <a:p>
            <a:pPr algn="just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	През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2021 г.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 в сравнение с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2015 г.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, по данни на НСИ, домакинствата в България увеличават разходите си за здравеопазване с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0,7 процентни пункта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. Делът на разходите за опазване и възстановяване на околната среда от произведения БВП през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2019 г.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 е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1,9%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, а през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2020 г.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 се увеличава на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2,1%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. За </a:t>
            </a: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същия 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период броят на населените места с отчетени шумове над нормата намаляват с </a:t>
            </a:r>
            <a:r>
              <a:rPr lang="bg-BG" sz="2833" b="1" dirty="0">
                <a:solidFill>
                  <a:srgbClr val="000000"/>
                </a:solidFill>
                <a:latin typeface="Dosis Semi-Bold"/>
              </a:rPr>
              <a:t>2,2%</a:t>
            </a:r>
            <a:r>
              <a:rPr lang="bg-BG" sz="2833" dirty="0">
                <a:solidFill>
                  <a:srgbClr val="000000"/>
                </a:solidFill>
                <a:latin typeface="Dosis Semi-Bold"/>
              </a:rPr>
              <a:t>, което е от съществено значение за психическото здраве на човек.</a:t>
            </a:r>
            <a:endParaRPr lang="bg-BG" sz="30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xmlns="" id="{667664FC-B5DC-7A91-FAC7-758580B611CB}"/>
              </a:ext>
            </a:extLst>
          </p:cNvPr>
          <p:cNvSpPr txBox="1"/>
          <p:nvPr/>
        </p:nvSpPr>
        <p:spPr>
          <a:xfrm>
            <a:off x="9906000" y="2628900"/>
            <a:ext cx="7504602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43"/>
              </a:lnSpc>
            </a:pPr>
            <a:r>
              <a:rPr lang="bg-BG" sz="2830" dirty="0">
                <a:solidFill>
                  <a:srgbClr val="000000"/>
                </a:solidFill>
                <a:latin typeface="Dosis Semi-Bold"/>
              </a:rPr>
              <a:t>	Вярваме, че нашият проект представя пряката връзка между отпадъците и околната среда. Часовете на проучване, търсене, анализиране и представяне на информация бяха полезни не само на нас, но и на всички онези, които направихме част от нашата мисия за едно по-чисто бъдеще.</a:t>
            </a:r>
          </a:p>
          <a:p>
            <a:pPr algn="just">
              <a:lnSpc>
                <a:spcPts val="3343"/>
              </a:lnSpc>
            </a:pPr>
            <a:r>
              <a:rPr lang="bg-BG" sz="2830" dirty="0">
                <a:solidFill>
                  <a:srgbClr val="000000"/>
                </a:solidFill>
                <a:latin typeface="Dosis Semi-Bold"/>
              </a:rPr>
              <a:t>	Радостни сме от това, че млади хора от нашата гимназия застанаха зад идеите ни и са готови да променят света към по-добро. Готови са да рециклират и да опазват планетата ни, защото тя е нашият дом. </a:t>
            </a:r>
          </a:p>
          <a:p>
            <a:pPr algn="just">
              <a:lnSpc>
                <a:spcPts val="3343"/>
              </a:lnSpc>
            </a:pPr>
            <a:r>
              <a:rPr lang="ru-RU" sz="2830" dirty="0">
                <a:solidFill>
                  <a:srgbClr val="000000"/>
                </a:solidFill>
                <a:latin typeface="Dosis Semi-Bold"/>
              </a:rPr>
              <a:t>	</a:t>
            </a:r>
          </a:p>
          <a:p>
            <a:pPr algn="just">
              <a:lnSpc>
                <a:spcPts val="3343"/>
              </a:lnSpc>
            </a:pPr>
            <a:endParaRPr lang="en-US" sz="2830" dirty="0">
              <a:solidFill>
                <a:srgbClr val="000000"/>
              </a:solidFill>
              <a:latin typeface="Dosis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8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B76BAE-3AD2-47AE-8AD0-54EF55C295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39" t="21643" r="7493" b="13774"/>
          <a:stretch/>
        </p:blipFill>
        <p:spPr>
          <a:xfrm>
            <a:off x="14850007" y="4916852"/>
            <a:ext cx="3423112" cy="22355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533C16-8595-4446-9A58-53903F208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1" t="3341" r="8250" b="15271"/>
          <a:stretch/>
        </p:blipFill>
        <p:spPr>
          <a:xfrm>
            <a:off x="11271828" y="199936"/>
            <a:ext cx="3434140" cy="25458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58BB0A4-7FD3-4AC3-AF12-46E4703B7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4692" y="7562359"/>
            <a:ext cx="3463499" cy="25976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0B4B695-4EAA-4A95-86FD-F518AF95BE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13" r="12645"/>
          <a:stretch/>
        </p:blipFill>
        <p:spPr>
          <a:xfrm>
            <a:off x="158957" y="7323785"/>
            <a:ext cx="4088583" cy="2674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769B1F-5A1E-40CC-AB30-FECAD3F2D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3973" y="4244058"/>
            <a:ext cx="3781604" cy="2837293"/>
          </a:xfrm>
          <a:prstGeom prst="rect">
            <a:avLst/>
          </a:prstGeom>
        </p:spPr>
      </p:pic>
      <p:pic>
        <p:nvPicPr>
          <p:cNvPr id="28" name="Картина 27" descr="Картина, която съдържа на закрито, човек, мъж, презентация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11EC6B55-F84C-1F77-F901-991A068038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" t="14178" r="-194" b="1366"/>
          <a:stretch/>
        </p:blipFill>
        <p:spPr>
          <a:xfrm>
            <a:off x="152400" y="14522"/>
            <a:ext cx="4298170" cy="240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5626C7-6286-43E0-98A0-3E8634EE4A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98"/>
          <a:stretch/>
        </p:blipFill>
        <p:spPr>
          <a:xfrm>
            <a:off x="7302067" y="803664"/>
            <a:ext cx="4434359" cy="2817011"/>
          </a:xfrm>
          <a:prstGeom prst="rect">
            <a:avLst/>
          </a:prstGeom>
        </p:spPr>
      </p:pic>
      <p:pic>
        <p:nvPicPr>
          <p:cNvPr id="30" name="Картина 29" descr="Картина, която съдържа дрехи, Човешко лице,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F00F0C08-085F-A0F8-B82A-4DC359D48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9464" y="3469919"/>
            <a:ext cx="4218964" cy="28170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DE3FE53-F3A5-40D4-9CBF-0F7506D65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4173" y="2033338"/>
            <a:ext cx="3054690" cy="2291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2C0BB6E-0C00-4823-8673-201DD28FD3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5" r="7761" b="26867"/>
          <a:stretch/>
        </p:blipFill>
        <p:spPr>
          <a:xfrm>
            <a:off x="2346003" y="5087707"/>
            <a:ext cx="3803074" cy="2474652"/>
          </a:xfrm>
          <a:prstGeom prst="rect">
            <a:avLst/>
          </a:prstGeom>
        </p:spPr>
      </p:pic>
      <p:pic>
        <p:nvPicPr>
          <p:cNvPr id="24" name="Картина 23" descr="Картина, която съдържа дрехи, човек, обувки, трев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090EB446-530E-0B57-F0C0-30B99E2418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9675" y="199936"/>
            <a:ext cx="2994259" cy="20170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DADC53A-0CBD-4B50-B1DD-F20A5BAA95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89" r="24755"/>
          <a:stretch/>
        </p:blipFill>
        <p:spPr>
          <a:xfrm>
            <a:off x="13033408" y="2469010"/>
            <a:ext cx="3101899" cy="28170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95A2866-AD06-47D0-AFC3-1CA81711A6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1176" y="7152360"/>
            <a:ext cx="3585903" cy="2689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66604C1-00A1-4EBF-ADA7-580CB45324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6088" y="6476249"/>
            <a:ext cx="3198000" cy="2398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5866244-E2F8-4A0C-9BD6-557E1160965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40751" y="337476"/>
            <a:ext cx="3423111" cy="25673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AC93A32-2BFF-45C5-9653-26BA848F57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961" y="7794523"/>
            <a:ext cx="3172583" cy="2379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7265AD-05AE-48CF-9839-9EFD3EFF14C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6"/>
          <a:stretch/>
        </p:blipFill>
        <p:spPr>
          <a:xfrm>
            <a:off x="152400" y="2779054"/>
            <a:ext cx="3342354" cy="29269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380265">
            <a:off x="1022724" y="1172920"/>
            <a:ext cx="13942383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406801">
            <a:off x="2838126" y="3858207"/>
            <a:ext cx="917211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	</a:t>
            </a:r>
            <a:endParaRPr lang="en-US" sz="30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879861" y="6270207"/>
            <a:ext cx="4850827" cy="3960449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B0743B14-486B-1EAC-5CFE-68F1CFAC6912}"/>
              </a:ext>
            </a:extLst>
          </p:cNvPr>
          <p:cNvSpPr txBox="1">
            <a:spLocks/>
          </p:cNvSpPr>
          <p:nvPr/>
        </p:nvSpPr>
        <p:spPr>
          <a:xfrm>
            <a:off x="3383508" y="9500143"/>
            <a:ext cx="5608092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729A065A-60FD-C779-14FA-97D0B35611C5}"/>
              </a:ext>
            </a:extLst>
          </p:cNvPr>
          <p:cNvSpPr txBox="1"/>
          <p:nvPr/>
        </p:nvSpPr>
        <p:spPr>
          <a:xfrm rot="21225344">
            <a:off x="2764922" y="1165729"/>
            <a:ext cx="1067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Dosis Semi-Bold"/>
              </a:rPr>
              <a:t>Опасни и неопасни отпадъци от икономическата дейност на България за периода </a:t>
            </a:r>
            <a:r>
              <a:rPr lang="ru-RU" sz="3600" b="1" dirty="0">
                <a:latin typeface="Dosis Semi-Bold"/>
              </a:rPr>
              <a:t>2015 – 2020 г.</a:t>
            </a:r>
            <a:endParaRPr lang="bg-BG" sz="3600" b="1" dirty="0">
              <a:latin typeface="Dosis Semi-Bold"/>
            </a:endParaRP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xmlns="" id="{E77352D4-4E9E-B86B-75CF-D58C2A445E02}"/>
              </a:ext>
            </a:extLst>
          </p:cNvPr>
          <p:cNvSpPr txBox="1"/>
          <p:nvPr/>
        </p:nvSpPr>
        <p:spPr>
          <a:xfrm rot="21172749">
            <a:off x="2723679" y="2683338"/>
            <a:ext cx="537820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>
                <a:latin typeface="Dosis Semi-Bold"/>
              </a:rPr>
              <a:t>    Решихме да разгледаме данните от</a:t>
            </a:r>
          </a:p>
          <a:p>
            <a:pPr algn="just"/>
            <a:r>
              <a:rPr lang="bg-BG" sz="2400" dirty="0">
                <a:latin typeface="Dosis Semi-Bold"/>
              </a:rPr>
              <a:t> НСИ за образуваните опасни и неопасни отпадъци от икономическа дейност. През </a:t>
            </a:r>
            <a:r>
              <a:rPr lang="bg-BG" sz="2400" b="1" dirty="0">
                <a:latin typeface="Dosis Semi-Bold"/>
              </a:rPr>
              <a:t>2020 г.</a:t>
            </a:r>
            <a:r>
              <a:rPr lang="bg-BG" sz="2400" dirty="0">
                <a:latin typeface="Dosis Semi-Bold"/>
              </a:rPr>
              <a:t> в сравнение с </a:t>
            </a:r>
            <a:r>
              <a:rPr lang="bg-BG" sz="2400" b="1" dirty="0">
                <a:latin typeface="Dosis Semi-Bold"/>
              </a:rPr>
              <a:t>2015 г.</a:t>
            </a:r>
            <a:r>
              <a:rPr lang="bg-BG" sz="2400" dirty="0">
                <a:latin typeface="Dosis Semi-Bold"/>
              </a:rPr>
              <a:t> има увеличение на опасните отпадъци с </a:t>
            </a:r>
            <a:r>
              <a:rPr lang="bg-BG" sz="2400" b="1" dirty="0">
                <a:latin typeface="Dosis Semi-Bold"/>
              </a:rPr>
              <a:t>787906,848 тона </a:t>
            </a:r>
            <a:r>
              <a:rPr lang="bg-BG" sz="2400" dirty="0">
                <a:latin typeface="Dosis Semi-Bold"/>
              </a:rPr>
              <a:t>и намаляване на неопасните с </a:t>
            </a:r>
            <a:r>
              <a:rPr lang="bg-BG" sz="2400" b="1" dirty="0">
                <a:latin typeface="Dosis Semi-Bold"/>
              </a:rPr>
              <a:t>55733033,299 </a:t>
            </a:r>
            <a:r>
              <a:rPr lang="bg-BG" sz="2400" b="1" dirty="0" smtClean="0">
                <a:latin typeface="Dosis Semi-Bold"/>
              </a:rPr>
              <a:t>тона</a:t>
            </a:r>
            <a:r>
              <a:rPr lang="bg-BG" sz="2400" dirty="0" smtClean="0">
                <a:latin typeface="Dosis Semi-Bold"/>
              </a:rPr>
              <a:t>. Най-голямо </a:t>
            </a:r>
            <a:r>
              <a:rPr lang="bg-BG" sz="2400" dirty="0">
                <a:latin typeface="Dosis Semi-Bold"/>
              </a:rPr>
              <a:t>количество на неопасни отпадъчни продукти се наблюдава през </a:t>
            </a:r>
            <a:r>
              <a:rPr lang="bg-BG" sz="2400" b="1" dirty="0">
                <a:latin typeface="Dosis Semi-Bold"/>
              </a:rPr>
              <a:t>2015 г.</a:t>
            </a:r>
            <a:r>
              <a:rPr lang="bg-BG" sz="2400" dirty="0">
                <a:latin typeface="Dosis Semi-Bold"/>
              </a:rPr>
              <a:t>, а най-малко през </a:t>
            </a:r>
            <a:r>
              <a:rPr lang="bg-BG" sz="2400" b="1" dirty="0">
                <a:latin typeface="Dosis Semi-Bold"/>
              </a:rPr>
              <a:t>2020 г.</a:t>
            </a:r>
            <a:r>
              <a:rPr lang="bg-BG" sz="2400" dirty="0">
                <a:latin typeface="Dosis Semi-Bold"/>
              </a:rPr>
              <a:t> Относно опасните отпадъци – най-много са през </a:t>
            </a:r>
            <a:r>
              <a:rPr lang="bg-BG" sz="2400" b="1" dirty="0">
                <a:latin typeface="Dosis Semi-Bold"/>
              </a:rPr>
              <a:t>2017 г.</a:t>
            </a:r>
            <a:r>
              <a:rPr lang="bg-BG" sz="2400" dirty="0">
                <a:latin typeface="Dosis Semi-Bold"/>
              </a:rPr>
              <a:t> и най-малко през </a:t>
            </a:r>
            <a:r>
              <a:rPr lang="bg-BG" sz="2400" b="1" dirty="0">
                <a:latin typeface="Dosis Semi-Bold"/>
              </a:rPr>
              <a:t>2015 г.</a:t>
            </a:r>
            <a:r>
              <a:rPr lang="bg-BG" sz="2400" dirty="0">
                <a:latin typeface="Dosis Semi-Bold"/>
              </a:rPr>
              <a:t> Добрата новина, е че количеството на опасните отпадъци е по-малко от това на неопасните през целия период и това би било добре да се запази и в бъдеще.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CDD6C11-53BC-43C4-A800-424DDE7609FC}"/>
              </a:ext>
            </a:extLst>
          </p:cNvPr>
          <p:cNvGrpSpPr/>
          <p:nvPr/>
        </p:nvGrpSpPr>
        <p:grpSpPr>
          <a:xfrm rot="21171113">
            <a:off x="7668579" y="2946573"/>
            <a:ext cx="7724423" cy="6366500"/>
            <a:chOff x="-277057" y="893354"/>
            <a:chExt cx="6220657" cy="4558391"/>
          </a:xfrm>
        </p:grpSpPr>
        <p:pic>
          <p:nvPicPr>
            <p:cNvPr id="13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xmlns="" id="{24623FE7-C211-413C-AF22-43C893295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277057" y="1091537"/>
              <a:ext cx="5614601" cy="43602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FE36561-2384-4F7A-A4B6-014265DEAA7C}"/>
                </a:ext>
              </a:extLst>
            </p:cNvPr>
            <p:cNvSpPr txBox="1"/>
            <p:nvPr/>
          </p:nvSpPr>
          <p:spPr>
            <a:xfrm rot="5400000">
              <a:off x="474282" y="2593191"/>
              <a:ext cx="1532965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123 814 232.6</a:t>
              </a:r>
            </a:p>
          </p:txBody>
        </p:sp>
        <p:sp>
          <p:nvSpPr>
            <p:cNvPr id="15" name="Текстово поле 9">
              <a:extLst>
                <a:ext uri="{FF2B5EF4-FFF2-40B4-BE49-F238E27FC236}">
                  <a16:creationId xmlns:a16="http://schemas.microsoft.com/office/drawing/2014/main" xmlns="" id="{9124B08E-CE72-416F-B5D1-4044F8C9070F}"/>
                </a:ext>
              </a:extLst>
            </p:cNvPr>
            <p:cNvSpPr txBox="1"/>
            <p:nvPr/>
          </p:nvSpPr>
          <p:spPr>
            <a:xfrm>
              <a:off x="0" y="1184061"/>
              <a:ext cx="274320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bg-BG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Тонове</a:t>
              </a:r>
            </a:p>
          </p:txBody>
        </p:sp>
        <p:sp>
          <p:nvSpPr>
            <p:cNvPr id="16" name="Текстово поле 10">
              <a:extLst>
                <a:ext uri="{FF2B5EF4-FFF2-40B4-BE49-F238E27FC236}">
                  <a16:creationId xmlns:a16="http://schemas.microsoft.com/office/drawing/2014/main" xmlns="" id="{9B20F212-939B-4557-8E5B-40A081419570}"/>
                </a:ext>
              </a:extLst>
            </p:cNvPr>
            <p:cNvSpPr txBox="1"/>
            <p:nvPr/>
          </p:nvSpPr>
          <p:spPr>
            <a:xfrm>
              <a:off x="767345" y="1461503"/>
              <a:ext cx="131518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bg-BG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13076060.3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92020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58047BB-A0F9-41DE-9D70-C76239EBC683}"/>
                </a:ext>
              </a:extLst>
            </p:cNvPr>
            <p:cNvSpPr txBox="1"/>
            <p:nvPr/>
          </p:nvSpPr>
          <p:spPr>
            <a:xfrm rot="5400000">
              <a:off x="1075550" y="3242066"/>
              <a:ext cx="1642223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103 928 268.0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34671F-56CE-4EC3-89FF-1A6A424C41C7}"/>
                </a:ext>
              </a:extLst>
            </p:cNvPr>
            <p:cNvSpPr txBox="1"/>
            <p:nvPr/>
          </p:nvSpPr>
          <p:spPr>
            <a:xfrm rot="5400000">
              <a:off x="1665832" y="3162015"/>
              <a:ext cx="1818715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108 304 466.3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E93D270-C371-4150-BBC0-EF891A4EE246}"/>
                </a:ext>
              </a:extLst>
            </p:cNvPr>
            <p:cNvSpPr txBox="1"/>
            <p:nvPr/>
          </p:nvSpPr>
          <p:spPr>
            <a:xfrm>
              <a:off x="2090828" y="2125319"/>
              <a:ext cx="1524561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14 011 426.0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C07F82D-D88B-40CB-BCE1-C41BD87D4E6D}"/>
                </a:ext>
              </a:extLst>
            </p:cNvPr>
            <p:cNvSpPr txBox="1"/>
            <p:nvPr/>
          </p:nvSpPr>
          <p:spPr>
            <a:xfrm>
              <a:off x="2755609" y="1715145"/>
              <a:ext cx="1171575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13313374.2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BA79338-72A1-4100-8D18-86D38735C17F}"/>
                </a:ext>
              </a:extLst>
            </p:cNvPr>
            <p:cNvSpPr txBox="1"/>
            <p:nvPr/>
          </p:nvSpPr>
          <p:spPr>
            <a:xfrm>
              <a:off x="1363354" y="1910087"/>
              <a:ext cx="1297642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13163626.5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D07EFC8-FF42-439E-B08C-62C9436233E0}"/>
                </a:ext>
              </a:extLst>
            </p:cNvPr>
            <p:cNvSpPr txBox="1"/>
            <p:nvPr/>
          </p:nvSpPr>
          <p:spPr>
            <a:xfrm>
              <a:off x="3432735" y="2090258"/>
              <a:ext cx="1856981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13 493 848.5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1554453-C961-4B7C-B0A8-4B941C137E64}"/>
                </a:ext>
              </a:extLst>
            </p:cNvPr>
            <p:cNvSpPr txBox="1"/>
            <p:nvPr/>
          </p:nvSpPr>
          <p:spPr>
            <a:xfrm rot="5400000">
              <a:off x="2394534" y="3075488"/>
              <a:ext cx="170945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112 824 784.5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794252B-7302-4671-8B71-FBEE18171169}"/>
                </a:ext>
              </a:extLst>
            </p:cNvPr>
            <p:cNvSpPr txBox="1"/>
            <p:nvPr/>
          </p:nvSpPr>
          <p:spPr>
            <a:xfrm rot="5400000">
              <a:off x="3049824" y="3076952"/>
              <a:ext cx="172626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109 654 455.7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1BFBBD0-49C8-483E-8527-AE73285642B3}"/>
                </a:ext>
              </a:extLst>
            </p:cNvPr>
            <p:cNvSpPr txBox="1"/>
            <p:nvPr/>
          </p:nvSpPr>
          <p:spPr>
            <a:xfrm rot="5400000">
              <a:off x="4002862" y="3987712"/>
              <a:ext cx="1133166" cy="34535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68081199.3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4792C55-2AE5-4632-AC43-3A4872F78055}"/>
                </a:ext>
              </a:extLst>
            </p:cNvPr>
            <p:cNvSpPr txBox="1"/>
            <p:nvPr/>
          </p:nvSpPr>
          <p:spPr>
            <a:xfrm>
              <a:off x="3141569" y="1166532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D651059-26CE-4FD2-A595-B95C148401D3}"/>
                </a:ext>
              </a:extLst>
            </p:cNvPr>
            <p:cNvSpPr txBox="1"/>
            <p:nvPr/>
          </p:nvSpPr>
          <p:spPr>
            <a:xfrm>
              <a:off x="3200400" y="2973481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3C95140-C3F8-4F95-AA8C-7AF9B9881408}"/>
                </a:ext>
              </a:extLst>
            </p:cNvPr>
            <p:cNvSpPr txBox="1"/>
            <p:nvPr/>
          </p:nvSpPr>
          <p:spPr>
            <a:xfrm>
              <a:off x="3032312" y="2923054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Текстово поле 4">
              <a:extLst>
                <a:ext uri="{FF2B5EF4-FFF2-40B4-BE49-F238E27FC236}">
                  <a16:creationId xmlns:a16="http://schemas.microsoft.com/office/drawing/2014/main" xmlns="" id="{4EA7ABE5-2290-4835-AE9E-719C773ABF79}"/>
                </a:ext>
              </a:extLst>
            </p:cNvPr>
            <p:cNvSpPr txBox="1"/>
            <p:nvPr/>
          </p:nvSpPr>
          <p:spPr>
            <a:xfrm>
              <a:off x="4067392" y="2689975"/>
              <a:ext cx="1509823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bg-BG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 Narrow" pitchFamily="34" charset="0"/>
                  <a:cs typeface="Arial"/>
                  <a:sym typeface="Arial"/>
                </a:rPr>
                <a:t>13863967.2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92020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cs typeface="Arial"/>
                <a:sym typeface="Arial"/>
              </a:endParaRPr>
            </a:p>
          </p:txBody>
        </p:sp>
        <p:sp>
          <p:nvSpPr>
            <p:cNvPr id="30" name="Стрелка надясно 24">
              <a:extLst>
                <a:ext uri="{FF2B5EF4-FFF2-40B4-BE49-F238E27FC236}">
                  <a16:creationId xmlns:a16="http://schemas.microsoft.com/office/drawing/2014/main" xmlns="" id="{4CF69EAD-AC93-4D77-955F-8616872596B0}"/>
                </a:ext>
              </a:extLst>
            </p:cNvPr>
            <p:cNvSpPr/>
            <p:nvPr/>
          </p:nvSpPr>
          <p:spPr>
            <a:xfrm>
              <a:off x="1765005" y="2275366"/>
              <a:ext cx="329609" cy="45719"/>
            </a:xfrm>
            <a:prstGeom prst="rightArrow">
              <a:avLst/>
            </a:prstGeom>
            <a:solidFill>
              <a:srgbClr val="992020">
                <a:lumMod val="60000"/>
                <a:lumOff val="40000"/>
              </a:srgbClr>
            </a:solidFill>
            <a:ln w="25400" cap="flat" cmpd="sng" algn="ctr">
              <a:solidFill>
                <a:srgbClr val="99202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Стрелка надясно 27">
              <a:extLst>
                <a:ext uri="{FF2B5EF4-FFF2-40B4-BE49-F238E27FC236}">
                  <a16:creationId xmlns:a16="http://schemas.microsoft.com/office/drawing/2014/main" xmlns="" id="{7A9F35B9-AED0-4EF3-9DE7-D0E65D0F6776}"/>
                </a:ext>
              </a:extLst>
            </p:cNvPr>
            <p:cNvSpPr/>
            <p:nvPr/>
          </p:nvSpPr>
          <p:spPr>
            <a:xfrm rot="16200000">
              <a:off x="1069282" y="3426520"/>
              <a:ext cx="327839" cy="45719"/>
            </a:xfrm>
            <a:prstGeom prst="rightArrow">
              <a:avLst/>
            </a:prstGeom>
            <a:solidFill>
              <a:srgbClr val="992020">
                <a:lumMod val="60000"/>
                <a:lumOff val="40000"/>
              </a:srgbClr>
            </a:solidFill>
            <a:ln w="25400" cap="flat" cmpd="sng" algn="ctr">
              <a:solidFill>
                <a:srgbClr val="99202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Стрелка надясно 30">
              <a:extLst>
                <a:ext uri="{FF2B5EF4-FFF2-40B4-BE49-F238E27FC236}">
                  <a16:creationId xmlns:a16="http://schemas.microsoft.com/office/drawing/2014/main" xmlns="" id="{5E4ADBE0-ECAE-4FEC-9EB8-10913ADE9EBE}"/>
                </a:ext>
              </a:extLst>
            </p:cNvPr>
            <p:cNvSpPr/>
            <p:nvPr/>
          </p:nvSpPr>
          <p:spPr>
            <a:xfrm rot="5400000">
              <a:off x="4449913" y="3353484"/>
              <a:ext cx="267422" cy="45719"/>
            </a:xfrm>
            <a:prstGeom prst="rightArrow">
              <a:avLst/>
            </a:prstGeom>
            <a:solidFill>
              <a:srgbClr val="0070A4">
                <a:lumMod val="75000"/>
              </a:srgbClr>
            </a:solidFill>
            <a:ln w="25400" cap="flat" cmpd="sng" algn="ctr">
              <a:solidFill>
                <a:srgbClr val="0070A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Стрелка надясно 33">
              <a:extLst>
                <a:ext uri="{FF2B5EF4-FFF2-40B4-BE49-F238E27FC236}">
                  <a16:creationId xmlns:a16="http://schemas.microsoft.com/office/drawing/2014/main" xmlns="" id="{3AA0E750-7528-4F05-926D-77678C09E337}"/>
                </a:ext>
              </a:extLst>
            </p:cNvPr>
            <p:cNvSpPr/>
            <p:nvPr/>
          </p:nvSpPr>
          <p:spPr>
            <a:xfrm>
              <a:off x="508777" y="1613286"/>
              <a:ext cx="309930" cy="45719"/>
            </a:xfrm>
            <a:prstGeom prst="rightArrow">
              <a:avLst/>
            </a:prstGeom>
            <a:solidFill>
              <a:srgbClr val="0070A4">
                <a:lumMod val="75000"/>
              </a:srgbClr>
            </a:solidFill>
            <a:ln w="25400" cap="flat" cmpd="sng" algn="ctr">
              <a:solidFill>
                <a:srgbClr val="0070A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Правоъгълник 34">
              <a:extLst>
                <a:ext uri="{FF2B5EF4-FFF2-40B4-BE49-F238E27FC236}">
                  <a16:creationId xmlns:a16="http://schemas.microsoft.com/office/drawing/2014/main" xmlns="" id="{D98E7B8A-F8AE-4908-A76A-A1001DDBA342}"/>
                </a:ext>
              </a:extLst>
            </p:cNvPr>
            <p:cNvSpPr/>
            <p:nvPr/>
          </p:nvSpPr>
          <p:spPr>
            <a:xfrm>
              <a:off x="1148316" y="978195"/>
              <a:ext cx="265814" cy="63795"/>
            </a:xfrm>
            <a:prstGeom prst="rect">
              <a:avLst/>
            </a:prstGeom>
            <a:solidFill>
              <a:srgbClr val="992020">
                <a:lumMod val="60000"/>
                <a:lumOff val="40000"/>
              </a:srgbClr>
            </a:solidFill>
            <a:ln w="25400" cap="flat" cmpd="sng" algn="ctr">
              <a:solidFill>
                <a:srgbClr val="99202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Правоъгълник 39">
              <a:extLst>
                <a:ext uri="{FF2B5EF4-FFF2-40B4-BE49-F238E27FC236}">
                  <a16:creationId xmlns:a16="http://schemas.microsoft.com/office/drawing/2014/main" xmlns="" id="{C3167FEE-70BB-415F-9937-C2181A8765A6}"/>
                </a:ext>
              </a:extLst>
            </p:cNvPr>
            <p:cNvSpPr/>
            <p:nvPr/>
          </p:nvSpPr>
          <p:spPr>
            <a:xfrm>
              <a:off x="1141228" y="1151861"/>
              <a:ext cx="265814" cy="63795"/>
            </a:xfrm>
            <a:prstGeom prst="rect">
              <a:avLst/>
            </a:prstGeom>
            <a:solidFill>
              <a:srgbClr val="0070A4">
                <a:lumMod val="75000"/>
              </a:srgbClr>
            </a:solidFill>
            <a:ln w="25400" cap="flat" cmpd="sng" algn="ctr">
              <a:solidFill>
                <a:srgbClr val="0070A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bg-BG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Текстово поле 41">
              <a:extLst>
                <a:ext uri="{FF2B5EF4-FFF2-40B4-BE49-F238E27FC236}">
                  <a16:creationId xmlns:a16="http://schemas.microsoft.com/office/drawing/2014/main" xmlns="" id="{45B7F845-8898-4A97-9522-110C9DF68240}"/>
                </a:ext>
              </a:extLst>
            </p:cNvPr>
            <p:cNvSpPr txBox="1"/>
            <p:nvPr/>
          </p:nvSpPr>
          <p:spPr>
            <a:xfrm>
              <a:off x="1477925" y="893354"/>
              <a:ext cx="3030279" cy="418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bg-BG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Най-големи стойности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bg-BG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202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Най-малки стойности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A4DAA1"/>
    </a:dk1>
    <a:lt1>
      <a:srgbClr val="70B16D"/>
    </a:lt1>
    <a:dk2>
      <a:srgbClr val="005C4F"/>
    </a:dk2>
    <a:lt2>
      <a:srgbClr val="E5FFEB"/>
    </a:lt2>
    <a:accent1>
      <a:srgbClr val="992020"/>
    </a:accent1>
    <a:accent2>
      <a:srgbClr val="ED8B85"/>
    </a:accent2>
    <a:accent3>
      <a:srgbClr val="FFAA20"/>
    </a:accent3>
    <a:accent4>
      <a:srgbClr val="FFD966"/>
    </a:accent4>
    <a:accent5>
      <a:srgbClr val="0070A4"/>
    </a:accent5>
    <a:accent6>
      <a:srgbClr val="FFFFFF"/>
    </a:accent6>
    <a:hlink>
      <a:srgbClr val="005C4F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1088</TotalTime>
  <Words>346</Words>
  <Application>Microsoft Office PowerPoint</Application>
  <PresentationFormat>По избор</PresentationFormat>
  <Paragraphs>106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PC3</cp:lastModifiedBy>
  <cp:revision>160</cp:revision>
  <dcterms:created xsi:type="dcterms:W3CDTF">2006-08-16T00:00:00Z</dcterms:created>
  <dcterms:modified xsi:type="dcterms:W3CDTF">2024-10-20T17:59:39Z</dcterms:modified>
  <dc:identifier>DAGFSh-DcQ4</dc:identifier>
</cp:coreProperties>
</file>