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3" r:id="rId4"/>
    <p:sldId id="265" r:id="rId5"/>
    <p:sldId id="280" r:id="rId6"/>
    <p:sldId id="258" r:id="rId7"/>
    <p:sldId id="259" r:id="rId8"/>
    <p:sldId id="286" r:id="rId9"/>
    <p:sldId id="260" r:id="rId10"/>
    <p:sldId id="292" r:id="rId11"/>
    <p:sldId id="264" r:id="rId12"/>
    <p:sldId id="288" r:id="rId13"/>
    <p:sldId id="270" r:id="rId14"/>
  </p:sldIdLst>
  <p:sldSz cx="18288000" cy="10287000"/>
  <p:notesSz cx="6858000" cy="9144000"/>
  <p:embeddedFontLst>
    <p:embeddedFont>
      <p:font typeface="Dosis Semi-Bold" panose="020B0604020202020204" charset="0"/>
      <p:regular r:id="rId16"/>
    </p:embeddedFont>
    <p:embeddedFont>
      <p:font typeface="Gaegu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11" autoAdjust="0"/>
  </p:normalViewPr>
  <p:slideViewPr>
    <p:cSldViewPr>
      <p:cViewPr varScale="1">
        <p:scale>
          <a:sx n="42" d="100"/>
          <a:sy n="42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ергиния П. Николова" userId="572dff9b-61e5-41a0-887e-913fdf3d4adb" providerId="ADAL" clId="{87AD6FEB-ECDD-4BBC-83B8-D8B98BAF8C7A}"/>
    <pc:docChg chg="modSld">
      <pc:chgData name="Вергиния П. Николова" userId="572dff9b-61e5-41a0-887e-913fdf3d4adb" providerId="ADAL" clId="{87AD6FEB-ECDD-4BBC-83B8-D8B98BAF8C7A}" dt="2024-10-18T10:51:19.734" v="1" actId="20577"/>
      <pc:docMkLst>
        <pc:docMk/>
      </pc:docMkLst>
      <pc:sldChg chg="modSp mod">
        <pc:chgData name="Вергиния П. Николова" userId="572dff9b-61e5-41a0-887e-913fdf3d4adb" providerId="ADAL" clId="{87AD6FEB-ECDD-4BBC-83B8-D8B98BAF8C7A}" dt="2024-10-18T10:51:19.734" v="1" actId="20577"/>
        <pc:sldMkLst>
          <pc:docMk/>
          <pc:sldMk cId="0" sldId="264"/>
        </pc:sldMkLst>
        <pc:spChg chg="mod">
          <ac:chgData name="Вергиния П. Николова" userId="572dff9b-61e5-41a0-887e-913fdf3d4adb" providerId="ADAL" clId="{87AD6FEB-ECDD-4BBC-83B8-D8B98BAF8C7A}" dt="2024-10-18T10:51:19.734" v="1" actId="20577"/>
          <ac:spMkLst>
            <pc:docMk/>
            <pc:sldMk cId="0" sldId="264"/>
            <ac:spMk id="10" creationId="{B527A2EC-F63C-BAC3-3EBA-123BCE382068}"/>
          </ac:spMkLst>
        </pc:spChg>
      </pc:sldChg>
      <pc:sldChg chg="modSp mod">
        <pc:chgData name="Вергиния П. Николова" userId="572dff9b-61e5-41a0-887e-913fdf3d4adb" providerId="ADAL" clId="{87AD6FEB-ECDD-4BBC-83B8-D8B98BAF8C7A}" dt="2024-10-18T10:50:58.289" v="0" actId="20577"/>
        <pc:sldMkLst>
          <pc:docMk/>
          <pc:sldMk cId="4001344385" sldId="288"/>
        </pc:sldMkLst>
        <pc:spChg chg="mod">
          <ac:chgData name="Вергиния П. Николова" userId="572dff9b-61e5-41a0-887e-913fdf3d4adb" providerId="ADAL" clId="{87AD6FEB-ECDD-4BBC-83B8-D8B98BAF8C7A}" dt="2024-10-18T10:50:58.289" v="0" actId="20577"/>
          <ac:spMkLst>
            <pc:docMk/>
            <pc:sldMk cId="4001344385" sldId="288"/>
            <ac:spMk id="9" creationId="{903EB76E-96CF-4A7D-4EE0-9CF8BC8935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image" Target="../media/image53.png"/><Relationship Id="rId4" Type="http://schemas.openxmlformats.org/officeDocument/2006/relationships/image" Target="../media/image30.sv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5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5.svg"/><Relationship Id="rId10" Type="http://schemas.openxmlformats.org/officeDocument/2006/relationships/image" Target="../media/image56.jpe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0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6.jpeg"/><Relationship Id="rId16" Type="http://schemas.openxmlformats.org/officeDocument/2006/relationships/image" Target="../media/image23.sv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12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image" Target="../media/image40.jpeg"/><Relationship Id="rId4" Type="http://schemas.openxmlformats.org/officeDocument/2006/relationships/image" Target="../media/image30.sv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4.jpeg"/><Relationship Id="rId5" Type="http://schemas.openxmlformats.org/officeDocument/2006/relationships/image" Target="../media/image13.png"/><Relationship Id="rId10" Type="http://schemas.openxmlformats.org/officeDocument/2006/relationships/image" Target="../media/image43.jpeg"/><Relationship Id="rId4" Type="http://schemas.openxmlformats.org/officeDocument/2006/relationships/image" Target="../media/image30.sv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15.sv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6" name="Картина 25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51C3C959-2699-21DD-7189-5BA17B7CDAB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57821" y="308963"/>
            <a:ext cx="10813577" cy="10813577"/>
          </a:xfrm>
          <a:prstGeom prst="rect">
            <a:avLst/>
          </a:prstGeom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0722485" y="0"/>
            <a:ext cx="8446332" cy="10287000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110282">
            <a:off x="532201" y="1578575"/>
            <a:ext cx="8630116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1510" t="-10047" r="-1510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TextBox 10"/>
          <p:cNvSpPr txBox="1"/>
          <p:nvPr/>
        </p:nvSpPr>
        <p:spPr>
          <a:xfrm>
            <a:off x="1143001" y="4114955"/>
            <a:ext cx="7380296" cy="109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</a:pPr>
            <a:endParaRPr lang="bg-BG" sz="4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ts val="4164"/>
              </a:lnSpc>
            </a:pPr>
            <a:endParaRPr lang="bg-BG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473538" y="1293246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575302" y="1094004"/>
            <a:ext cx="8058646" cy="1746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  </a:t>
            </a:r>
            <a:endParaRPr lang="bg-BG" sz="5000" b="1" spc="600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0E1844C0-319C-8FF1-B690-2378F355B768}"/>
              </a:ext>
            </a:extLst>
          </p:cNvPr>
          <p:cNvSpPr txBox="1"/>
          <p:nvPr/>
        </p:nvSpPr>
        <p:spPr>
          <a:xfrm>
            <a:off x="593300" y="4629977"/>
            <a:ext cx="960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dirty="0">
                <a:solidFill>
                  <a:schemeClr val="accent3">
                    <a:lumMod val="50000"/>
                  </a:schemeClr>
                </a:solidFill>
              </a:rPr>
              <a:t>Добре поддържания парк на гимназията вдъхновява ученици и учители за творчески изяви, спортни занимания и учене на открито.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A05F916-E76A-9644-9393-D225A45CF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1784" y="-17052"/>
            <a:ext cx="6030790" cy="3510211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D6E1C34-6BEF-C219-5A16-FB970DD0F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5945" y="7289913"/>
            <a:ext cx="5744481" cy="3080524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C248BB0-2523-660B-06CE-F679996782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0724" y="3543241"/>
            <a:ext cx="3780321" cy="36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0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6606382" y="1760586"/>
            <a:ext cx="11007877" cy="1919966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605105" y="104995"/>
            <a:ext cx="1833296" cy="3764174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5818377" y="1747876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7615948" y="3869169"/>
            <a:ext cx="10367252" cy="6509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bg-BG" sz="3600" dirty="0"/>
          </a:p>
          <a:p>
            <a:pPr algn="ctr"/>
            <a:r>
              <a:rPr lang="bg-BG" sz="4800" b="1" dirty="0" err="1">
                <a:solidFill>
                  <a:schemeClr val="accent3">
                    <a:lumMod val="50000"/>
                  </a:schemeClr>
                </a:solidFill>
              </a:rPr>
              <a:t>Компостиране</a:t>
            </a:r>
            <a:endParaRPr lang="bg-BG" sz="4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bg-BG" sz="4400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bg-BG" sz="4400" dirty="0">
                <a:solidFill>
                  <a:schemeClr val="accent3">
                    <a:lumMod val="50000"/>
                  </a:schemeClr>
                </a:solidFill>
              </a:rPr>
              <a:t>Готовият компост ще се използва в училищния парк, за да се повиши почвеното плодородие, да се предпазят насажденията от някои болести, както и да се намали количеството на отпадъците, чрез тяхното оползотворяване.</a:t>
            </a:r>
          </a:p>
          <a:p>
            <a:pPr algn="l">
              <a:lnSpc>
                <a:spcPts val="4164"/>
              </a:lnSpc>
            </a:pPr>
            <a:endParaRPr lang="en-US" sz="349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48FC640-BD40-7233-ACE7-05DC4AE18349}"/>
              </a:ext>
            </a:extLst>
          </p:cNvPr>
          <p:cNvSpPr txBox="1"/>
          <p:nvPr/>
        </p:nvSpPr>
        <p:spPr>
          <a:xfrm>
            <a:off x="7239000" y="1028700"/>
            <a:ext cx="10058400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Предстоящи инициативи </a:t>
            </a:r>
            <a:endParaRPr lang="bg-BG" sz="5000" b="1" spc="600" dirty="0"/>
          </a:p>
        </p:txBody>
      </p:sp>
      <p:pic>
        <p:nvPicPr>
          <p:cNvPr id="1026" name="Picture 2" descr="Компостер за градината, вилата или селската къща ♻ - E-SHOP-BG.eu">
            <a:extLst>
              <a:ext uri="{FF2B5EF4-FFF2-40B4-BE49-F238E27FC236}">
                <a16:creationId xmlns:a16="http://schemas.microsoft.com/office/drawing/2014/main" id="{B4BB1404-785C-989B-EF48-76DF3EB9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0" y="4860273"/>
            <a:ext cx="6128489" cy="475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406801">
            <a:off x="3001880" y="5697234"/>
            <a:ext cx="10612984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6"/>
              </a:lnSpc>
            </a:pPr>
            <a:r>
              <a:rPr lang="bg-BG" sz="4800" dirty="0">
                <a:solidFill>
                  <a:schemeClr val="accent3">
                    <a:lumMod val="50000"/>
                  </a:schemeClr>
                </a:solidFill>
              </a:rPr>
              <a:t>	Ние учениците от ПГ по МЗС, имаме специално отношение към проблема. Доказателства за това са многобройните ни участия и инициативи, свързани с опазването на околната среда и развитието на зелените ни умения, които обхващат не само училищния парк, но и околната среда като цяло.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563600" y="3063"/>
            <a:ext cx="4724400" cy="3616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03EB76E-96CF-4A7D-4EE0-9CF8BC8935F9}"/>
              </a:ext>
            </a:extLst>
          </p:cNvPr>
          <p:cNvSpPr txBox="1"/>
          <p:nvPr/>
        </p:nvSpPr>
        <p:spPr>
          <a:xfrm rot="21246542">
            <a:off x="2477837" y="1658349"/>
            <a:ext cx="10749809" cy="3214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4800" b="1" spc="600" dirty="0">
                <a:solidFill>
                  <a:srgbClr val="006600"/>
                </a:solidFill>
              </a:rPr>
              <a:t>Осъзнаването на глобалните проблеми, застрашаващи климата на Земята, е първата сигурна крачка към решаването им!</a:t>
            </a:r>
            <a:endParaRPr lang="bg-BG" sz="4800" b="1" spc="600" dirty="0"/>
          </a:p>
        </p:txBody>
      </p:sp>
    </p:spTree>
    <p:extLst>
      <p:ext uri="{BB962C8B-B14F-4D97-AF65-F5344CB8AC3E}">
        <p14:creationId xmlns:p14="http://schemas.microsoft.com/office/powerpoint/2010/main" val="4001344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21" name="Картина 20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CBACC101-DCD6-CA99-24B1-A1AD8F661AAC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972800" y="30338"/>
            <a:ext cx="678180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50178" y="3107230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200400" y="6896100"/>
            <a:ext cx="1156347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Професионална гимназия по механизация на земеделското стопанство гр. Септември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3C52B3-FBA8-3717-6725-4CCCB0A445AA}"/>
              </a:ext>
            </a:extLst>
          </p:cNvPr>
          <p:cNvSpPr txBox="1"/>
          <p:nvPr/>
        </p:nvSpPr>
        <p:spPr>
          <a:xfrm>
            <a:off x="3402979" y="8003672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група: втора - първи гимназиален етап </a:t>
            </a:r>
            <a:r>
              <a:rPr lang="en-US" sz="3008" b="1" spc="-156" dirty="0">
                <a:solidFill>
                  <a:srgbClr val="6B4723"/>
                </a:solidFill>
                <a:latin typeface="Gaegu Bold"/>
              </a:rPr>
              <a:t>VIII – X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 клас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097722" y="4217557"/>
            <a:ext cx="1110845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7000" b="1" spc="600" dirty="0">
                <a:solidFill>
                  <a:srgbClr val="006600"/>
                </a:solidFill>
              </a:rPr>
              <a:t>“В час с климатичните промени”</a:t>
            </a:r>
            <a:endParaRPr lang="bg-BG" sz="7000" b="1" spc="600" dirty="0"/>
          </a:p>
        </p:txBody>
      </p:sp>
      <p:pic>
        <p:nvPicPr>
          <p:cNvPr id="35" name="Картина 3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C15267E-BC03-0816-D26B-9FE709D33C56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291426" y="422613"/>
            <a:ext cx="6404829" cy="64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49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562655" y="4344812"/>
            <a:ext cx="5086208" cy="94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b="1" spc="-446" dirty="0">
                <a:solidFill>
                  <a:schemeClr val="accent3">
                    <a:lumMod val="50000"/>
                  </a:schemeClr>
                </a:solidFill>
              </a:rPr>
              <a:t>Веселка</a:t>
            </a:r>
            <a:endParaRPr lang="en-US" sz="6000" b="1" spc="-446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23142" y="4344812"/>
            <a:ext cx="4662745" cy="94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b="1" spc="-446" dirty="0">
                <a:solidFill>
                  <a:schemeClr val="accent3">
                    <a:lumMod val="50000"/>
                  </a:schemeClr>
                </a:solidFill>
              </a:rPr>
              <a:t>Ноа</a:t>
            </a:r>
            <a:endParaRPr lang="en-US" sz="6000" b="1" spc="-446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60166" y="4344812"/>
            <a:ext cx="4836770" cy="94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b="1" spc="-446" dirty="0">
                <a:solidFill>
                  <a:schemeClr val="accent3">
                    <a:lumMod val="50000"/>
                  </a:schemeClr>
                </a:solidFill>
              </a:rPr>
              <a:t>Васко</a:t>
            </a:r>
            <a:endParaRPr lang="en-US" sz="6000" b="1" spc="-446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66650" y="5599172"/>
            <a:ext cx="4244180" cy="103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5400" spc="39" dirty="0">
                <a:solidFill>
                  <a:schemeClr val="accent3">
                    <a:lumMod val="50000"/>
                  </a:schemeClr>
                </a:solidFill>
              </a:rPr>
              <a:t>Кирилова </a:t>
            </a:r>
          </a:p>
          <a:p>
            <a:pPr algn="ctr">
              <a:lnSpc>
                <a:spcPts val="3841"/>
              </a:lnSpc>
            </a:pPr>
            <a:r>
              <a:rPr lang="bg-BG" sz="5400" spc="39" dirty="0">
                <a:solidFill>
                  <a:schemeClr val="accent3">
                    <a:lumMod val="50000"/>
                  </a:schemeClr>
                </a:solidFill>
              </a:rPr>
              <a:t>Тодорова</a:t>
            </a:r>
            <a:endParaRPr lang="en-US" sz="5400" spc="39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4127342-338A-612A-5871-DF694A0EFE20}"/>
              </a:ext>
            </a:extLst>
          </p:cNvPr>
          <p:cNvSpPr txBox="1"/>
          <p:nvPr/>
        </p:nvSpPr>
        <p:spPr>
          <a:xfrm>
            <a:off x="7021910" y="5597840"/>
            <a:ext cx="4244180" cy="142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5400" spc="39" dirty="0">
                <a:solidFill>
                  <a:schemeClr val="accent3">
                    <a:lumMod val="50000"/>
                  </a:schemeClr>
                </a:solidFill>
              </a:rPr>
              <a:t>Торос</a:t>
            </a:r>
          </a:p>
          <a:p>
            <a:pPr algn="ctr">
              <a:lnSpc>
                <a:spcPts val="3841"/>
              </a:lnSpc>
            </a:pPr>
            <a:r>
              <a:rPr lang="bg-BG" sz="5400" spc="39" dirty="0" err="1">
                <a:solidFill>
                  <a:schemeClr val="accent3">
                    <a:lumMod val="50000"/>
                  </a:schemeClr>
                </a:solidFill>
                <a:latin typeface="Dosis Semi-Bold"/>
              </a:rPr>
              <a:t>Ашикян</a:t>
            </a: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 </a:t>
            </a:r>
          </a:p>
          <a:p>
            <a:pPr algn="ctr">
              <a:lnSpc>
                <a:spcPts val="3841"/>
              </a:lnSpc>
            </a:pP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55A2050-3AB7-4848-5E7A-2CA1B4FE046C}"/>
              </a:ext>
            </a:extLst>
          </p:cNvPr>
          <p:cNvSpPr txBox="1"/>
          <p:nvPr/>
        </p:nvSpPr>
        <p:spPr>
          <a:xfrm>
            <a:off x="11990404" y="5570793"/>
            <a:ext cx="4244180" cy="103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5400" spc="39" dirty="0">
                <a:solidFill>
                  <a:schemeClr val="accent3">
                    <a:lumMod val="50000"/>
                  </a:schemeClr>
                </a:solidFill>
              </a:rPr>
              <a:t>Темелков</a:t>
            </a:r>
          </a:p>
          <a:p>
            <a:pPr algn="ctr">
              <a:lnSpc>
                <a:spcPts val="3841"/>
              </a:lnSpc>
            </a:pPr>
            <a:r>
              <a:rPr lang="bg-BG" sz="5400" spc="39" dirty="0">
                <a:solidFill>
                  <a:schemeClr val="accent3">
                    <a:lumMod val="50000"/>
                  </a:schemeClr>
                </a:solidFill>
              </a:rPr>
              <a:t>Ангелов</a:t>
            </a:r>
            <a:endParaRPr lang="en-US" sz="5400" spc="39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1966650" y="8313854"/>
            <a:ext cx="117280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Gaegu Bold"/>
              </a:rPr>
              <a:t>Ръководител: Вергиния Петрова Николова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3071710" y="-743733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173566" y="4938729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2752265" y="5897517"/>
            <a:ext cx="6549407" cy="408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3"/>
              </a:lnSpc>
            </a:pPr>
            <a:r>
              <a:rPr lang="bg-BG" sz="3200" dirty="0">
                <a:solidFill>
                  <a:schemeClr val="accent3">
                    <a:lumMod val="50000"/>
                  </a:schemeClr>
                </a:solidFill>
              </a:rPr>
              <a:t>Формиране на екологична култура, екологично съзнание и екологично поведение в тяхната взаимна връзка с оглед познаване на екологичните закони, защита, подобряване и разумно използване на природните ресурси и опазване на околната среда.</a:t>
            </a: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-167627">
            <a:off x="10017129" y="6133748"/>
            <a:ext cx="6549407" cy="203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3"/>
              </a:lnSpc>
            </a:pPr>
            <a:r>
              <a:rPr lang="bg-BG" sz="3200" dirty="0">
                <a:solidFill>
                  <a:schemeClr val="accent3">
                    <a:lumMod val="50000"/>
                  </a:schemeClr>
                </a:solidFill>
              </a:rPr>
              <a:t>Повишаване качеството  и ефективността на образователния процес, чрез практическа приложимост на обучението.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-167627">
            <a:off x="8539180" y="4857139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1727126" y="3034060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686917" y="4419525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530794" y="3967552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943600" y="4947692"/>
            <a:ext cx="4846724" cy="4523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</a:p>
          <a:p>
            <a:pPr algn="just">
              <a:lnSpc>
                <a:spcPts val="5099"/>
              </a:lnSpc>
            </a:pPr>
            <a:r>
              <a:rPr lang="bg-BG" sz="3200" dirty="0">
                <a:solidFill>
                  <a:schemeClr val="accent3">
                    <a:lumMod val="50000"/>
                  </a:schemeClr>
                </a:solidFill>
              </a:rPr>
              <a:t>Формиране на отношение към околната среда  - оценяване на влиянието на различни замърсители, лични грижи за запазване на чистотата на природата</a:t>
            </a:r>
            <a:endParaRPr lang="en-US" sz="3200" b="1" u="sng" spc="-305" dirty="0">
              <a:solidFill>
                <a:srgbClr val="000000"/>
              </a:solidFill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515520" y="4005103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23967" y="3986326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219200" y="4906892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529586" y="4929763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1125846" y="5833947"/>
            <a:ext cx="426191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43"/>
              </a:lnSpc>
            </a:pPr>
            <a:r>
              <a:rPr lang="bg-BG" sz="3200" dirty="0">
                <a:solidFill>
                  <a:schemeClr val="accent3">
                    <a:lumMod val="50000"/>
                  </a:schemeClr>
                </a:solidFill>
              </a:rPr>
              <a:t>Дейностите се осъществяват в училищния парк.</a:t>
            </a:r>
          </a:p>
          <a:p>
            <a:pPr algn="just">
              <a:lnSpc>
                <a:spcPts val="3343"/>
              </a:lnSpc>
            </a:pPr>
            <a:r>
              <a:rPr lang="bg-BG" sz="3200" dirty="0">
                <a:solidFill>
                  <a:schemeClr val="accent3">
                    <a:lumMod val="50000"/>
                  </a:schemeClr>
                </a:solidFill>
              </a:rPr>
              <a:t>Участват всички ученици обучаващи се в гимназията.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2650189" y="5853860"/>
            <a:ext cx="4261917" cy="2964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43"/>
              </a:lnSpc>
            </a:pPr>
            <a:r>
              <a:rPr lang="bg-BG" sz="3200" dirty="0">
                <a:solidFill>
                  <a:schemeClr val="accent3">
                    <a:lumMod val="50000"/>
                  </a:schemeClr>
                </a:solidFill>
              </a:rPr>
              <a:t>Издигане на по-високо равнище професионалната ориентация на учениците и разкриване на връзката: теория – практика.</a:t>
            </a:r>
            <a:endParaRPr lang="en-US" sz="283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130032" y="1478741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5456540" y="154252"/>
            <a:ext cx="1865189" cy="3079762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641849" y="2286715"/>
            <a:ext cx="104662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314636" y="4482244"/>
            <a:ext cx="10439400" cy="5011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6"/>
              </a:lnSpc>
            </a:pPr>
            <a:r>
              <a:rPr lang="bg-BG" sz="44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bg-BG" sz="4800" b="1" dirty="0">
                <a:solidFill>
                  <a:schemeClr val="accent3">
                    <a:lumMod val="50000"/>
                  </a:schemeClr>
                </a:solidFill>
              </a:rPr>
              <a:t>Ученици от професията „Техник на селскостопанска техника“, в часовете по учебна практика ”Металообработване”, под ръководството на своите преподаватели, изработиха голяма метална бутилка , носеща името „</a:t>
            </a:r>
            <a:r>
              <a:rPr lang="bg-BG" sz="4800" b="1" dirty="0" err="1">
                <a:solidFill>
                  <a:schemeClr val="accent3">
                    <a:lumMod val="50000"/>
                  </a:schemeClr>
                </a:solidFill>
              </a:rPr>
              <a:t>Шишеяд</a:t>
            </a:r>
            <a:r>
              <a:rPr lang="bg-BG" sz="4800" b="1" dirty="0">
                <a:solidFill>
                  <a:schemeClr val="accent3">
                    <a:lumMod val="50000"/>
                  </a:schemeClr>
                </a:solidFill>
              </a:rPr>
              <a:t>“. </a:t>
            </a:r>
          </a:p>
          <a:p>
            <a:pPr algn="ctr">
              <a:lnSpc>
                <a:spcPts val="3926"/>
              </a:lnSpc>
            </a:pP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ts val="3926"/>
              </a:lnSpc>
            </a:pP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D13F7E5-2AF5-8F80-25A7-176D27BF52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68672" y="4482245"/>
            <a:ext cx="7219327" cy="58047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0722485" y="0"/>
            <a:ext cx="8446332" cy="10287000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110282">
            <a:off x="979840" y="1585755"/>
            <a:ext cx="8182362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1143001" y="4114955"/>
            <a:ext cx="7380296" cy="5938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</a:pPr>
            <a:r>
              <a:rPr lang="bg-BG" sz="4400" dirty="0">
                <a:solidFill>
                  <a:schemeClr val="accent3">
                    <a:lumMod val="50000"/>
                  </a:schemeClr>
                </a:solidFill>
              </a:rPr>
              <a:t>По повод Деня на Земята2024г. засадихме 25 туи в училищния парк.</a:t>
            </a:r>
          </a:p>
          <a:p>
            <a:pPr algn="ctr">
              <a:lnSpc>
                <a:spcPts val="4164"/>
              </a:lnSpc>
            </a:pPr>
            <a:endParaRPr lang="bg-BG" sz="4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ts val="4164"/>
              </a:lnSpc>
            </a:pPr>
            <a:endParaRPr lang="bg-BG" sz="4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ts val="4164"/>
              </a:lnSpc>
            </a:pPr>
            <a:r>
              <a:rPr lang="bg-BG" sz="4400" dirty="0">
                <a:solidFill>
                  <a:schemeClr val="accent3">
                    <a:lumMod val="50000"/>
                  </a:schemeClr>
                </a:solidFill>
              </a:rPr>
              <a:t>Нашите съученици от специалност „Парково строителство и озеленяване“ редовно извършват подходящите агротехнически мероприятия за сезона.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473538" y="1293246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28791" y="131306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Да засадим дърво</a:t>
            </a:r>
            <a:endParaRPr lang="bg-BG" sz="5000" b="1" spc="600" dirty="0"/>
          </a:p>
        </p:txBody>
      </p:sp>
      <p:pic>
        <p:nvPicPr>
          <p:cNvPr id="17" name="Картина 16" descr="Няма налично описание на снимката.">
            <a:extLst>
              <a:ext uri="{FF2B5EF4-FFF2-40B4-BE49-F238E27FC236}">
                <a16:creationId xmlns:a16="http://schemas.microsoft.com/office/drawing/2014/main" id="{366598A9-0761-E65F-A7CF-2263AC27DB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477" y="3836894"/>
            <a:ext cx="3540155" cy="491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 descr="Няма налично описание на снимката.">
            <a:extLst>
              <a:ext uri="{FF2B5EF4-FFF2-40B4-BE49-F238E27FC236}">
                <a16:creationId xmlns:a16="http://schemas.microsoft.com/office/drawing/2014/main" id="{D7C39351-569D-A59D-72CB-B454F84137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572" y="5376690"/>
            <a:ext cx="3540155" cy="467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Картина 18" descr="Няма налично описание на снимката.">
            <a:extLst>
              <a:ext uri="{FF2B5EF4-FFF2-40B4-BE49-F238E27FC236}">
                <a16:creationId xmlns:a16="http://schemas.microsoft.com/office/drawing/2014/main" id="{733F59FE-FFE9-7788-7E54-4EB48E8C6F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572" y="0"/>
            <a:ext cx="3540155" cy="45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0722485" y="0"/>
            <a:ext cx="8446332" cy="10287000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110282">
            <a:off x="532201" y="1578575"/>
            <a:ext cx="8630116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1510" t="-10047" r="-1510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TextBox 10"/>
          <p:cNvSpPr txBox="1"/>
          <p:nvPr/>
        </p:nvSpPr>
        <p:spPr>
          <a:xfrm>
            <a:off x="1143001" y="4114955"/>
            <a:ext cx="7380296" cy="109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</a:pPr>
            <a:endParaRPr lang="bg-BG" sz="4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ts val="4164"/>
              </a:lnSpc>
            </a:pPr>
            <a:endParaRPr lang="bg-BG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473538" y="1293246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 rot="262263">
            <a:off x="500415" y="1533658"/>
            <a:ext cx="8058646" cy="1746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Заедно можем повече!  </a:t>
            </a:r>
            <a:endParaRPr lang="bg-BG" sz="5000" b="1" spc="600" dirty="0"/>
          </a:p>
        </p:txBody>
      </p:sp>
      <p:pic>
        <p:nvPicPr>
          <p:cNvPr id="4" name="Картина 3" descr="Няма налично описание на снимката.">
            <a:extLst>
              <a:ext uri="{FF2B5EF4-FFF2-40B4-BE49-F238E27FC236}">
                <a16:creationId xmlns:a16="http://schemas.microsoft.com/office/drawing/2014/main" id="{0A16C16B-49C4-FA5D-1939-D81E7ABE97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211" y="-85547"/>
            <a:ext cx="5582488" cy="334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Картина 4" descr="Може да бъде изображение с 1 човек, изправен, воден басейн и дърво">
            <a:extLst>
              <a:ext uri="{FF2B5EF4-FFF2-40B4-BE49-F238E27FC236}">
                <a16:creationId xmlns:a16="http://schemas.microsoft.com/office/drawing/2014/main" id="{DB3832F0-C17B-C37D-0609-B364BC3DA6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299" y="3543301"/>
            <a:ext cx="5105399" cy="316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Картина 5" descr="Няма налично описание на снимката.">
            <a:extLst>
              <a:ext uri="{FF2B5EF4-FFF2-40B4-BE49-F238E27FC236}">
                <a16:creationId xmlns:a16="http://schemas.microsoft.com/office/drawing/2014/main" id="{D7963E3D-2DB4-27DE-3F50-F5FC8F3764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001" y="6939184"/>
            <a:ext cx="5553698" cy="334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Картина 6" descr="Няма налично описание на снимката.">
            <a:extLst>
              <a:ext uri="{FF2B5EF4-FFF2-40B4-BE49-F238E27FC236}">
                <a16:creationId xmlns:a16="http://schemas.microsoft.com/office/drawing/2014/main" id="{58B7AE73-2E41-7ADF-B9A2-61C9F177B0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1" y="5127054"/>
            <a:ext cx="8051102" cy="4320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92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2" name="TextBox 12"/>
          <p:cNvSpPr txBox="1"/>
          <p:nvPr/>
        </p:nvSpPr>
        <p:spPr>
          <a:xfrm>
            <a:off x="3620050" y="672764"/>
            <a:ext cx="10637694" cy="178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bg-BG" sz="4800" dirty="0">
                <a:solidFill>
                  <a:schemeClr val="accent3">
                    <a:lumMod val="50000"/>
                  </a:schemeClr>
                </a:solidFill>
              </a:rPr>
              <a:t>Благотворително събиране на пластмасови капачки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bg-BG" sz="4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ts val="4590"/>
              </a:lnSpc>
            </a:pPr>
            <a:r>
              <a:rPr lang="bg-BG" sz="4800" dirty="0">
                <a:solidFill>
                  <a:schemeClr val="accent3">
                    <a:lumMod val="50000"/>
                  </a:schemeClr>
                </a:solidFill>
              </a:rPr>
              <a:t>„Капачки за живот“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 rot="899709">
            <a:off x="4162588" y="4014619"/>
            <a:ext cx="8077201" cy="1194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bg-BG" sz="4800" dirty="0">
                <a:solidFill>
                  <a:schemeClr val="accent3">
                    <a:lumMod val="50000"/>
                  </a:schemeClr>
                </a:solidFill>
              </a:rPr>
              <a:t>Отпадъчни материали „рециклирани“ по наш начин</a:t>
            </a:r>
            <a:endParaRPr lang="en-US" sz="3020" dirty="0">
              <a:solidFill>
                <a:schemeClr val="accent3">
                  <a:lumMod val="50000"/>
                </a:schemeClr>
              </a:solidFill>
              <a:latin typeface="Dosis Semi-Bold"/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F951F0F3-DFE7-21C3-1204-F78B89EEF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00" y="50382"/>
            <a:ext cx="4393579" cy="5400677"/>
          </a:xfrm>
          <a:prstGeom prst="rect">
            <a:avLst/>
          </a:prstGeom>
        </p:spPr>
      </p:pic>
      <p:pic>
        <p:nvPicPr>
          <p:cNvPr id="5" name="Картина 4" descr="Няма налично описание на снимката.">
            <a:extLst>
              <a:ext uri="{FF2B5EF4-FFF2-40B4-BE49-F238E27FC236}">
                <a16:creationId xmlns:a16="http://schemas.microsoft.com/office/drawing/2014/main" id="{737995A0-03D8-75B3-D916-25E95A87D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" y="5588243"/>
            <a:ext cx="6914729" cy="469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14" descr="Няма налично описание на снимката.">
            <a:extLst>
              <a:ext uri="{FF2B5EF4-FFF2-40B4-BE49-F238E27FC236}">
                <a16:creationId xmlns:a16="http://schemas.microsoft.com/office/drawing/2014/main" id="{04C25F6D-5425-84C6-A850-C50D0F37A6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123269"/>
            <a:ext cx="3847420" cy="28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Картина 19" descr="Няма налично описание на снимката.">
            <a:extLst>
              <a:ext uri="{FF2B5EF4-FFF2-40B4-BE49-F238E27FC236}">
                <a16:creationId xmlns:a16="http://schemas.microsoft.com/office/drawing/2014/main" id="{F7C237D7-FB1B-95AD-0221-6328465CFF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610" y="6006570"/>
            <a:ext cx="3027590" cy="4040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1038</TotalTime>
  <Words>421</Words>
  <Application>Microsoft Office PowerPoint</Application>
  <PresentationFormat>По избор</PresentationFormat>
  <Paragraphs>55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9" baseType="lpstr">
      <vt:lpstr>Calibri</vt:lpstr>
      <vt:lpstr>Aptos</vt:lpstr>
      <vt:lpstr>Dosis Semi-Bold</vt:lpstr>
      <vt:lpstr>Gaegu Bold</vt:lpstr>
      <vt:lpstr>Arial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Вергиния П. Николова</cp:lastModifiedBy>
  <cp:revision>125</cp:revision>
  <dcterms:created xsi:type="dcterms:W3CDTF">2006-08-16T00:00:00Z</dcterms:created>
  <dcterms:modified xsi:type="dcterms:W3CDTF">2024-10-18T10:51:38Z</dcterms:modified>
  <dc:identifier>DAGFSh-DcQ4</dc:identifier>
</cp:coreProperties>
</file>