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14" r:id="rId2"/>
  </p:sldMasterIdLst>
  <p:notesMasterIdLst>
    <p:notesMasterId r:id="rId1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9" r:id="rId13"/>
    <p:sldId id="266" r:id="rId14"/>
    <p:sldId id="267" r:id="rId15"/>
  </p:sldIdLst>
  <p:sldSz cx="18288000" cy="10287000"/>
  <p:notesSz cx="6858000" cy="9144000"/>
  <p:embeddedFontLst>
    <p:embeddedFont>
      <p:font typeface="Jua" panose="020B0604020202020204" charset="-127"/>
      <p:regular r:id="rId17"/>
    </p:embeddedFont>
    <p:embeddedFont>
      <p:font typeface="Agrandir Ultra-Bold" panose="020B0604020202020204" charset="0"/>
      <p:regular r:id="rId18"/>
    </p:embeddedFont>
    <p:embeddedFont>
      <p:font typeface="Bobby Jones Condensed" panose="020B0604020202020204" charset="0"/>
      <p:regular r:id="rId19"/>
    </p:embeddedFont>
    <p:embeddedFont>
      <p:font typeface="Cerebri Italics" panose="020B0604020202020204" charset="0"/>
      <p:regular r:id="rId20"/>
    </p:embeddedFont>
    <p:embeddedFont>
      <p:font typeface="Kollektif" panose="020B0604020202020204" charset="0"/>
      <p:regular r:id="rId21"/>
    </p:embeddedFont>
    <p:embeddedFont>
      <p:font typeface="Kollektif Bold" panose="020B0604020202020204" charset="0"/>
      <p:regular r:id="rId22"/>
    </p:embeddedFont>
    <p:embeddedFont>
      <p:font typeface="Lazydog" panose="020B0604020202020204" charset="0"/>
      <p:regular r:id="rId23"/>
    </p:embeddedFont>
    <p:embeddedFont>
      <p:font typeface="Lexend Mega" panose="020B0604020202020204" charset="0"/>
      <p:regular r:id="rId24"/>
    </p:embeddedFont>
    <p:embeddedFont>
      <p:font typeface="Lustria" panose="020B0604020202020204" charset="0"/>
      <p:regular r:id="rId25"/>
    </p:embeddedFont>
    <p:embeddedFont>
      <p:font typeface="Magnolia Script" panose="020B0604020202020204" charset="-52"/>
      <p:regular r:id="rId26"/>
    </p:embeddedFont>
    <p:embeddedFont>
      <p:font typeface="Montserrat Heavy" panose="020B0604020202020204" charset="-52"/>
      <p:regular r:id="rId27"/>
    </p:embeddedFont>
    <p:embeddedFont>
      <p:font typeface="Montserrat Ultra-Bold" panose="020B0604020202020204" charset="-52"/>
      <p:regular r:id="rId28"/>
    </p:embeddedFont>
    <p:embeddedFont>
      <p:font typeface="Patrick Hand" panose="00000500000000000000" pitchFamily="2" charset="0"/>
      <p:regular r:id="rId29"/>
    </p:embeddedFont>
    <p:embeddedFont>
      <p:font typeface="Playfair Display Bold" panose="020B0604020202020204" charset="-52"/>
      <p:regular r:id="rId30"/>
    </p:embeddedFont>
    <p:embeddedFont>
      <p:font typeface="Playfair Display SC" panose="00000500000000000000" pitchFamily="2" charset="-52"/>
      <p:regular r:id="rId31"/>
    </p:embeddedFont>
    <p:embeddedFont>
      <p:font typeface="Playfair Display SC Bold" panose="00000800000000000000" charset="-52"/>
      <p:regular r:id="rId32"/>
    </p:embeddedFont>
    <p:embeddedFont>
      <p:font typeface="Roboto" panose="02000000000000000000" pitchFamily="2" charset="0"/>
      <p:regular r:id="rId33"/>
    </p:embeddedFont>
    <p:embeddedFont>
      <p:font typeface="Roboto Bold" panose="02000000000000000000" charset="0"/>
      <p:regular r:id="rId34"/>
    </p:embeddedFont>
    <p:embeddedFont>
      <p:font typeface="Sniglet" panose="020B0604020202020204" charset="0"/>
      <p:regular r:id="rId35"/>
    </p:embeddedFont>
    <p:embeddedFont>
      <p:font typeface="TAN Ashford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90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heme" Target="theme/theme1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Добре дошли на презентацията на нашия проект "Еко воини от гимназията"! Радвам се, че сте тук, за да научите повече за нашата мисия и инициативи. Проектът ни е резултат от желанието на учениците от ПМГ "Благоевград" да допринесат активно за опазването на околната среда и подобряването на качеството на живот в нашата общност. Днес ще ви представя нашите постижения и ще ви покажа как всяко малко действие може да има голямо значение. Нека започнем!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Дата и Място: 8 април, Парк "Македония"</a:t>
            </a:r>
          </a:p>
          <a:p>
            <a:r>
              <a:rPr lang="en-US"/>
              <a:t>Участници: Ученици от различни класове на ПМГ "Благоевград"</a:t>
            </a:r>
          </a:p>
          <a:p>
            <a:r>
              <a:rPr lang="en-US"/>
              <a:t>Засадени Дървета: 15 японски върби</a:t>
            </a:r>
          </a:p>
          <a:p>
            <a:r>
              <a:rPr lang="en-US"/>
              <a:t>Цели: Подобряване на качеството на въздуха, създаване на повече сянка и прохлада за посетителите на парка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Изборът на японската върба бе направен заради нейните естетически качества и способността й да се адаптира в градски условия.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Опрашване: Пчелите са основни опрашители на множество растения, включително култури, които осигуряват храна за хората.</a:t>
            </a:r>
          </a:p>
          <a:p>
            <a:r>
              <a:rPr lang="en-US"/>
              <a:t>Биоразнообразие: Чрез опрашването, пчелите допринасят за поддържането на растителното биоразнообразие, което е основа за здрава екосистема.</a:t>
            </a:r>
          </a:p>
          <a:p>
            <a:r>
              <a:rPr lang="en-US"/>
              <a:t>Хранителна Верига: Много животински видове разчитат на растенията, опрашвани от пчели, за своята храна, което прави пчелите ключов елемент в хранителната верига.</a:t>
            </a:r>
          </a:p>
          <a:p>
            <a:r>
              <a:rPr lang="en-US"/>
              <a:t>Производство на Мед: Медът е не само вкусен продукт, но и важен източник на хранителни вещества и природни лечебни свойства.</a:t>
            </a:r>
          </a:p>
          <a:p>
            <a:r>
              <a:rPr lang="en-US"/>
              <a:t>Икономическо Значение: Опрашваните от пчели култури допринасят значително към селското стопанство и икономиката.</a:t>
            </a:r>
          </a:p>
          <a:p>
            <a:r>
              <a:rPr lang="en-US"/>
              <a:t>Климатични Изменения: Здравите пчелни популации помагат за устойчивостта на екосистемите към климатични изменения.</a:t>
            </a:r>
          </a:p>
          <a:p>
            <a:r>
              <a:rPr lang="en-US"/>
              <a:t>Опазването на пчелите е критично за поддържането на здрави екосистеми и устойчивото развитие на нашата планета.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gb2c61621f1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5" name="Google Shape;1565;gb2c61621f1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2637300" y="3702300"/>
            <a:ext cx="13013400" cy="28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atrick Hand"/>
              <a:buNone/>
              <a:defRPr sz="19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39" name="Google Shape;39;p8"/>
          <p:cNvSpPr/>
          <p:nvPr/>
        </p:nvSpPr>
        <p:spPr>
          <a:xfrm rot="10800000">
            <a:off x="14523283" y="-70"/>
            <a:ext cx="3766666" cy="2858920"/>
          </a:xfrm>
          <a:custGeom>
            <a:avLst/>
            <a:gdLst/>
            <a:ahLst/>
            <a:cxnLst/>
            <a:rect l="l" t="t" r="r" b="b"/>
            <a:pathLst>
              <a:path w="41067" h="38744" extrusionOk="0">
                <a:moveTo>
                  <a:pt x="1" y="1"/>
                </a:moveTo>
                <a:lnTo>
                  <a:pt x="1" y="38744"/>
                </a:lnTo>
                <a:lnTo>
                  <a:pt x="29667" y="38744"/>
                </a:lnTo>
                <a:cubicBezTo>
                  <a:pt x="29530" y="38678"/>
                  <a:pt x="29426" y="38628"/>
                  <a:pt x="29322" y="38579"/>
                </a:cubicBezTo>
                <a:cubicBezTo>
                  <a:pt x="28511" y="38201"/>
                  <a:pt x="27756" y="37741"/>
                  <a:pt x="27125" y="37095"/>
                </a:cubicBezTo>
                <a:cubicBezTo>
                  <a:pt x="25827" y="35780"/>
                  <a:pt x="25543" y="34219"/>
                  <a:pt x="26058" y="32483"/>
                </a:cubicBezTo>
                <a:cubicBezTo>
                  <a:pt x="26518" y="30955"/>
                  <a:pt x="27410" y="29678"/>
                  <a:pt x="28440" y="28490"/>
                </a:cubicBezTo>
                <a:cubicBezTo>
                  <a:pt x="30100" y="26583"/>
                  <a:pt x="32055" y="25028"/>
                  <a:pt x="34142" y="23626"/>
                </a:cubicBezTo>
                <a:cubicBezTo>
                  <a:pt x="35605" y="22645"/>
                  <a:pt x="37035" y="21615"/>
                  <a:pt x="38283" y="20361"/>
                </a:cubicBezTo>
                <a:cubicBezTo>
                  <a:pt x="39242" y="19402"/>
                  <a:pt x="40102" y="18361"/>
                  <a:pt x="40600" y="17080"/>
                </a:cubicBezTo>
                <a:cubicBezTo>
                  <a:pt x="40797" y="16576"/>
                  <a:pt x="40880" y="16028"/>
                  <a:pt x="41011" y="15502"/>
                </a:cubicBezTo>
                <a:cubicBezTo>
                  <a:pt x="41028" y="15442"/>
                  <a:pt x="41044" y="15387"/>
                  <a:pt x="41066" y="15332"/>
                </a:cubicBezTo>
                <a:lnTo>
                  <a:pt x="41066" y="14768"/>
                </a:lnTo>
                <a:cubicBezTo>
                  <a:pt x="41017" y="14516"/>
                  <a:pt x="40978" y="14264"/>
                  <a:pt x="40924" y="14018"/>
                </a:cubicBezTo>
                <a:cubicBezTo>
                  <a:pt x="40600" y="12648"/>
                  <a:pt x="39773" y="11613"/>
                  <a:pt x="38716" y="10742"/>
                </a:cubicBezTo>
                <a:cubicBezTo>
                  <a:pt x="37303" y="9581"/>
                  <a:pt x="35676" y="8825"/>
                  <a:pt x="33951" y="8266"/>
                </a:cubicBezTo>
                <a:cubicBezTo>
                  <a:pt x="31639" y="7513"/>
                  <a:pt x="29274" y="7138"/>
                  <a:pt x="26856" y="7138"/>
                </a:cubicBezTo>
                <a:cubicBezTo>
                  <a:pt x="26690" y="7138"/>
                  <a:pt x="26525" y="7140"/>
                  <a:pt x="26359" y="7143"/>
                </a:cubicBezTo>
                <a:cubicBezTo>
                  <a:pt x="25307" y="7171"/>
                  <a:pt x="24261" y="7280"/>
                  <a:pt x="23214" y="7346"/>
                </a:cubicBezTo>
                <a:cubicBezTo>
                  <a:pt x="22772" y="7373"/>
                  <a:pt x="22331" y="7385"/>
                  <a:pt x="21890" y="7385"/>
                </a:cubicBezTo>
                <a:cubicBezTo>
                  <a:pt x="20913" y="7385"/>
                  <a:pt x="19938" y="7327"/>
                  <a:pt x="18964" y="7248"/>
                </a:cubicBezTo>
                <a:cubicBezTo>
                  <a:pt x="17189" y="7099"/>
                  <a:pt x="15436" y="6837"/>
                  <a:pt x="13700" y="6464"/>
                </a:cubicBezTo>
                <a:cubicBezTo>
                  <a:pt x="10194" y="5714"/>
                  <a:pt x="6798" y="4656"/>
                  <a:pt x="3643" y="2920"/>
                </a:cubicBezTo>
                <a:cubicBezTo>
                  <a:pt x="2400" y="2241"/>
                  <a:pt x="1233" y="1452"/>
                  <a:pt x="302" y="368"/>
                </a:cubicBezTo>
                <a:cubicBezTo>
                  <a:pt x="209" y="258"/>
                  <a:pt x="116" y="143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40" name="Google Shape;40;p8"/>
          <p:cNvSpPr/>
          <p:nvPr/>
        </p:nvSpPr>
        <p:spPr>
          <a:xfrm>
            <a:off x="500" y="7544101"/>
            <a:ext cx="3596648" cy="2754310"/>
          </a:xfrm>
          <a:custGeom>
            <a:avLst/>
            <a:gdLst/>
            <a:ahLst/>
            <a:cxnLst/>
            <a:rect l="l" t="t" r="r" b="b"/>
            <a:pathLst>
              <a:path w="41067" h="38744" extrusionOk="0">
                <a:moveTo>
                  <a:pt x="1" y="1"/>
                </a:moveTo>
                <a:lnTo>
                  <a:pt x="1" y="38744"/>
                </a:lnTo>
                <a:lnTo>
                  <a:pt x="29667" y="38744"/>
                </a:lnTo>
                <a:cubicBezTo>
                  <a:pt x="29530" y="38678"/>
                  <a:pt x="29426" y="38628"/>
                  <a:pt x="29322" y="38579"/>
                </a:cubicBezTo>
                <a:cubicBezTo>
                  <a:pt x="28511" y="38201"/>
                  <a:pt x="27756" y="37741"/>
                  <a:pt x="27125" y="37095"/>
                </a:cubicBezTo>
                <a:cubicBezTo>
                  <a:pt x="25827" y="35780"/>
                  <a:pt x="25543" y="34219"/>
                  <a:pt x="26058" y="32483"/>
                </a:cubicBezTo>
                <a:cubicBezTo>
                  <a:pt x="26518" y="30955"/>
                  <a:pt x="27410" y="29678"/>
                  <a:pt x="28440" y="28490"/>
                </a:cubicBezTo>
                <a:cubicBezTo>
                  <a:pt x="30100" y="26583"/>
                  <a:pt x="32055" y="25028"/>
                  <a:pt x="34142" y="23626"/>
                </a:cubicBezTo>
                <a:cubicBezTo>
                  <a:pt x="35605" y="22645"/>
                  <a:pt x="37035" y="21615"/>
                  <a:pt x="38283" y="20361"/>
                </a:cubicBezTo>
                <a:cubicBezTo>
                  <a:pt x="39242" y="19402"/>
                  <a:pt x="40102" y="18361"/>
                  <a:pt x="40600" y="17080"/>
                </a:cubicBezTo>
                <a:cubicBezTo>
                  <a:pt x="40797" y="16576"/>
                  <a:pt x="40880" y="16028"/>
                  <a:pt x="41011" y="15502"/>
                </a:cubicBezTo>
                <a:cubicBezTo>
                  <a:pt x="41028" y="15442"/>
                  <a:pt x="41044" y="15387"/>
                  <a:pt x="41066" y="15332"/>
                </a:cubicBezTo>
                <a:lnTo>
                  <a:pt x="41066" y="14768"/>
                </a:lnTo>
                <a:cubicBezTo>
                  <a:pt x="41017" y="14516"/>
                  <a:pt x="40978" y="14264"/>
                  <a:pt x="40924" y="14018"/>
                </a:cubicBezTo>
                <a:cubicBezTo>
                  <a:pt x="40600" y="12648"/>
                  <a:pt x="39773" y="11613"/>
                  <a:pt x="38716" y="10742"/>
                </a:cubicBezTo>
                <a:cubicBezTo>
                  <a:pt x="37303" y="9581"/>
                  <a:pt x="35676" y="8825"/>
                  <a:pt x="33951" y="8266"/>
                </a:cubicBezTo>
                <a:cubicBezTo>
                  <a:pt x="31639" y="7513"/>
                  <a:pt x="29274" y="7138"/>
                  <a:pt x="26856" y="7138"/>
                </a:cubicBezTo>
                <a:cubicBezTo>
                  <a:pt x="26690" y="7138"/>
                  <a:pt x="26525" y="7140"/>
                  <a:pt x="26359" y="7143"/>
                </a:cubicBezTo>
                <a:cubicBezTo>
                  <a:pt x="25307" y="7171"/>
                  <a:pt x="24261" y="7280"/>
                  <a:pt x="23214" y="7346"/>
                </a:cubicBezTo>
                <a:cubicBezTo>
                  <a:pt x="22772" y="7373"/>
                  <a:pt x="22331" y="7385"/>
                  <a:pt x="21890" y="7385"/>
                </a:cubicBezTo>
                <a:cubicBezTo>
                  <a:pt x="20913" y="7385"/>
                  <a:pt x="19938" y="7327"/>
                  <a:pt x="18964" y="7248"/>
                </a:cubicBezTo>
                <a:cubicBezTo>
                  <a:pt x="17189" y="7099"/>
                  <a:pt x="15436" y="6837"/>
                  <a:pt x="13700" y="6464"/>
                </a:cubicBezTo>
                <a:cubicBezTo>
                  <a:pt x="10194" y="5714"/>
                  <a:pt x="6798" y="4656"/>
                  <a:pt x="3643" y="2920"/>
                </a:cubicBezTo>
                <a:cubicBezTo>
                  <a:pt x="2400" y="2241"/>
                  <a:pt x="1233" y="1452"/>
                  <a:pt x="302" y="368"/>
                </a:cubicBezTo>
                <a:cubicBezTo>
                  <a:pt x="209" y="258"/>
                  <a:pt x="116" y="143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oria Hallelujah"/>
              <a:buNone/>
              <a:defRPr sz="35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Quicksand"/>
              <a:buChar char="●"/>
              <a:defRPr sz="22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Quicksand"/>
              <a:buChar char="○"/>
              <a:defRPr sz="15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■"/>
              <a:defRPr sz="18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●"/>
              <a:defRPr sz="18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○"/>
              <a:defRPr sz="18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■"/>
              <a:defRPr sz="18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●"/>
              <a:defRPr sz="18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○"/>
              <a:defRPr sz="18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429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Quicksand"/>
              <a:buChar char="■"/>
              <a:defRPr sz="18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910" userDrawn="1">
          <p15:clr>
            <a:srgbClr val="EA4335"/>
          </p15:clr>
        </p15:guide>
        <p15:guide id="2" pos="10610" userDrawn="1">
          <p15:clr>
            <a:srgbClr val="EA4335"/>
          </p15:clr>
        </p15:guide>
        <p15:guide id="3" orient="horz" pos="680" userDrawn="1">
          <p15:clr>
            <a:srgbClr val="EA4335"/>
          </p15:clr>
        </p15:guide>
        <p15:guide id="4" orient="horz" pos="5806" userDrawn="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18" Type="http://schemas.openxmlformats.org/officeDocument/2006/relationships/image" Target="../media/image113.svg"/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12" Type="http://schemas.openxmlformats.org/officeDocument/2006/relationships/image" Target="../media/image107.svg"/><Relationship Id="rId17" Type="http://schemas.openxmlformats.org/officeDocument/2006/relationships/image" Target="../media/image112.png"/><Relationship Id="rId2" Type="http://schemas.openxmlformats.org/officeDocument/2006/relationships/image" Target="../media/image97.png"/><Relationship Id="rId16" Type="http://schemas.openxmlformats.org/officeDocument/2006/relationships/image" Target="../media/image11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svg"/><Relationship Id="rId15" Type="http://schemas.openxmlformats.org/officeDocument/2006/relationships/image" Target="../media/image110.png"/><Relationship Id="rId10" Type="http://schemas.openxmlformats.org/officeDocument/2006/relationships/image" Target="../media/image105.png"/><Relationship Id="rId19" Type="http://schemas.openxmlformats.org/officeDocument/2006/relationships/hyperlink" Target="https://www.instagram.com/pmg_greenwarriors/profilecard/?igsh=MTZ1NWo4OW5oZjAzMg==" TargetMode="External"/><Relationship Id="rId4" Type="http://schemas.openxmlformats.org/officeDocument/2006/relationships/image" Target="../media/image99.png"/><Relationship Id="rId9" Type="http://schemas.openxmlformats.org/officeDocument/2006/relationships/image" Target="../media/image104.svg"/><Relationship Id="rId14" Type="http://schemas.openxmlformats.org/officeDocument/2006/relationships/image" Target="../media/image10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6.svg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sv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jpe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" Type="http://schemas.openxmlformats.org/officeDocument/2006/relationships/image" Target="../media/image32.svg"/><Relationship Id="rId21" Type="http://schemas.openxmlformats.org/officeDocument/2006/relationships/image" Target="../media/image50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17" Type="http://schemas.openxmlformats.org/officeDocument/2006/relationships/image" Target="../media/image46.svg"/><Relationship Id="rId25" Type="http://schemas.openxmlformats.org/officeDocument/2006/relationships/image" Target="../media/image54.sv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24" Type="http://schemas.openxmlformats.org/officeDocument/2006/relationships/image" Target="../media/image53.pn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23" Type="http://schemas.openxmlformats.org/officeDocument/2006/relationships/image" Target="../media/image52.svg"/><Relationship Id="rId10" Type="http://schemas.openxmlformats.org/officeDocument/2006/relationships/image" Target="../media/image39.png"/><Relationship Id="rId19" Type="http://schemas.openxmlformats.org/officeDocument/2006/relationships/image" Target="../media/image48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49.png"/><Relationship Id="rId18" Type="http://schemas.openxmlformats.org/officeDocument/2006/relationships/image" Target="../media/image70.svg"/><Relationship Id="rId26" Type="http://schemas.openxmlformats.org/officeDocument/2006/relationships/image" Target="../media/image76.svg"/><Relationship Id="rId3" Type="http://schemas.openxmlformats.org/officeDocument/2006/relationships/image" Target="../media/image57.png"/><Relationship Id="rId21" Type="http://schemas.openxmlformats.org/officeDocument/2006/relationships/image" Target="../media/image45.pn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17" Type="http://schemas.openxmlformats.org/officeDocument/2006/relationships/image" Target="../media/image69.png"/><Relationship Id="rId25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8.svg"/><Relationship Id="rId20" Type="http://schemas.openxmlformats.org/officeDocument/2006/relationships/image" Target="../media/image7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24" Type="http://schemas.openxmlformats.org/officeDocument/2006/relationships/image" Target="../media/image74.svg"/><Relationship Id="rId5" Type="http://schemas.openxmlformats.org/officeDocument/2006/relationships/image" Target="../media/image59.png"/><Relationship Id="rId15" Type="http://schemas.openxmlformats.org/officeDocument/2006/relationships/image" Target="../media/image67.png"/><Relationship Id="rId23" Type="http://schemas.openxmlformats.org/officeDocument/2006/relationships/image" Target="../media/image73.png"/><Relationship Id="rId28" Type="http://schemas.openxmlformats.org/officeDocument/2006/relationships/image" Target="../media/image56.svg"/><Relationship Id="rId10" Type="http://schemas.openxmlformats.org/officeDocument/2006/relationships/image" Target="../media/image64.svg"/><Relationship Id="rId19" Type="http://schemas.openxmlformats.org/officeDocument/2006/relationships/image" Target="../media/image71.png"/><Relationship Id="rId4" Type="http://schemas.openxmlformats.org/officeDocument/2006/relationships/image" Target="../media/image58.svg"/><Relationship Id="rId9" Type="http://schemas.openxmlformats.org/officeDocument/2006/relationships/image" Target="../media/image63.png"/><Relationship Id="rId14" Type="http://schemas.openxmlformats.org/officeDocument/2006/relationships/image" Target="../media/image50.svg"/><Relationship Id="rId22" Type="http://schemas.openxmlformats.org/officeDocument/2006/relationships/image" Target="../media/image46.svg"/><Relationship Id="rId27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svg"/><Relationship Id="rId18" Type="http://schemas.openxmlformats.org/officeDocument/2006/relationships/image" Target="../media/image93.svg"/><Relationship Id="rId3" Type="http://schemas.openxmlformats.org/officeDocument/2006/relationships/image" Target="../media/image78.svg"/><Relationship Id="rId7" Type="http://schemas.openxmlformats.org/officeDocument/2006/relationships/image" Target="../media/image82.sv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" Type="http://schemas.openxmlformats.org/officeDocument/2006/relationships/image" Target="../media/image77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svg"/><Relationship Id="rId5" Type="http://schemas.openxmlformats.org/officeDocument/2006/relationships/image" Target="../media/image80.svg"/><Relationship Id="rId15" Type="http://schemas.openxmlformats.org/officeDocument/2006/relationships/image" Target="../media/image90.sv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svg"/><Relationship Id="rId14" Type="http://schemas.openxmlformats.org/officeDocument/2006/relationships/image" Target="../media/image8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88" b="-8888"/>
            </a:stretch>
          </a:blipFill>
        </p:spPr>
        <p:txBody>
          <a:bodyPr/>
          <a:lstStyle/>
          <a:p>
            <a:endParaRPr lang="bg-BG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2606174" y="-1791415"/>
            <a:ext cx="13888879" cy="13888879"/>
            <a:chOff x="0" y="0"/>
            <a:chExt cx="6355080" cy="63550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bg-BG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647773" y="-1778509"/>
            <a:ext cx="13888879" cy="1388887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601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886462" y="3095342"/>
            <a:ext cx="11834171" cy="4141177"/>
            <a:chOff x="0" y="0"/>
            <a:chExt cx="3116819" cy="10906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16819" cy="1090680"/>
            </a:xfrm>
            <a:custGeom>
              <a:avLst/>
              <a:gdLst/>
              <a:ahLst/>
              <a:cxnLst/>
              <a:rect l="l" t="t" r="r" b="b"/>
              <a:pathLst>
                <a:path w="3116819" h="1090680">
                  <a:moveTo>
                    <a:pt x="0" y="0"/>
                  </a:moveTo>
                  <a:lnTo>
                    <a:pt x="3116819" y="0"/>
                  </a:lnTo>
                  <a:lnTo>
                    <a:pt x="3116819" y="1090680"/>
                  </a:lnTo>
                  <a:lnTo>
                    <a:pt x="0" y="1090680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3116819" cy="11478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7564633" y="3100105"/>
            <a:ext cx="10723367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bg-BG"/>
          </a:p>
        </p:txBody>
      </p:sp>
      <p:sp>
        <p:nvSpPr>
          <p:cNvPr id="12" name="AutoShape 12"/>
          <p:cNvSpPr/>
          <p:nvPr/>
        </p:nvSpPr>
        <p:spPr>
          <a:xfrm>
            <a:off x="7564633" y="7198419"/>
            <a:ext cx="10723367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bg-BG"/>
          </a:p>
        </p:txBody>
      </p:sp>
      <p:grpSp>
        <p:nvGrpSpPr>
          <p:cNvPr id="13" name="Group 13"/>
          <p:cNvGrpSpPr/>
          <p:nvPr/>
        </p:nvGrpSpPr>
        <p:grpSpPr>
          <a:xfrm>
            <a:off x="-1013752" y="-22431"/>
            <a:ext cx="10331861" cy="10331861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8000">
                <a:alpha val="95686"/>
              </a:srgbClr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318110" y="4210309"/>
            <a:ext cx="7941190" cy="2818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6999" b="1" spc="643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ЛИДЕРИ ЗА УСТОЙЧИВО БЪДЕЩЕ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18110" y="3431364"/>
            <a:ext cx="5255079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spc="32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ПРОЕКТ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362109" y="1208942"/>
            <a:ext cx="7869115" cy="7869115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9B507">
                <a:alpha val="40784"/>
              </a:srgbClr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955732" y="1729585"/>
            <a:ext cx="6681869" cy="6681869"/>
            <a:chOff x="0" y="0"/>
            <a:chExt cx="6355080" cy="63550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bg-BG"/>
            </a:p>
          </p:txBody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028700" y="1808330"/>
            <a:ext cx="6524404" cy="6524378"/>
            <a:chOff x="0" y="0"/>
            <a:chExt cx="6350000" cy="634997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25" name="Freeform 25"/>
          <p:cNvSpPr/>
          <p:nvPr/>
        </p:nvSpPr>
        <p:spPr>
          <a:xfrm>
            <a:off x="1433873" y="2096206"/>
            <a:ext cx="5808784" cy="5948626"/>
          </a:xfrm>
          <a:custGeom>
            <a:avLst/>
            <a:gdLst/>
            <a:ahLst/>
            <a:cxnLst/>
            <a:rect l="l" t="t" r="r" b="b"/>
            <a:pathLst>
              <a:path w="5808784" h="5948626">
                <a:moveTo>
                  <a:pt x="0" y="0"/>
                </a:moveTo>
                <a:lnTo>
                  <a:pt x="5808784" y="0"/>
                </a:lnTo>
                <a:lnTo>
                  <a:pt x="5808784" y="5948626"/>
                </a:lnTo>
                <a:lnTo>
                  <a:pt x="0" y="5948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4A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09259" y="358140"/>
            <a:ext cx="15052582" cy="9570720"/>
          </a:xfrm>
          <a:custGeom>
            <a:avLst/>
            <a:gdLst/>
            <a:ahLst/>
            <a:cxnLst/>
            <a:rect l="l" t="t" r="r" b="b"/>
            <a:pathLst>
              <a:path w="15052582" h="9570720">
                <a:moveTo>
                  <a:pt x="0" y="0"/>
                </a:moveTo>
                <a:lnTo>
                  <a:pt x="15052582" y="0"/>
                </a:lnTo>
                <a:lnTo>
                  <a:pt x="15052582" y="9570720"/>
                </a:lnTo>
                <a:lnTo>
                  <a:pt x="0" y="9570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907" b="-890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-453709" y="0"/>
            <a:ext cx="7590345" cy="12156982"/>
          </a:xfrm>
          <a:custGeom>
            <a:avLst/>
            <a:gdLst/>
            <a:ahLst/>
            <a:cxnLst/>
            <a:rect l="l" t="t" r="r" b="b"/>
            <a:pathLst>
              <a:path w="7590345" h="12156982">
                <a:moveTo>
                  <a:pt x="0" y="0"/>
                </a:moveTo>
                <a:lnTo>
                  <a:pt x="7590345" y="0"/>
                </a:lnTo>
                <a:lnTo>
                  <a:pt x="7590345" y="12156982"/>
                </a:lnTo>
                <a:lnTo>
                  <a:pt x="0" y="12156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768" b="-4768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TextBox 4"/>
          <p:cNvSpPr txBox="1"/>
          <p:nvPr/>
        </p:nvSpPr>
        <p:spPr>
          <a:xfrm>
            <a:off x="250797" y="1522443"/>
            <a:ext cx="11033042" cy="1044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85"/>
              </a:lnSpc>
            </a:pPr>
            <a:r>
              <a:rPr lang="en-US" sz="6817" b="1" dirty="0" err="1">
                <a:solidFill>
                  <a:srgbClr val="4F6A20"/>
                </a:solidFill>
                <a:latin typeface="Playfair Display SC Bold"/>
                <a:ea typeface="Playfair Display SC Bold"/>
                <a:cs typeface="Playfair Display SC Bold"/>
                <a:sym typeface="Playfair Display SC Bold"/>
              </a:rPr>
              <a:t>заедно</a:t>
            </a:r>
            <a:endParaRPr lang="en-US" sz="6817" b="1" dirty="0">
              <a:solidFill>
                <a:srgbClr val="4F6A20"/>
              </a:solidFill>
              <a:latin typeface="Playfair Display SC Bold"/>
              <a:ea typeface="Playfair Display SC Bold"/>
              <a:cs typeface="Playfair Display SC Bold"/>
              <a:sym typeface="Playfair Display SC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50797" y="496857"/>
            <a:ext cx="5968343" cy="1050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85"/>
              </a:lnSpc>
            </a:pPr>
            <a:r>
              <a:rPr lang="en-US" sz="6817">
                <a:solidFill>
                  <a:srgbClr val="4F6A20"/>
                </a:solidFill>
                <a:latin typeface="Playfair Display SC"/>
                <a:ea typeface="Playfair Display SC"/>
                <a:cs typeface="Playfair Display SC"/>
                <a:sym typeface="Playfair Display SC"/>
              </a:rPr>
              <a:t>Екологични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0797" y="3222606"/>
            <a:ext cx="3992934" cy="77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2"/>
              </a:lnSpc>
            </a:pPr>
            <a:r>
              <a:rPr lang="en-US" sz="5002" b="1" dirty="0">
                <a:solidFill>
                  <a:srgbClr val="4F6A2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12. 10. 2024 г.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8024" y="5450450"/>
            <a:ext cx="5713891" cy="3488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21"/>
              </a:lnSpc>
            </a:pPr>
            <a:r>
              <a:rPr lang="en-US" sz="4488">
                <a:solidFill>
                  <a:srgbClr val="4F6A20"/>
                </a:solidFill>
                <a:latin typeface="Kollektif"/>
                <a:ea typeface="Kollektif"/>
                <a:cs typeface="Kollektif"/>
                <a:sym typeface="Kollektif"/>
              </a:rPr>
              <a:t>Ученици от ПМГ заедно изградиха зелена ограда в училищния двор от иглолистни туи.</a:t>
            </a:r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121"/>
          <p:cNvSpPr txBox="1">
            <a:spLocks noGrp="1"/>
          </p:cNvSpPr>
          <p:nvPr>
            <p:ph type="title"/>
          </p:nvPr>
        </p:nvSpPr>
        <p:spPr>
          <a:xfrm>
            <a:off x="2369052" y="673173"/>
            <a:ext cx="13013400" cy="1057958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Инстаграм пост</a:t>
            </a:r>
            <a:endParaRPr sz="4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group of people working in a garden&#10;&#10;Description automatically generated">
            <a:extLst>
              <a:ext uri="{FF2B5EF4-FFF2-40B4-BE49-F238E27FC236}">
                <a16:creationId xmlns:a16="http://schemas.microsoft.com/office/drawing/2014/main" id="{0B7130E1-C057-07DF-FA83-464E94BB1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891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3640397" y="4390795"/>
            <a:ext cx="6487028" cy="6341070"/>
          </a:xfrm>
          <a:custGeom>
            <a:avLst/>
            <a:gdLst/>
            <a:ahLst/>
            <a:cxnLst/>
            <a:rect l="l" t="t" r="r" b="b"/>
            <a:pathLst>
              <a:path w="6487028" h="6341070">
                <a:moveTo>
                  <a:pt x="6487029" y="0"/>
                </a:moveTo>
                <a:lnTo>
                  <a:pt x="0" y="0"/>
                </a:lnTo>
                <a:lnTo>
                  <a:pt x="0" y="6341070"/>
                </a:lnTo>
                <a:lnTo>
                  <a:pt x="6487029" y="6341070"/>
                </a:lnTo>
                <a:lnTo>
                  <a:pt x="648702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 flipH="1" flipV="1">
            <a:off x="8931520" y="0"/>
            <a:ext cx="7951091" cy="7271935"/>
          </a:xfrm>
          <a:custGeom>
            <a:avLst/>
            <a:gdLst/>
            <a:ahLst/>
            <a:cxnLst/>
            <a:rect l="l" t="t" r="r" b="b"/>
            <a:pathLst>
              <a:path w="7951091" h="7271935">
                <a:moveTo>
                  <a:pt x="7951091" y="7271935"/>
                </a:moveTo>
                <a:lnTo>
                  <a:pt x="0" y="7271935"/>
                </a:lnTo>
                <a:lnTo>
                  <a:pt x="0" y="0"/>
                </a:lnTo>
                <a:lnTo>
                  <a:pt x="7951091" y="0"/>
                </a:lnTo>
                <a:lnTo>
                  <a:pt x="7951091" y="727193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 flipH="1">
            <a:off x="7526131" y="-1847970"/>
            <a:ext cx="10761869" cy="12477530"/>
          </a:xfrm>
          <a:custGeom>
            <a:avLst/>
            <a:gdLst/>
            <a:ahLst/>
            <a:cxnLst/>
            <a:rect l="l" t="t" r="r" b="b"/>
            <a:pathLst>
              <a:path w="10761869" h="12477530">
                <a:moveTo>
                  <a:pt x="10761869" y="0"/>
                </a:moveTo>
                <a:lnTo>
                  <a:pt x="0" y="0"/>
                </a:lnTo>
                <a:lnTo>
                  <a:pt x="0" y="12477530"/>
                </a:lnTo>
                <a:lnTo>
                  <a:pt x="10761869" y="12477530"/>
                </a:lnTo>
                <a:lnTo>
                  <a:pt x="1076186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flipH="1">
            <a:off x="8358149" y="2904988"/>
            <a:ext cx="10081007" cy="7724571"/>
          </a:xfrm>
          <a:custGeom>
            <a:avLst/>
            <a:gdLst/>
            <a:ahLst/>
            <a:cxnLst/>
            <a:rect l="l" t="t" r="r" b="b"/>
            <a:pathLst>
              <a:path w="10081007" h="7724571">
                <a:moveTo>
                  <a:pt x="10081007" y="0"/>
                </a:moveTo>
                <a:lnTo>
                  <a:pt x="0" y="0"/>
                </a:lnTo>
                <a:lnTo>
                  <a:pt x="0" y="7724572"/>
                </a:lnTo>
                <a:lnTo>
                  <a:pt x="10081007" y="7724572"/>
                </a:lnTo>
                <a:lnTo>
                  <a:pt x="1008100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>
            <a:off x="9229955" y="1144862"/>
            <a:ext cx="9209201" cy="9209201"/>
          </a:xfrm>
          <a:custGeom>
            <a:avLst/>
            <a:gdLst/>
            <a:ahLst/>
            <a:cxnLst/>
            <a:rect l="l" t="t" r="r" b="b"/>
            <a:pathLst>
              <a:path w="9209201" h="9209201">
                <a:moveTo>
                  <a:pt x="0" y="0"/>
                </a:moveTo>
                <a:lnTo>
                  <a:pt x="9209201" y="0"/>
                </a:lnTo>
                <a:lnTo>
                  <a:pt x="9209201" y="9209201"/>
                </a:lnTo>
                <a:lnTo>
                  <a:pt x="0" y="92092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>
            <a:off x="-2880464" y="6889364"/>
            <a:ext cx="5295185" cy="4114800"/>
          </a:xfrm>
          <a:custGeom>
            <a:avLst/>
            <a:gdLst/>
            <a:ahLst/>
            <a:cxnLst/>
            <a:rect l="l" t="t" r="r" b="b"/>
            <a:pathLst>
              <a:path w="5295185" h="4114800">
                <a:moveTo>
                  <a:pt x="0" y="0"/>
                </a:moveTo>
                <a:lnTo>
                  <a:pt x="5295185" y="0"/>
                </a:lnTo>
                <a:lnTo>
                  <a:pt x="52951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 flipH="1">
            <a:off x="-3078044" y="-1403488"/>
            <a:ext cx="9394839" cy="5096700"/>
          </a:xfrm>
          <a:custGeom>
            <a:avLst/>
            <a:gdLst/>
            <a:ahLst/>
            <a:cxnLst/>
            <a:rect l="l" t="t" r="r" b="b"/>
            <a:pathLst>
              <a:path w="9394839" h="5096700">
                <a:moveTo>
                  <a:pt x="9394839" y="0"/>
                </a:moveTo>
                <a:lnTo>
                  <a:pt x="0" y="0"/>
                </a:lnTo>
                <a:lnTo>
                  <a:pt x="0" y="5096700"/>
                </a:lnTo>
                <a:lnTo>
                  <a:pt x="9394839" y="5096700"/>
                </a:lnTo>
                <a:lnTo>
                  <a:pt x="9394839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Freeform 9"/>
          <p:cNvSpPr/>
          <p:nvPr/>
        </p:nvSpPr>
        <p:spPr>
          <a:xfrm flipV="1">
            <a:off x="0" y="-2265998"/>
            <a:ext cx="6641237" cy="4114800"/>
          </a:xfrm>
          <a:custGeom>
            <a:avLst/>
            <a:gdLst/>
            <a:ahLst/>
            <a:cxnLst/>
            <a:rect l="l" t="t" r="r" b="b"/>
            <a:pathLst>
              <a:path w="6641237" h="4114800">
                <a:moveTo>
                  <a:pt x="0" y="4114800"/>
                </a:moveTo>
                <a:lnTo>
                  <a:pt x="6641237" y="4114800"/>
                </a:lnTo>
                <a:lnTo>
                  <a:pt x="664123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Freeform 10"/>
          <p:cNvSpPr/>
          <p:nvPr/>
        </p:nvSpPr>
        <p:spPr>
          <a:xfrm flipH="1" flipV="1">
            <a:off x="15075345" y="-700312"/>
            <a:ext cx="5459104" cy="4114800"/>
          </a:xfrm>
          <a:custGeom>
            <a:avLst/>
            <a:gdLst/>
            <a:ahLst/>
            <a:cxnLst/>
            <a:rect l="l" t="t" r="r" b="b"/>
            <a:pathLst>
              <a:path w="5459104" h="4114800">
                <a:moveTo>
                  <a:pt x="5459104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459104" y="0"/>
                </a:lnTo>
                <a:lnTo>
                  <a:pt x="5459104" y="411480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TextBox 11"/>
          <p:cNvSpPr txBox="1"/>
          <p:nvPr/>
        </p:nvSpPr>
        <p:spPr>
          <a:xfrm>
            <a:off x="360140" y="1847337"/>
            <a:ext cx="8910837" cy="1234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92"/>
              </a:lnSpc>
            </a:pPr>
            <a:r>
              <a:rPr lang="en-US" sz="7280">
                <a:solidFill>
                  <a:srgbClr val="FFC632"/>
                </a:solidFill>
                <a:latin typeface="TAN Ashford"/>
                <a:ea typeface="TAN Ashford"/>
                <a:cs typeface="TAN Ashford"/>
                <a:sym typeface="TAN Ashford"/>
              </a:rPr>
              <a:t>ПРИСЪЕДИНЕТЕ СЕ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60140" y="3229285"/>
            <a:ext cx="8571379" cy="2520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92"/>
              </a:lnSpc>
            </a:pPr>
            <a:r>
              <a:rPr lang="en-US" sz="7280" dirty="0">
                <a:solidFill>
                  <a:srgbClr val="FFC632"/>
                </a:solidFill>
                <a:latin typeface="TAN Ashford"/>
                <a:ea typeface="TAN Ashford"/>
                <a:cs typeface="TAN Ashford"/>
                <a:sym typeface="TAN Ashford"/>
              </a:rPr>
              <a:t>КЪМ НАС ЗА ПО-ЗЕЛЕНО БЪДЕЩЕ!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03091" y="6253094"/>
            <a:ext cx="5638147" cy="1283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i="1" u="sng" dirty="0" err="1">
                <a:solidFill>
                  <a:schemeClr val="bg1"/>
                </a:solidFill>
                <a:latin typeface="Cerebri Italics"/>
                <a:ea typeface="Cerebri Italics"/>
                <a:cs typeface="Cerebri Italics"/>
                <a:sym typeface="Cerebri Italics"/>
                <a:hlinkClick r:id="rId19" tooltip="https://www.instagram.com/pmg_greenwarriors/profilecard/?igsh=MTZ1NWo4OW5oZjAzMg=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Натиснете</a:t>
            </a:r>
            <a:r>
              <a:rPr lang="en-US" sz="2400" i="1" u="sng" dirty="0">
                <a:solidFill>
                  <a:schemeClr val="bg1"/>
                </a:solidFill>
                <a:latin typeface="Cerebri Italics"/>
                <a:ea typeface="Cerebri Italics"/>
                <a:cs typeface="Cerebri Italics"/>
                <a:sym typeface="Cerebri Italics"/>
                <a:hlinkClick r:id="rId19" tooltip="https://www.instagram.com/pmg_greenwarriors/profilecard/?igsh=MTZ1NWo4OW5oZjAzMg=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i="1" u="sng" dirty="0" err="1">
                <a:solidFill>
                  <a:schemeClr val="bg1"/>
                </a:solidFill>
                <a:latin typeface="Cerebri Italics"/>
                <a:ea typeface="Cerebri Italics"/>
                <a:cs typeface="Cerebri Italics"/>
                <a:sym typeface="Cerebri Italics"/>
                <a:hlinkClick r:id="rId19" tooltip="https://www.instagram.com/pmg_greenwarriors/profilecard/?igsh=MTZ1NWo4OW5oZjAzMg=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тук</a:t>
            </a:r>
            <a:r>
              <a:rPr lang="en-US" sz="2400" i="1" u="sng" dirty="0">
                <a:solidFill>
                  <a:schemeClr val="bg1"/>
                </a:solidFill>
                <a:latin typeface="Cerebri Italics"/>
                <a:ea typeface="Cerebri Italics"/>
                <a:cs typeface="Cerebri Italics"/>
                <a:sym typeface="Cerebri Italics"/>
                <a:hlinkClick r:id="rId19" tooltip="https://www.instagram.com/pmg_greenwarriors/profilecard/?igsh=MTZ1NWo4OW5oZjAzMg=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и </a:t>
            </a:r>
            <a:r>
              <a:rPr lang="en-US" sz="2400" i="1" u="sng" dirty="0" err="1">
                <a:solidFill>
                  <a:schemeClr val="bg1"/>
                </a:solidFill>
                <a:latin typeface="Cerebri Italics"/>
                <a:ea typeface="Cerebri Italics"/>
                <a:cs typeface="Cerebri Italics"/>
                <a:sym typeface="Cerebri Italics"/>
                <a:hlinkClick r:id="rId19" tooltip="https://www.instagram.com/pmg_greenwarriors/profilecard/?igsh=MTZ1NWo4OW5oZjAzMg=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ни</a:t>
            </a:r>
            <a:r>
              <a:rPr lang="en-US" sz="2400" i="1" u="sng" dirty="0">
                <a:solidFill>
                  <a:schemeClr val="bg1"/>
                </a:solidFill>
                <a:latin typeface="Cerebri Italics"/>
                <a:ea typeface="Cerebri Italics"/>
                <a:cs typeface="Cerebri Italics"/>
                <a:sym typeface="Cerebri Italics"/>
                <a:hlinkClick r:id="rId19" tooltip="https://www.instagram.com/pmg_greenwarriors/profilecard/?igsh=MTZ1NWo4OW5oZjAzMg=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i="1" u="sng" dirty="0" err="1">
                <a:solidFill>
                  <a:schemeClr val="bg1"/>
                </a:solidFill>
                <a:latin typeface="Cerebri Italics"/>
                <a:ea typeface="Cerebri Italics"/>
                <a:cs typeface="Cerebri Italics"/>
                <a:sym typeface="Cerebri Italics"/>
                <a:hlinkClick r:id="rId19" tooltip="https://www.instagram.com/pmg_greenwarriors/profilecard/?igsh=MTZ1NWo4OW5oZjAzMg=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последвайте</a:t>
            </a:r>
            <a:r>
              <a:rPr lang="en-US" sz="2400" i="1" u="sng" dirty="0">
                <a:solidFill>
                  <a:schemeClr val="bg1"/>
                </a:solidFill>
                <a:latin typeface="Cerebri Italics"/>
                <a:ea typeface="Cerebri Italics"/>
                <a:cs typeface="Cerebri Italics"/>
                <a:sym typeface="Cerebri Italics"/>
                <a:hlinkClick r:id="rId19" tooltip="https://www.instagram.com/pmg_greenwarriors/profilecard/?igsh=MTZ1NWo4OW5oZjAzMg=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в Instagram за повече инициативи, </a:t>
            </a:r>
            <a:r>
              <a:rPr lang="en-US" sz="2400" i="1" u="sng" dirty="0" err="1">
                <a:solidFill>
                  <a:schemeClr val="bg1"/>
                </a:solidFill>
                <a:latin typeface="Cerebri Italics"/>
                <a:ea typeface="Cerebri Italics"/>
                <a:cs typeface="Cerebri Italics"/>
                <a:sym typeface="Cerebri Italics"/>
                <a:hlinkClick r:id="rId19" tooltip="https://www.instagram.com/pmg_greenwarriors/profilecard/?igsh=MTZ1NWo4OW5oZjAzMg=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позлена</a:t>
            </a:r>
            <a:r>
              <a:rPr lang="en-US" sz="2400" i="1" u="sng" dirty="0">
                <a:solidFill>
                  <a:schemeClr val="bg1"/>
                </a:solidFill>
                <a:latin typeface="Cerebri Italics"/>
                <a:ea typeface="Cerebri Italics"/>
                <a:cs typeface="Cerebri Italics"/>
                <a:sym typeface="Cerebri Italics"/>
                <a:hlinkClick r:id="rId19" tooltip="https://www.instagram.com/pmg_greenwarriors/profilecard/?igsh=MTZ1NWo4OW5oZjAzMg=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информация и </a:t>
            </a:r>
            <a:r>
              <a:rPr lang="en-US" sz="2400" i="1" u="sng" dirty="0" err="1">
                <a:solidFill>
                  <a:schemeClr val="bg1"/>
                </a:solidFill>
                <a:latin typeface="Cerebri Italics"/>
                <a:ea typeface="Cerebri Italics"/>
                <a:cs typeface="Cerebri Italics"/>
                <a:sym typeface="Cerebri Italics"/>
                <a:hlinkClick r:id="rId19" tooltip="https://www.instagram.com/pmg_greenwarriors/profilecard/?igsh=MTZ1NWo4OW5oZjAzMg=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съвети</a:t>
            </a:r>
            <a:r>
              <a:rPr lang="en-US" sz="2400" i="1" u="sng" dirty="0">
                <a:solidFill>
                  <a:schemeClr val="bg1"/>
                </a:solidFill>
                <a:latin typeface="Cerebri Italics"/>
                <a:ea typeface="Cerebri Italics"/>
                <a:cs typeface="Cerebri Italics"/>
                <a:sym typeface="Cerebri Italics"/>
                <a:hlinkClick r:id="rId19" tooltip="https://www.instagram.com/pmg_greenwarriors/profilecard/?igsh=MTZ1NWo4OW5oZjAzMg=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83378" y="-770494"/>
            <a:ext cx="21371378" cy="11057494"/>
            <a:chOff x="0" y="0"/>
            <a:chExt cx="28495170" cy="14743326"/>
          </a:xfrm>
        </p:grpSpPr>
        <p:pic>
          <p:nvPicPr>
            <p:cNvPr id="3" name="Picture 3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rcRect l="6651" t="14418"/>
            <a:stretch>
              <a:fillRect/>
            </a:stretch>
          </p:blipFill>
          <p:spPr>
            <a:xfrm>
              <a:off x="0" y="0"/>
              <a:ext cx="28495170" cy="14743326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753252" y="3615870"/>
            <a:ext cx="14781495" cy="3345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77"/>
              </a:lnSpc>
            </a:pPr>
            <a:r>
              <a:rPr lang="en-US" sz="9626" dirty="0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БЛАГОДАРЯ ЗА ВНИМАНИЕТО!</a:t>
            </a:r>
          </a:p>
        </p:txBody>
      </p:sp>
      <p:sp>
        <p:nvSpPr>
          <p:cNvPr id="5" name="Freeform 5"/>
          <p:cNvSpPr/>
          <p:nvPr/>
        </p:nvSpPr>
        <p:spPr>
          <a:xfrm flipV="1">
            <a:off x="1028700" y="6488058"/>
            <a:ext cx="2475904" cy="2770242"/>
          </a:xfrm>
          <a:custGeom>
            <a:avLst/>
            <a:gdLst/>
            <a:ahLst/>
            <a:cxnLst/>
            <a:rect l="l" t="t" r="r" b="b"/>
            <a:pathLst>
              <a:path w="2475904" h="2770242">
                <a:moveTo>
                  <a:pt x="0" y="2770242"/>
                </a:moveTo>
                <a:lnTo>
                  <a:pt x="2475904" y="2770242"/>
                </a:lnTo>
                <a:lnTo>
                  <a:pt x="2475904" y="0"/>
                </a:lnTo>
                <a:lnTo>
                  <a:pt x="0" y="0"/>
                </a:lnTo>
                <a:lnTo>
                  <a:pt x="0" y="277024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>
            <a:off x="1028700" y="1026603"/>
            <a:ext cx="2475904" cy="2770242"/>
          </a:xfrm>
          <a:custGeom>
            <a:avLst/>
            <a:gdLst/>
            <a:ahLst/>
            <a:cxnLst/>
            <a:rect l="l" t="t" r="r" b="b"/>
            <a:pathLst>
              <a:path w="2475904" h="2770242">
                <a:moveTo>
                  <a:pt x="0" y="0"/>
                </a:moveTo>
                <a:lnTo>
                  <a:pt x="2475904" y="0"/>
                </a:lnTo>
                <a:lnTo>
                  <a:pt x="2475904" y="2770242"/>
                </a:lnTo>
                <a:lnTo>
                  <a:pt x="0" y="27702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 flipH="1">
            <a:off x="14783396" y="1026603"/>
            <a:ext cx="2475904" cy="2770242"/>
          </a:xfrm>
          <a:custGeom>
            <a:avLst/>
            <a:gdLst/>
            <a:ahLst/>
            <a:cxnLst/>
            <a:rect l="l" t="t" r="r" b="b"/>
            <a:pathLst>
              <a:path w="2475904" h="2770242">
                <a:moveTo>
                  <a:pt x="2475904" y="0"/>
                </a:moveTo>
                <a:lnTo>
                  <a:pt x="0" y="0"/>
                </a:lnTo>
                <a:lnTo>
                  <a:pt x="0" y="2770242"/>
                </a:lnTo>
                <a:lnTo>
                  <a:pt x="2475904" y="2770242"/>
                </a:lnTo>
                <a:lnTo>
                  <a:pt x="247590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 flipH="1" flipV="1">
            <a:off x="14783396" y="6488720"/>
            <a:ext cx="2475904" cy="2770242"/>
          </a:xfrm>
          <a:custGeom>
            <a:avLst/>
            <a:gdLst/>
            <a:ahLst/>
            <a:cxnLst/>
            <a:rect l="l" t="t" r="r" b="b"/>
            <a:pathLst>
              <a:path w="2475904" h="2770242">
                <a:moveTo>
                  <a:pt x="2475904" y="2770242"/>
                </a:moveTo>
                <a:lnTo>
                  <a:pt x="0" y="2770242"/>
                </a:lnTo>
                <a:lnTo>
                  <a:pt x="0" y="0"/>
                </a:lnTo>
                <a:lnTo>
                  <a:pt x="2475904" y="0"/>
                </a:lnTo>
                <a:lnTo>
                  <a:pt x="2475904" y="277024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1153308" y="2404045"/>
            <a:ext cx="325126" cy="325126"/>
          </a:xfrm>
          <a:custGeom>
            <a:avLst/>
            <a:gdLst/>
            <a:ahLst/>
            <a:cxnLst/>
            <a:rect l="l" t="t" r="r" b="b"/>
            <a:pathLst>
              <a:path w="325126" h="325126">
                <a:moveTo>
                  <a:pt x="0" y="0"/>
                </a:moveTo>
                <a:lnTo>
                  <a:pt x="325126" y="0"/>
                </a:lnTo>
                <a:lnTo>
                  <a:pt x="325126" y="325126"/>
                </a:lnTo>
                <a:lnTo>
                  <a:pt x="0" y="3251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>
            <a:off x="10251096" y="2404045"/>
            <a:ext cx="325126" cy="325126"/>
          </a:xfrm>
          <a:custGeom>
            <a:avLst/>
            <a:gdLst/>
            <a:ahLst/>
            <a:cxnLst/>
            <a:rect l="l" t="t" r="r" b="b"/>
            <a:pathLst>
              <a:path w="325126" h="325126">
                <a:moveTo>
                  <a:pt x="0" y="0"/>
                </a:moveTo>
                <a:lnTo>
                  <a:pt x="325126" y="0"/>
                </a:lnTo>
                <a:lnTo>
                  <a:pt x="325126" y="325126"/>
                </a:lnTo>
                <a:lnTo>
                  <a:pt x="0" y="3251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>
            <a:off x="1153308" y="6589709"/>
            <a:ext cx="325126" cy="325126"/>
          </a:xfrm>
          <a:custGeom>
            <a:avLst/>
            <a:gdLst/>
            <a:ahLst/>
            <a:cxnLst/>
            <a:rect l="l" t="t" r="r" b="b"/>
            <a:pathLst>
              <a:path w="325126" h="325126">
                <a:moveTo>
                  <a:pt x="0" y="0"/>
                </a:moveTo>
                <a:lnTo>
                  <a:pt x="325126" y="0"/>
                </a:lnTo>
                <a:lnTo>
                  <a:pt x="325126" y="325126"/>
                </a:lnTo>
                <a:lnTo>
                  <a:pt x="0" y="3251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222" b="-9222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TextBox 7"/>
          <p:cNvSpPr txBox="1"/>
          <p:nvPr/>
        </p:nvSpPr>
        <p:spPr>
          <a:xfrm>
            <a:off x="1315871" y="2247520"/>
            <a:ext cx="4052547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499"/>
              </a:lnSpc>
              <a:spcBef>
                <a:spcPct val="0"/>
              </a:spcBef>
            </a:pPr>
            <a:r>
              <a:rPr lang="en-US" sz="29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Екологично Съзнание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103673" y="2308795"/>
            <a:ext cx="2733694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499"/>
              </a:lnSpc>
              <a:spcBef>
                <a:spcPct val="0"/>
              </a:spcBef>
            </a:pPr>
            <a:r>
              <a:rPr lang="en-US" sz="29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Еко Действия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019425"/>
            <a:ext cx="6900882" cy="3194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2" lvl="1" indent="-259081" algn="l">
              <a:lnSpc>
                <a:spcPts val="3600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94% (100/106) са се </a:t>
            </a:r>
            <a:r>
              <a:rPr lang="en-US" sz="24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замисляли</a:t>
            </a:r>
            <a:r>
              <a:rPr lang="en-US" sz="24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за </a:t>
            </a:r>
            <a:r>
              <a:rPr lang="en-US" sz="24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състоянието</a:t>
            </a:r>
            <a:r>
              <a:rPr lang="en-US" sz="24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на околната среда.</a:t>
            </a:r>
          </a:p>
          <a:p>
            <a:pPr marL="518162" lvl="1" indent="-259081" algn="l">
              <a:lnSpc>
                <a:spcPts val="3600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57% (60/106) имат идеи за еко инициативи или </a:t>
            </a:r>
            <a:r>
              <a:rPr lang="en-US" sz="24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промени</a:t>
            </a:r>
            <a:r>
              <a:rPr lang="en-US" sz="24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marL="518162" lvl="1" indent="-259081" algn="l">
              <a:lnSpc>
                <a:spcPts val="3600"/>
              </a:lnSpc>
              <a:spcBef>
                <a:spcPct val="0"/>
              </a:spcBef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73% (77/106) </a:t>
            </a:r>
            <a:r>
              <a:rPr lang="en-US" sz="24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смятат</a:t>
            </a:r>
            <a:r>
              <a:rPr lang="en-US" sz="24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, че няма </a:t>
            </a:r>
            <a:r>
              <a:rPr lang="en-US" sz="24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кой</a:t>
            </a:r>
            <a:r>
              <a:rPr lang="en-US" sz="24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да ги </a:t>
            </a:r>
            <a:r>
              <a:rPr lang="en-US" sz="24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подкрепи</a:t>
            </a:r>
            <a:r>
              <a:rPr lang="en-US" sz="24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algn="l">
              <a:lnSpc>
                <a:spcPts val="3600"/>
              </a:lnSpc>
              <a:spcBef>
                <a:spcPct val="0"/>
              </a:spcBef>
            </a:pPr>
            <a:endParaRPr lang="en-US" sz="24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833502" y="3019425"/>
            <a:ext cx="6900882" cy="3194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2" lvl="1" indent="-259081" algn="l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64% (68/106) са участвали в дейности за защита на околната среда.</a:t>
            </a:r>
          </a:p>
          <a:p>
            <a:pPr marL="518162" lvl="1" indent="-259081" algn="l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57% (60/106) се стараят да намалят потреблението на енергия и вода у дома.</a:t>
            </a:r>
          </a:p>
          <a:p>
            <a:pPr marL="518162" lvl="1" indent="-259081" algn="l">
              <a:lnSpc>
                <a:spcPts val="3600"/>
              </a:lnSpc>
              <a:spcBef>
                <a:spcPct val="0"/>
              </a:spcBef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43% (46/106) рециклират хартия, пластмаса и стъкло.</a:t>
            </a:r>
          </a:p>
          <a:p>
            <a:pPr algn="l">
              <a:lnSpc>
                <a:spcPts val="3600"/>
              </a:lnSpc>
              <a:spcBef>
                <a:spcPct val="0"/>
              </a:spcBef>
            </a:pPr>
            <a:endParaRPr lang="en-US"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15871" y="1057275"/>
            <a:ext cx="7363446" cy="880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5999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Анкетни</a:t>
            </a:r>
            <a:r>
              <a:rPr lang="en-US" sz="5999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5999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резултати</a:t>
            </a:r>
            <a:endParaRPr lang="en-US" sz="5999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15871" y="6433184"/>
            <a:ext cx="5256000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499"/>
              </a:lnSpc>
              <a:spcBef>
                <a:spcPct val="0"/>
              </a:spcBef>
            </a:pPr>
            <a:r>
              <a:rPr lang="en-US" sz="29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Готовност за Промяна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53308" y="7204710"/>
            <a:ext cx="6900882" cy="2280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2" lvl="1" indent="-259081" algn="l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70% (74/106) биха използвали собствени съдове за напитки и храна в училище.</a:t>
            </a:r>
          </a:p>
          <a:p>
            <a:pPr marL="518162" lvl="1" indent="-259081" algn="l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80% (85/106) биха участвали в еко инициативи в града или училището.</a:t>
            </a:r>
          </a:p>
          <a:p>
            <a:pPr algn="l">
              <a:lnSpc>
                <a:spcPts val="3600"/>
              </a:lnSpc>
              <a:spcBef>
                <a:spcPct val="0"/>
              </a:spcBef>
            </a:pPr>
            <a:endParaRPr lang="en-US"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833502" y="7195185"/>
            <a:ext cx="6900882" cy="172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9"/>
              </a:lnSpc>
              <a:spcBef>
                <a:spcPct val="0"/>
              </a:spcBef>
            </a:pPr>
            <a:r>
              <a:rPr lang="en-US" sz="3099">
                <a:solidFill>
                  <a:srgbClr val="FFFFFF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Ако искаме да запазим планетата ни подобаващо и способно място за живеене, трябва да я пазим чиста.</a:t>
            </a:r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29000" y="4610100"/>
            <a:ext cx="11919779" cy="1643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54"/>
              </a:lnSpc>
              <a:spcBef>
                <a:spcPct val="0"/>
              </a:spcBef>
            </a:pPr>
            <a:r>
              <a:rPr lang="en-US" sz="9681" dirty="0">
                <a:solidFill>
                  <a:srgbClr val="FFFFFF"/>
                </a:solidFill>
                <a:latin typeface="Lexend Mega"/>
                <a:ea typeface="Lexend Mega"/>
                <a:cs typeface="Lexend Mega"/>
                <a:sym typeface="Lexend Mega"/>
              </a:rPr>
              <a:t>ЗЕЛЕНИ ПИОНЕРИ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239090" y="6896100"/>
            <a:ext cx="780982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13"/>
              </a:lnSpc>
              <a:spcBef>
                <a:spcPct val="0"/>
              </a:spcBef>
            </a:pPr>
            <a:r>
              <a:rPr lang="bg-BG" sz="2400" dirty="0">
                <a:solidFill>
                  <a:srgbClr val="FFFFFF"/>
                </a:solidFill>
                <a:latin typeface="Lexend Mega"/>
                <a:ea typeface="Lexend Mega"/>
                <a:cs typeface="Lexend Mega"/>
                <a:sym typeface="Lexend Mega"/>
              </a:rPr>
              <a:t>АКЦИЯ, </a:t>
            </a:r>
            <a:r>
              <a:rPr lang="en-US" sz="2400" dirty="0">
                <a:solidFill>
                  <a:srgbClr val="FFFFFF"/>
                </a:solidFill>
                <a:latin typeface="Lexend Mega"/>
                <a:ea typeface="Lexend Mega"/>
                <a:cs typeface="Lexend Mega"/>
                <a:sym typeface="Lexend Mega"/>
              </a:rPr>
              <a:t>ПОСВЕТЕНА НА СЕДМИЦАТА НА ГОРАТА</a:t>
            </a: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1025" y="1181861"/>
            <a:ext cx="7575584" cy="3422946"/>
            <a:chOff x="0" y="0"/>
            <a:chExt cx="10100778" cy="456392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19877" b="19877"/>
            <a:stretch>
              <a:fillRect/>
            </a:stretch>
          </p:blipFill>
          <p:spPr>
            <a:xfrm>
              <a:off x="0" y="0"/>
              <a:ext cx="10100778" cy="4563928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581025" y="5114090"/>
            <a:ext cx="7575584" cy="3182066"/>
            <a:chOff x="0" y="0"/>
            <a:chExt cx="10100778" cy="424275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21997" b="21997"/>
            <a:stretch>
              <a:fillRect/>
            </a:stretch>
          </p:blipFill>
          <p:spPr>
            <a:xfrm>
              <a:off x="0" y="0"/>
              <a:ext cx="10100778" cy="4242755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8739065" y="1422741"/>
            <a:ext cx="7550982" cy="3182066"/>
            <a:chOff x="0" y="0"/>
            <a:chExt cx="10067976" cy="424275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 t="21905" b="21905"/>
            <a:stretch>
              <a:fillRect/>
            </a:stretch>
          </p:blipFill>
          <p:spPr>
            <a:xfrm>
              <a:off x="0" y="0"/>
              <a:ext cx="10067976" cy="4242755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8739065" y="5114090"/>
            <a:ext cx="7550982" cy="3182066"/>
            <a:chOff x="0" y="0"/>
            <a:chExt cx="10067976" cy="424275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/>
            <a:srcRect t="21905" b="21905"/>
            <a:stretch>
              <a:fillRect/>
            </a:stretch>
          </p:blipFill>
          <p:spPr>
            <a:xfrm>
              <a:off x="0" y="0"/>
              <a:ext cx="10067976" cy="4242755"/>
            </a:xfrm>
            <a:prstGeom prst="rect">
              <a:avLst/>
            </a:prstGeom>
          </p:spPr>
        </p:pic>
      </p:grpSp>
      <p:sp>
        <p:nvSpPr>
          <p:cNvPr id="10" name="AutoShape 10"/>
          <p:cNvSpPr/>
          <p:nvPr/>
        </p:nvSpPr>
        <p:spPr>
          <a:xfrm>
            <a:off x="581025" y="9779154"/>
            <a:ext cx="11979333" cy="199971"/>
          </a:xfrm>
          <a:prstGeom prst="rect">
            <a:avLst/>
          </a:prstGeom>
          <a:solidFill>
            <a:srgbClr val="79B507"/>
          </a:solidFill>
        </p:spPr>
        <p:txBody>
          <a:bodyPr/>
          <a:lstStyle/>
          <a:p>
            <a:endParaRPr lang="bg-BG"/>
          </a:p>
        </p:txBody>
      </p:sp>
      <p:sp>
        <p:nvSpPr>
          <p:cNvPr id="11" name="AutoShape 11"/>
          <p:cNvSpPr/>
          <p:nvPr/>
        </p:nvSpPr>
        <p:spPr>
          <a:xfrm rot="5400000">
            <a:off x="16432590" y="1673520"/>
            <a:ext cx="3538705" cy="191665"/>
          </a:xfrm>
          <a:prstGeom prst="rect">
            <a:avLst/>
          </a:prstGeom>
          <a:solidFill>
            <a:srgbClr val="79B507"/>
          </a:solidFill>
        </p:spPr>
        <p:txBody>
          <a:bodyPr/>
          <a:lstStyle/>
          <a:p>
            <a:endParaRPr lang="bg-BG"/>
          </a:p>
        </p:txBody>
      </p:sp>
      <p:sp>
        <p:nvSpPr>
          <p:cNvPr id="12" name="TextBox 12"/>
          <p:cNvSpPr txBox="1"/>
          <p:nvPr/>
        </p:nvSpPr>
        <p:spPr>
          <a:xfrm rot="5400000">
            <a:off x="13164354" y="5050466"/>
            <a:ext cx="8053782" cy="361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05"/>
              </a:lnSpc>
            </a:pPr>
            <a:r>
              <a:rPr lang="en-US" sz="2483" b="1">
                <a:solidFill>
                  <a:srgbClr val="00000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Парк “Македония”</a:t>
            </a:r>
          </a:p>
        </p:txBody>
      </p:sp>
      <p:sp>
        <p:nvSpPr>
          <p:cNvPr id="13" name="Freeform 13"/>
          <p:cNvSpPr/>
          <p:nvPr/>
        </p:nvSpPr>
        <p:spPr>
          <a:xfrm>
            <a:off x="17020912" y="8752285"/>
            <a:ext cx="2170396" cy="2053737"/>
          </a:xfrm>
          <a:custGeom>
            <a:avLst/>
            <a:gdLst/>
            <a:ahLst/>
            <a:cxnLst/>
            <a:rect l="l" t="t" r="r" b="b"/>
            <a:pathLst>
              <a:path w="2170396" h="2053737">
                <a:moveTo>
                  <a:pt x="0" y="0"/>
                </a:moveTo>
                <a:lnTo>
                  <a:pt x="2170396" y="0"/>
                </a:lnTo>
                <a:lnTo>
                  <a:pt x="2170396" y="2053737"/>
                </a:lnTo>
                <a:lnTo>
                  <a:pt x="0" y="20537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Freeform 14"/>
          <p:cNvSpPr/>
          <p:nvPr/>
        </p:nvSpPr>
        <p:spPr>
          <a:xfrm>
            <a:off x="2609357" y="5005324"/>
            <a:ext cx="3518921" cy="217533"/>
          </a:xfrm>
          <a:custGeom>
            <a:avLst/>
            <a:gdLst/>
            <a:ahLst/>
            <a:cxnLst/>
            <a:rect l="l" t="t" r="r" b="b"/>
            <a:pathLst>
              <a:path w="3518921" h="217533">
                <a:moveTo>
                  <a:pt x="0" y="0"/>
                </a:moveTo>
                <a:lnTo>
                  <a:pt x="3518920" y="0"/>
                </a:lnTo>
                <a:lnTo>
                  <a:pt x="3518920" y="217533"/>
                </a:lnTo>
                <a:lnTo>
                  <a:pt x="0" y="2175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5" name="Freeform 15"/>
          <p:cNvSpPr/>
          <p:nvPr/>
        </p:nvSpPr>
        <p:spPr>
          <a:xfrm>
            <a:off x="2609357" y="-108767"/>
            <a:ext cx="3518921" cy="217533"/>
          </a:xfrm>
          <a:custGeom>
            <a:avLst/>
            <a:gdLst/>
            <a:ahLst/>
            <a:cxnLst/>
            <a:rect l="l" t="t" r="r" b="b"/>
            <a:pathLst>
              <a:path w="3518921" h="217533">
                <a:moveTo>
                  <a:pt x="0" y="0"/>
                </a:moveTo>
                <a:lnTo>
                  <a:pt x="3518920" y="0"/>
                </a:lnTo>
                <a:lnTo>
                  <a:pt x="3518920" y="217534"/>
                </a:lnTo>
                <a:lnTo>
                  <a:pt x="0" y="2175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6" name="Freeform 16"/>
          <p:cNvSpPr/>
          <p:nvPr/>
        </p:nvSpPr>
        <p:spPr>
          <a:xfrm flipH="1">
            <a:off x="16354481" y="442427"/>
            <a:ext cx="850691" cy="450866"/>
          </a:xfrm>
          <a:custGeom>
            <a:avLst/>
            <a:gdLst/>
            <a:ahLst/>
            <a:cxnLst/>
            <a:rect l="l" t="t" r="r" b="b"/>
            <a:pathLst>
              <a:path w="850691" h="450866">
                <a:moveTo>
                  <a:pt x="850691" y="0"/>
                </a:moveTo>
                <a:lnTo>
                  <a:pt x="0" y="0"/>
                </a:lnTo>
                <a:lnTo>
                  <a:pt x="0" y="450866"/>
                </a:lnTo>
                <a:lnTo>
                  <a:pt x="850691" y="450866"/>
                </a:lnTo>
                <a:lnTo>
                  <a:pt x="85069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7" name="Freeform 17"/>
          <p:cNvSpPr/>
          <p:nvPr/>
        </p:nvSpPr>
        <p:spPr>
          <a:xfrm>
            <a:off x="10755096" y="5005324"/>
            <a:ext cx="3518921" cy="217533"/>
          </a:xfrm>
          <a:custGeom>
            <a:avLst/>
            <a:gdLst/>
            <a:ahLst/>
            <a:cxnLst/>
            <a:rect l="l" t="t" r="r" b="b"/>
            <a:pathLst>
              <a:path w="3518921" h="217533">
                <a:moveTo>
                  <a:pt x="0" y="0"/>
                </a:moveTo>
                <a:lnTo>
                  <a:pt x="3518920" y="0"/>
                </a:lnTo>
                <a:lnTo>
                  <a:pt x="3518920" y="217533"/>
                </a:lnTo>
                <a:lnTo>
                  <a:pt x="0" y="2175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8" name="Freeform 18"/>
          <p:cNvSpPr/>
          <p:nvPr/>
        </p:nvSpPr>
        <p:spPr>
          <a:xfrm>
            <a:off x="10755096" y="871832"/>
            <a:ext cx="3518921" cy="217533"/>
          </a:xfrm>
          <a:custGeom>
            <a:avLst/>
            <a:gdLst/>
            <a:ahLst/>
            <a:cxnLst/>
            <a:rect l="l" t="t" r="r" b="b"/>
            <a:pathLst>
              <a:path w="3518921" h="217533">
                <a:moveTo>
                  <a:pt x="0" y="0"/>
                </a:moveTo>
                <a:lnTo>
                  <a:pt x="3518920" y="0"/>
                </a:lnTo>
                <a:lnTo>
                  <a:pt x="3518920" y="217534"/>
                </a:lnTo>
                <a:lnTo>
                  <a:pt x="0" y="2175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9" name="TextBox 19"/>
          <p:cNvSpPr txBox="1"/>
          <p:nvPr/>
        </p:nvSpPr>
        <p:spPr>
          <a:xfrm>
            <a:off x="581025" y="8696207"/>
            <a:ext cx="16090707" cy="1733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86"/>
              </a:lnSpc>
            </a:pPr>
            <a:r>
              <a:rPr lang="en-US" sz="5691" b="1" spc="1047" dirty="0">
                <a:solidFill>
                  <a:srgbClr val="00660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15 </a:t>
            </a:r>
            <a:r>
              <a:rPr lang="en-US" sz="5691" b="1" spc="1047" dirty="0" err="1">
                <a:solidFill>
                  <a:srgbClr val="00660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засадени</a:t>
            </a:r>
            <a:r>
              <a:rPr lang="en-US" sz="5691" b="1" spc="1047" dirty="0">
                <a:solidFill>
                  <a:srgbClr val="00660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5691" b="1" spc="1047" dirty="0" err="1">
                <a:solidFill>
                  <a:srgbClr val="00660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японски</a:t>
            </a:r>
            <a:r>
              <a:rPr lang="en-US" sz="5691" b="1" spc="1047" dirty="0">
                <a:solidFill>
                  <a:srgbClr val="00660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5691" b="1" spc="1047" dirty="0" err="1">
                <a:solidFill>
                  <a:srgbClr val="00660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върби</a:t>
            </a:r>
            <a:endParaRPr lang="en-US" sz="5691" b="1" spc="1047" dirty="0">
              <a:solidFill>
                <a:srgbClr val="006601"/>
              </a:solidFill>
              <a:latin typeface="Montserrat Heavy"/>
              <a:ea typeface="Montserrat Heavy"/>
              <a:cs typeface="Montserrat Heavy"/>
              <a:sym typeface="Montserrat Heavy"/>
            </a:endParaRPr>
          </a:p>
          <a:p>
            <a:pPr algn="l">
              <a:lnSpc>
                <a:spcPts val="6886"/>
              </a:lnSpc>
            </a:pPr>
            <a:endParaRPr lang="en-US" sz="5691" b="1" spc="1047" dirty="0">
              <a:solidFill>
                <a:srgbClr val="006601"/>
              </a:solidFill>
              <a:latin typeface="Montserrat Heavy"/>
              <a:ea typeface="Montserrat Heavy"/>
              <a:cs typeface="Montserrat Heavy"/>
              <a:sym typeface="Montserrat Heavy"/>
            </a:endParaRP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TextBox 3"/>
          <p:cNvSpPr txBox="1"/>
          <p:nvPr/>
        </p:nvSpPr>
        <p:spPr>
          <a:xfrm>
            <a:off x="7158103" y="4076099"/>
            <a:ext cx="4281665" cy="4284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6"/>
              </a:lnSpc>
            </a:pPr>
            <a:r>
              <a:rPr lang="en-US" sz="5968" dirty="0">
                <a:solidFill>
                  <a:srgbClr val="303030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 </a:t>
            </a:r>
            <a:r>
              <a:rPr lang="en-US" sz="5968" dirty="0" err="1">
                <a:solidFill>
                  <a:srgbClr val="303030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Бъди</a:t>
            </a:r>
            <a:r>
              <a:rPr lang="en-US" sz="5968" dirty="0">
                <a:solidFill>
                  <a:srgbClr val="303030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 </a:t>
            </a:r>
            <a:r>
              <a:rPr lang="en-US" sz="5968" dirty="0" err="1">
                <a:solidFill>
                  <a:srgbClr val="303030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екологичен,вземи</a:t>
            </a:r>
            <a:r>
              <a:rPr lang="en-US" sz="5968" dirty="0">
                <a:solidFill>
                  <a:srgbClr val="303030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 </a:t>
            </a:r>
            <a:r>
              <a:rPr lang="en-US" sz="5968" dirty="0" err="1">
                <a:solidFill>
                  <a:srgbClr val="303030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торба</a:t>
            </a:r>
            <a:endParaRPr lang="en-US" sz="5968" dirty="0">
              <a:solidFill>
                <a:srgbClr val="303030"/>
              </a:solidFill>
              <a:latin typeface="Magnolia Script"/>
              <a:ea typeface="Magnolia Script"/>
              <a:cs typeface="Magnolia Script"/>
              <a:sym typeface="Magnolia Script"/>
            </a:endParaRPr>
          </a:p>
          <a:p>
            <a:pPr algn="ctr">
              <a:lnSpc>
                <a:spcPts val="8234"/>
              </a:lnSpc>
            </a:pPr>
            <a:endParaRPr lang="en-US" sz="5968" dirty="0">
              <a:solidFill>
                <a:srgbClr val="303030"/>
              </a:solidFill>
              <a:latin typeface="Magnolia Script"/>
              <a:ea typeface="Magnolia Script"/>
              <a:cs typeface="Magnolia Script"/>
              <a:sym typeface="Magnolia Scrip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062067" y="2948401"/>
            <a:ext cx="4160451" cy="633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8"/>
              </a:lnSpc>
            </a:pPr>
            <a:r>
              <a:rPr lang="en-US" sz="4583" dirty="0" err="1">
                <a:solidFill>
                  <a:srgbClr val="303030"/>
                </a:solidFill>
                <a:latin typeface="Bobby Jones Condensed"/>
                <a:ea typeface="Bobby Jones Condensed"/>
                <a:cs typeface="Bobby Jones Condensed"/>
                <a:sym typeface="Bobby Jones Condensed"/>
              </a:rPr>
              <a:t>Акция</a:t>
            </a:r>
            <a:endParaRPr lang="en-US" sz="4583" dirty="0">
              <a:solidFill>
                <a:srgbClr val="303030"/>
              </a:solidFill>
              <a:latin typeface="Bobby Jones Condensed"/>
              <a:ea typeface="Bobby Jones Condensed"/>
              <a:cs typeface="Bobby Jones Condensed"/>
              <a:sym typeface="Bobby Jones Condense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358497" y="5017398"/>
            <a:ext cx="646428" cy="290305"/>
          </a:xfrm>
          <a:custGeom>
            <a:avLst/>
            <a:gdLst/>
            <a:ahLst/>
            <a:cxnLst/>
            <a:rect l="l" t="t" r="r" b="b"/>
            <a:pathLst>
              <a:path w="646428" h="290305">
                <a:moveTo>
                  <a:pt x="0" y="0"/>
                </a:moveTo>
                <a:lnTo>
                  <a:pt x="646428" y="0"/>
                </a:lnTo>
                <a:lnTo>
                  <a:pt x="646428" y="290304"/>
                </a:lnTo>
                <a:lnTo>
                  <a:pt x="0" y="2903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 rot="-7900054">
            <a:off x="6539581" y="2228469"/>
            <a:ext cx="1012981" cy="454921"/>
          </a:xfrm>
          <a:custGeom>
            <a:avLst/>
            <a:gdLst/>
            <a:ahLst/>
            <a:cxnLst/>
            <a:rect l="l" t="t" r="r" b="b"/>
            <a:pathLst>
              <a:path w="1012981" h="454921">
                <a:moveTo>
                  <a:pt x="0" y="0"/>
                </a:moveTo>
                <a:lnTo>
                  <a:pt x="1012981" y="0"/>
                </a:lnTo>
                <a:lnTo>
                  <a:pt x="1012981" y="454920"/>
                </a:lnTo>
                <a:lnTo>
                  <a:pt x="0" y="4549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 rot="-2700000">
            <a:off x="10826161" y="2239938"/>
            <a:ext cx="1012981" cy="454921"/>
          </a:xfrm>
          <a:custGeom>
            <a:avLst/>
            <a:gdLst/>
            <a:ahLst/>
            <a:cxnLst/>
            <a:rect l="l" t="t" r="r" b="b"/>
            <a:pathLst>
              <a:path w="1012981" h="454921">
                <a:moveTo>
                  <a:pt x="0" y="0"/>
                </a:moveTo>
                <a:lnTo>
                  <a:pt x="1012981" y="0"/>
                </a:lnTo>
                <a:lnTo>
                  <a:pt x="1012981" y="454920"/>
                </a:lnTo>
                <a:lnTo>
                  <a:pt x="0" y="4549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 rot="3209977">
            <a:off x="10791299" y="7590740"/>
            <a:ext cx="1012981" cy="454921"/>
          </a:xfrm>
          <a:custGeom>
            <a:avLst/>
            <a:gdLst/>
            <a:ahLst/>
            <a:cxnLst/>
            <a:rect l="l" t="t" r="r" b="b"/>
            <a:pathLst>
              <a:path w="1012981" h="454921">
                <a:moveTo>
                  <a:pt x="0" y="0"/>
                </a:moveTo>
                <a:lnTo>
                  <a:pt x="1012981" y="0"/>
                </a:lnTo>
                <a:lnTo>
                  <a:pt x="1012981" y="454921"/>
                </a:lnTo>
                <a:lnTo>
                  <a:pt x="0" y="4549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Freeform 9"/>
          <p:cNvSpPr/>
          <p:nvPr/>
        </p:nvSpPr>
        <p:spPr>
          <a:xfrm rot="7866361">
            <a:off x="6434261" y="7566608"/>
            <a:ext cx="1012981" cy="454921"/>
          </a:xfrm>
          <a:custGeom>
            <a:avLst/>
            <a:gdLst/>
            <a:ahLst/>
            <a:cxnLst/>
            <a:rect l="l" t="t" r="r" b="b"/>
            <a:pathLst>
              <a:path w="1012981" h="454921">
                <a:moveTo>
                  <a:pt x="0" y="0"/>
                </a:moveTo>
                <a:lnTo>
                  <a:pt x="1012981" y="0"/>
                </a:lnTo>
                <a:lnTo>
                  <a:pt x="1012981" y="454921"/>
                </a:lnTo>
                <a:lnTo>
                  <a:pt x="0" y="4549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Freeform 10"/>
          <p:cNvSpPr/>
          <p:nvPr/>
        </p:nvSpPr>
        <p:spPr>
          <a:xfrm rot="-10800000">
            <a:off x="6283075" y="4998348"/>
            <a:ext cx="646428" cy="290305"/>
          </a:xfrm>
          <a:custGeom>
            <a:avLst/>
            <a:gdLst/>
            <a:ahLst/>
            <a:cxnLst/>
            <a:rect l="l" t="t" r="r" b="b"/>
            <a:pathLst>
              <a:path w="646428" h="290305">
                <a:moveTo>
                  <a:pt x="0" y="0"/>
                </a:moveTo>
                <a:lnTo>
                  <a:pt x="646428" y="0"/>
                </a:lnTo>
                <a:lnTo>
                  <a:pt x="646428" y="290304"/>
                </a:lnTo>
                <a:lnTo>
                  <a:pt x="0" y="2903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grpSp>
        <p:nvGrpSpPr>
          <p:cNvPr id="11" name="Group 11"/>
          <p:cNvGrpSpPr/>
          <p:nvPr/>
        </p:nvGrpSpPr>
        <p:grpSpPr>
          <a:xfrm>
            <a:off x="1146353" y="3427565"/>
            <a:ext cx="4908123" cy="3324489"/>
            <a:chOff x="0" y="0"/>
            <a:chExt cx="6544163" cy="4432652"/>
          </a:xfrm>
        </p:grpSpPr>
        <p:grpSp>
          <p:nvGrpSpPr>
            <p:cNvPr id="12" name="Group 12"/>
            <p:cNvGrpSpPr/>
            <p:nvPr/>
          </p:nvGrpSpPr>
          <p:grpSpPr>
            <a:xfrm>
              <a:off x="458365" y="417290"/>
              <a:ext cx="6085799" cy="3735762"/>
              <a:chOff x="0" y="0"/>
              <a:chExt cx="1202133" cy="73792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202133" cy="737928"/>
              </a:xfrm>
              <a:custGeom>
                <a:avLst/>
                <a:gdLst/>
                <a:ahLst/>
                <a:cxnLst/>
                <a:rect l="l" t="t" r="r" b="b"/>
                <a:pathLst>
                  <a:path w="1202133" h="737928">
                    <a:moveTo>
                      <a:pt x="27139" y="0"/>
                    </a:moveTo>
                    <a:lnTo>
                      <a:pt x="1174994" y="0"/>
                    </a:lnTo>
                    <a:cubicBezTo>
                      <a:pt x="1182192" y="0"/>
                      <a:pt x="1189095" y="2859"/>
                      <a:pt x="1194184" y="7949"/>
                    </a:cubicBezTo>
                    <a:cubicBezTo>
                      <a:pt x="1199274" y="13038"/>
                      <a:pt x="1202133" y="19941"/>
                      <a:pt x="1202133" y="27139"/>
                    </a:cubicBezTo>
                    <a:lnTo>
                      <a:pt x="1202133" y="710790"/>
                    </a:lnTo>
                    <a:cubicBezTo>
                      <a:pt x="1202133" y="725778"/>
                      <a:pt x="1189983" y="737928"/>
                      <a:pt x="1174994" y="737928"/>
                    </a:cubicBezTo>
                    <a:lnTo>
                      <a:pt x="27139" y="737928"/>
                    </a:lnTo>
                    <a:cubicBezTo>
                      <a:pt x="19941" y="737928"/>
                      <a:pt x="13038" y="735069"/>
                      <a:pt x="7949" y="729980"/>
                    </a:cubicBezTo>
                    <a:cubicBezTo>
                      <a:pt x="2859" y="724890"/>
                      <a:pt x="0" y="717987"/>
                      <a:pt x="0" y="710790"/>
                    </a:cubicBezTo>
                    <a:lnTo>
                      <a:pt x="0" y="27139"/>
                    </a:lnTo>
                    <a:cubicBezTo>
                      <a:pt x="0" y="19941"/>
                      <a:pt x="2859" y="13038"/>
                      <a:pt x="7949" y="7949"/>
                    </a:cubicBezTo>
                    <a:cubicBezTo>
                      <a:pt x="13038" y="2859"/>
                      <a:pt x="19941" y="0"/>
                      <a:pt x="27139" y="0"/>
                    </a:cubicBezTo>
                    <a:close/>
                  </a:path>
                </a:pathLst>
              </a:custGeom>
              <a:solidFill>
                <a:srgbClr val="F89341"/>
              </a:solidFill>
            </p:spPr>
            <p:txBody>
              <a:bodyPr/>
              <a:lstStyle/>
              <a:p>
                <a:endParaRPr lang="bg-BG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202133" cy="7760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2360911" y="1225736"/>
              <a:ext cx="3827653" cy="2061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1"/>
                </a:lnSpc>
              </a:pPr>
              <a:r>
                <a:rPr lang="en-US" sz="2199">
                  <a:solidFill>
                    <a:srgbClr val="303030"/>
                  </a:solidFill>
                  <a:latin typeface="Lazydog"/>
                  <a:ea typeface="Lazydog"/>
                  <a:cs typeface="Lazydog"/>
                  <a:sym typeface="Lazydog"/>
                </a:rPr>
                <a:t>Раздадени 150 повторно използваеми памучни торби </a:t>
              </a:r>
            </a:p>
          </p:txBody>
        </p:sp>
        <p:sp>
          <p:nvSpPr>
            <p:cNvPr id="16" name="Freeform 16"/>
            <p:cNvSpPr/>
            <p:nvPr/>
          </p:nvSpPr>
          <p:spPr>
            <a:xfrm rot="894358">
              <a:off x="467494" y="242053"/>
              <a:ext cx="2398510" cy="3948547"/>
            </a:xfrm>
            <a:custGeom>
              <a:avLst/>
              <a:gdLst/>
              <a:ahLst/>
              <a:cxnLst/>
              <a:rect l="l" t="t" r="r" b="b"/>
              <a:pathLst>
                <a:path w="2398510" h="3948547">
                  <a:moveTo>
                    <a:pt x="0" y="0"/>
                  </a:moveTo>
                  <a:lnTo>
                    <a:pt x="2398509" y="0"/>
                  </a:lnTo>
                  <a:lnTo>
                    <a:pt x="2398509" y="3948547"/>
                  </a:lnTo>
                  <a:lnTo>
                    <a:pt x="0" y="3948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230110" y="1028700"/>
            <a:ext cx="5550882" cy="2801821"/>
            <a:chOff x="0" y="0"/>
            <a:chExt cx="7401176" cy="3735762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6085799" cy="3735762"/>
              <a:chOff x="0" y="0"/>
              <a:chExt cx="1202133" cy="737928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202133" cy="737928"/>
              </a:xfrm>
              <a:custGeom>
                <a:avLst/>
                <a:gdLst/>
                <a:ahLst/>
                <a:cxnLst/>
                <a:rect l="l" t="t" r="r" b="b"/>
                <a:pathLst>
                  <a:path w="1202133" h="737928">
                    <a:moveTo>
                      <a:pt x="27139" y="0"/>
                    </a:moveTo>
                    <a:lnTo>
                      <a:pt x="1174994" y="0"/>
                    </a:lnTo>
                    <a:cubicBezTo>
                      <a:pt x="1182192" y="0"/>
                      <a:pt x="1189095" y="2859"/>
                      <a:pt x="1194184" y="7949"/>
                    </a:cubicBezTo>
                    <a:cubicBezTo>
                      <a:pt x="1199274" y="13038"/>
                      <a:pt x="1202133" y="19941"/>
                      <a:pt x="1202133" y="27139"/>
                    </a:cubicBezTo>
                    <a:lnTo>
                      <a:pt x="1202133" y="710790"/>
                    </a:lnTo>
                    <a:cubicBezTo>
                      <a:pt x="1202133" y="725778"/>
                      <a:pt x="1189983" y="737928"/>
                      <a:pt x="1174994" y="737928"/>
                    </a:cubicBezTo>
                    <a:lnTo>
                      <a:pt x="27139" y="737928"/>
                    </a:lnTo>
                    <a:cubicBezTo>
                      <a:pt x="19941" y="737928"/>
                      <a:pt x="13038" y="735069"/>
                      <a:pt x="7949" y="729980"/>
                    </a:cubicBezTo>
                    <a:cubicBezTo>
                      <a:pt x="2859" y="724890"/>
                      <a:pt x="0" y="717987"/>
                      <a:pt x="0" y="710790"/>
                    </a:cubicBezTo>
                    <a:lnTo>
                      <a:pt x="0" y="27139"/>
                    </a:lnTo>
                    <a:cubicBezTo>
                      <a:pt x="0" y="19941"/>
                      <a:pt x="2859" y="13038"/>
                      <a:pt x="7949" y="7949"/>
                    </a:cubicBezTo>
                    <a:cubicBezTo>
                      <a:pt x="13038" y="2859"/>
                      <a:pt x="19941" y="0"/>
                      <a:pt x="27139" y="0"/>
                    </a:cubicBezTo>
                    <a:close/>
                  </a:path>
                </a:pathLst>
              </a:custGeom>
              <a:solidFill>
                <a:srgbClr val="B2D3E9"/>
              </a:solidFill>
            </p:spPr>
            <p:txBody>
              <a:bodyPr/>
              <a:lstStyle/>
              <a:p>
                <a:endParaRPr lang="bg-BG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1202133" cy="7760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4303947" y="616473"/>
              <a:ext cx="3097228" cy="3101105"/>
            </a:xfrm>
            <a:custGeom>
              <a:avLst/>
              <a:gdLst/>
              <a:ahLst/>
              <a:cxnLst/>
              <a:rect l="l" t="t" r="r" b="b"/>
              <a:pathLst>
                <a:path w="3097228" h="3101105">
                  <a:moveTo>
                    <a:pt x="0" y="0"/>
                  </a:moveTo>
                  <a:lnTo>
                    <a:pt x="3097229" y="0"/>
                  </a:lnTo>
                  <a:lnTo>
                    <a:pt x="3097229" y="3101105"/>
                  </a:lnTo>
                  <a:lnTo>
                    <a:pt x="0" y="3101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558342" y="406785"/>
              <a:ext cx="3503466" cy="2944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60"/>
                </a:lnSpc>
              </a:pPr>
              <a:r>
                <a:rPr lang="en-US" sz="2099">
                  <a:solidFill>
                    <a:srgbClr val="303030"/>
                  </a:solidFill>
                  <a:latin typeface="Lazydog"/>
                  <a:ea typeface="Lazydog"/>
                  <a:cs typeface="Lazydog"/>
                  <a:sym typeface="Lazydog"/>
                </a:rPr>
                <a:t>Организирано от учениците на ПМГ 'Благоевград', победители в конкурса 'Млад Благотворител'.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17782" y="818999"/>
            <a:ext cx="5436693" cy="2801821"/>
            <a:chOff x="0" y="0"/>
            <a:chExt cx="7248924" cy="3735762"/>
          </a:xfrm>
        </p:grpSpPr>
        <p:grpSp>
          <p:nvGrpSpPr>
            <p:cNvPr id="24" name="Group 24"/>
            <p:cNvGrpSpPr/>
            <p:nvPr/>
          </p:nvGrpSpPr>
          <p:grpSpPr>
            <a:xfrm>
              <a:off x="1163126" y="0"/>
              <a:ext cx="6085799" cy="3735762"/>
              <a:chOff x="0" y="0"/>
              <a:chExt cx="1202133" cy="73792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202133" cy="737928"/>
              </a:xfrm>
              <a:custGeom>
                <a:avLst/>
                <a:gdLst/>
                <a:ahLst/>
                <a:cxnLst/>
                <a:rect l="l" t="t" r="r" b="b"/>
                <a:pathLst>
                  <a:path w="1202133" h="737928">
                    <a:moveTo>
                      <a:pt x="27139" y="0"/>
                    </a:moveTo>
                    <a:lnTo>
                      <a:pt x="1174994" y="0"/>
                    </a:lnTo>
                    <a:cubicBezTo>
                      <a:pt x="1182192" y="0"/>
                      <a:pt x="1189095" y="2859"/>
                      <a:pt x="1194184" y="7949"/>
                    </a:cubicBezTo>
                    <a:cubicBezTo>
                      <a:pt x="1199274" y="13038"/>
                      <a:pt x="1202133" y="19941"/>
                      <a:pt x="1202133" y="27139"/>
                    </a:cubicBezTo>
                    <a:lnTo>
                      <a:pt x="1202133" y="710790"/>
                    </a:lnTo>
                    <a:cubicBezTo>
                      <a:pt x="1202133" y="725778"/>
                      <a:pt x="1189983" y="737928"/>
                      <a:pt x="1174994" y="737928"/>
                    </a:cubicBezTo>
                    <a:lnTo>
                      <a:pt x="27139" y="737928"/>
                    </a:lnTo>
                    <a:cubicBezTo>
                      <a:pt x="19941" y="737928"/>
                      <a:pt x="13038" y="735069"/>
                      <a:pt x="7949" y="729980"/>
                    </a:cubicBezTo>
                    <a:cubicBezTo>
                      <a:pt x="2859" y="724890"/>
                      <a:pt x="0" y="717987"/>
                      <a:pt x="0" y="710790"/>
                    </a:cubicBezTo>
                    <a:lnTo>
                      <a:pt x="0" y="27139"/>
                    </a:lnTo>
                    <a:cubicBezTo>
                      <a:pt x="0" y="19941"/>
                      <a:pt x="2859" y="13038"/>
                      <a:pt x="7949" y="7949"/>
                    </a:cubicBezTo>
                    <a:cubicBezTo>
                      <a:pt x="13038" y="2859"/>
                      <a:pt x="19941" y="0"/>
                      <a:pt x="27139" y="0"/>
                    </a:cubicBezTo>
                    <a:close/>
                  </a:path>
                </a:pathLst>
              </a:custGeom>
              <a:solidFill>
                <a:srgbClr val="B0CD83"/>
              </a:solidFill>
            </p:spPr>
            <p:txBody>
              <a:bodyPr/>
              <a:lstStyle/>
              <a:p>
                <a:endParaRPr lang="bg-BG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1202133" cy="7760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0" y="608154"/>
              <a:ext cx="3412256" cy="3075785"/>
            </a:xfrm>
            <a:custGeom>
              <a:avLst/>
              <a:gdLst/>
              <a:ahLst/>
              <a:cxnLst/>
              <a:rect l="l" t="t" r="r" b="b"/>
              <a:pathLst>
                <a:path w="3412256" h="3075785">
                  <a:moveTo>
                    <a:pt x="0" y="0"/>
                  </a:moveTo>
                  <a:lnTo>
                    <a:pt x="3412256" y="0"/>
                  </a:lnTo>
                  <a:lnTo>
                    <a:pt x="3412256" y="3075785"/>
                  </a:lnTo>
                  <a:lnTo>
                    <a:pt x="0" y="30757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3573672" y="1221983"/>
              <a:ext cx="3173753" cy="1541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1"/>
                </a:lnSpc>
              </a:pPr>
              <a:r>
                <a:rPr lang="en-US" sz="2199" dirty="0">
                  <a:solidFill>
                    <a:srgbClr val="303030"/>
                  </a:solidFill>
                  <a:latin typeface="Lazydog"/>
                  <a:ea typeface="Lazydog"/>
                  <a:cs typeface="Lazydog"/>
                  <a:sym typeface="Lazydog"/>
                </a:rPr>
                <a:t>22 </a:t>
              </a:r>
              <a:r>
                <a:rPr lang="en-US" sz="2199" dirty="0" err="1">
                  <a:solidFill>
                    <a:srgbClr val="303030"/>
                  </a:solidFill>
                  <a:latin typeface="Lazydog"/>
                  <a:ea typeface="Lazydog"/>
                  <a:cs typeface="Lazydog"/>
                  <a:sym typeface="Lazydog"/>
                </a:rPr>
                <a:t>април</a:t>
              </a:r>
              <a:r>
                <a:rPr lang="en-US" sz="2199" dirty="0">
                  <a:solidFill>
                    <a:srgbClr val="303030"/>
                  </a:solidFill>
                  <a:latin typeface="Lazydog"/>
                  <a:ea typeface="Lazydog"/>
                  <a:cs typeface="Lazydog"/>
                  <a:sym typeface="Lazydog"/>
                </a:rPr>
                <a:t> - в </a:t>
              </a:r>
              <a:r>
                <a:rPr lang="en-US" sz="2199" dirty="0" err="1">
                  <a:solidFill>
                    <a:srgbClr val="303030"/>
                  </a:solidFill>
                  <a:latin typeface="Lazydog"/>
                  <a:ea typeface="Lazydog"/>
                  <a:cs typeface="Lazydog"/>
                  <a:sym typeface="Lazydog"/>
                </a:rPr>
                <a:t>чест</a:t>
              </a:r>
              <a:r>
                <a:rPr lang="en-US" sz="2199" dirty="0">
                  <a:solidFill>
                    <a:srgbClr val="303030"/>
                  </a:solidFill>
                  <a:latin typeface="Lazydog"/>
                  <a:ea typeface="Lazydog"/>
                  <a:cs typeface="Lazydog"/>
                  <a:sym typeface="Lazydog"/>
                </a:rPr>
                <a:t> на </a:t>
              </a:r>
              <a:r>
                <a:rPr lang="en-US" sz="2199" dirty="0" err="1">
                  <a:solidFill>
                    <a:srgbClr val="303030"/>
                  </a:solidFill>
                  <a:latin typeface="Lazydog"/>
                  <a:ea typeface="Lazydog"/>
                  <a:cs typeface="Lazydog"/>
                  <a:sym typeface="Lazydog"/>
                </a:rPr>
                <a:t>Деня</a:t>
              </a:r>
              <a:r>
                <a:rPr lang="en-US" sz="2199" dirty="0">
                  <a:solidFill>
                    <a:srgbClr val="303030"/>
                  </a:solidFill>
                  <a:latin typeface="Lazydog"/>
                  <a:ea typeface="Lazydog"/>
                  <a:cs typeface="Lazydog"/>
                  <a:sym typeface="Lazydog"/>
                </a:rPr>
                <a:t> на </a:t>
              </a:r>
              <a:r>
                <a:rPr lang="en-US" sz="2199" dirty="0" err="1">
                  <a:solidFill>
                    <a:srgbClr val="303030"/>
                  </a:solidFill>
                  <a:latin typeface="Lazydog"/>
                  <a:ea typeface="Lazydog"/>
                  <a:cs typeface="Lazydog"/>
                  <a:sym typeface="Lazydog"/>
                </a:rPr>
                <a:t>Земята</a:t>
              </a:r>
              <a:endParaRPr lang="en-US" sz="2199" dirty="0">
                <a:solidFill>
                  <a:srgbClr val="303030"/>
                </a:solidFill>
                <a:latin typeface="Lazydog"/>
                <a:ea typeface="Lazydog"/>
                <a:cs typeface="Lazydog"/>
                <a:sym typeface="Lazydog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28700" y="6666179"/>
            <a:ext cx="5025775" cy="2801821"/>
            <a:chOff x="0" y="0"/>
            <a:chExt cx="6701034" cy="3735762"/>
          </a:xfrm>
        </p:grpSpPr>
        <p:grpSp>
          <p:nvGrpSpPr>
            <p:cNvPr id="30" name="Group 30"/>
            <p:cNvGrpSpPr/>
            <p:nvPr/>
          </p:nvGrpSpPr>
          <p:grpSpPr>
            <a:xfrm>
              <a:off x="615235" y="0"/>
              <a:ext cx="6085799" cy="3735762"/>
              <a:chOff x="0" y="0"/>
              <a:chExt cx="1202133" cy="737928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202133" cy="737928"/>
              </a:xfrm>
              <a:custGeom>
                <a:avLst/>
                <a:gdLst/>
                <a:ahLst/>
                <a:cxnLst/>
                <a:rect l="l" t="t" r="r" b="b"/>
                <a:pathLst>
                  <a:path w="1202133" h="737928">
                    <a:moveTo>
                      <a:pt x="27139" y="0"/>
                    </a:moveTo>
                    <a:lnTo>
                      <a:pt x="1174994" y="0"/>
                    </a:lnTo>
                    <a:cubicBezTo>
                      <a:pt x="1182192" y="0"/>
                      <a:pt x="1189095" y="2859"/>
                      <a:pt x="1194184" y="7949"/>
                    </a:cubicBezTo>
                    <a:cubicBezTo>
                      <a:pt x="1199274" y="13038"/>
                      <a:pt x="1202133" y="19941"/>
                      <a:pt x="1202133" y="27139"/>
                    </a:cubicBezTo>
                    <a:lnTo>
                      <a:pt x="1202133" y="710790"/>
                    </a:lnTo>
                    <a:cubicBezTo>
                      <a:pt x="1202133" y="725778"/>
                      <a:pt x="1189983" y="737928"/>
                      <a:pt x="1174994" y="737928"/>
                    </a:cubicBezTo>
                    <a:lnTo>
                      <a:pt x="27139" y="737928"/>
                    </a:lnTo>
                    <a:cubicBezTo>
                      <a:pt x="19941" y="737928"/>
                      <a:pt x="13038" y="735069"/>
                      <a:pt x="7949" y="729980"/>
                    </a:cubicBezTo>
                    <a:cubicBezTo>
                      <a:pt x="2859" y="724890"/>
                      <a:pt x="0" y="717987"/>
                      <a:pt x="0" y="710790"/>
                    </a:cubicBezTo>
                    <a:lnTo>
                      <a:pt x="0" y="27139"/>
                    </a:lnTo>
                    <a:cubicBezTo>
                      <a:pt x="0" y="19941"/>
                      <a:pt x="2859" y="13038"/>
                      <a:pt x="7949" y="7949"/>
                    </a:cubicBezTo>
                    <a:cubicBezTo>
                      <a:pt x="13038" y="2859"/>
                      <a:pt x="19941" y="0"/>
                      <a:pt x="27139" y="0"/>
                    </a:cubicBezTo>
                    <a:close/>
                  </a:path>
                </a:pathLst>
              </a:custGeom>
              <a:solidFill>
                <a:srgbClr val="FFC54D"/>
              </a:solidFill>
            </p:spPr>
            <p:txBody>
              <a:bodyPr/>
              <a:lstStyle/>
              <a:p>
                <a:endParaRPr lang="bg-BG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1202133" cy="7760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0" y="1016674"/>
              <a:ext cx="2719088" cy="2719088"/>
            </a:xfrm>
            <a:custGeom>
              <a:avLst/>
              <a:gdLst/>
              <a:ahLst/>
              <a:cxnLst/>
              <a:rect l="l" t="t" r="r" b="b"/>
              <a:pathLst>
                <a:path w="2719088" h="2719088">
                  <a:moveTo>
                    <a:pt x="0" y="0"/>
                  </a:moveTo>
                  <a:lnTo>
                    <a:pt x="2719088" y="0"/>
                  </a:lnTo>
                  <a:lnTo>
                    <a:pt x="2719088" y="2719088"/>
                  </a:lnTo>
                  <a:lnTo>
                    <a:pt x="0" y="27190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2441581" y="315025"/>
              <a:ext cx="3757953" cy="3275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9"/>
                </a:lnSpc>
              </a:pPr>
              <a:r>
                <a:rPr lang="en-US" sz="1999">
                  <a:solidFill>
                    <a:srgbClr val="303030"/>
                  </a:solidFill>
                  <a:latin typeface="Lazydog"/>
                  <a:ea typeface="Lazydog"/>
                  <a:cs typeface="Lazydog"/>
                  <a:sym typeface="Lazydog"/>
                </a:rPr>
                <a:t>Насърчаване на устойчиви навици и намаляване на употребата на еднократни пластмасови торбички.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2230110" y="6875880"/>
            <a:ext cx="5154622" cy="2801821"/>
            <a:chOff x="0" y="0"/>
            <a:chExt cx="6872829" cy="3735762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6085799" cy="3735762"/>
              <a:chOff x="0" y="0"/>
              <a:chExt cx="1202133" cy="73792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202133" cy="737928"/>
              </a:xfrm>
              <a:custGeom>
                <a:avLst/>
                <a:gdLst/>
                <a:ahLst/>
                <a:cxnLst/>
                <a:rect l="l" t="t" r="r" b="b"/>
                <a:pathLst>
                  <a:path w="1202133" h="737928">
                    <a:moveTo>
                      <a:pt x="27139" y="0"/>
                    </a:moveTo>
                    <a:lnTo>
                      <a:pt x="1174994" y="0"/>
                    </a:lnTo>
                    <a:cubicBezTo>
                      <a:pt x="1182192" y="0"/>
                      <a:pt x="1189095" y="2859"/>
                      <a:pt x="1194184" y="7949"/>
                    </a:cubicBezTo>
                    <a:cubicBezTo>
                      <a:pt x="1199274" y="13038"/>
                      <a:pt x="1202133" y="19941"/>
                      <a:pt x="1202133" y="27139"/>
                    </a:cubicBezTo>
                    <a:lnTo>
                      <a:pt x="1202133" y="710790"/>
                    </a:lnTo>
                    <a:cubicBezTo>
                      <a:pt x="1202133" y="725778"/>
                      <a:pt x="1189983" y="737928"/>
                      <a:pt x="1174994" y="737928"/>
                    </a:cubicBezTo>
                    <a:lnTo>
                      <a:pt x="27139" y="737928"/>
                    </a:lnTo>
                    <a:cubicBezTo>
                      <a:pt x="19941" y="737928"/>
                      <a:pt x="13038" y="735069"/>
                      <a:pt x="7949" y="729980"/>
                    </a:cubicBezTo>
                    <a:cubicBezTo>
                      <a:pt x="2859" y="724890"/>
                      <a:pt x="0" y="717987"/>
                      <a:pt x="0" y="710790"/>
                    </a:cubicBezTo>
                    <a:lnTo>
                      <a:pt x="0" y="27139"/>
                    </a:lnTo>
                    <a:cubicBezTo>
                      <a:pt x="0" y="19941"/>
                      <a:pt x="2859" y="13038"/>
                      <a:pt x="7949" y="7949"/>
                    </a:cubicBezTo>
                    <a:cubicBezTo>
                      <a:pt x="13038" y="2859"/>
                      <a:pt x="19941" y="0"/>
                      <a:pt x="27139" y="0"/>
                    </a:cubicBezTo>
                    <a:close/>
                  </a:path>
                </a:pathLst>
              </a:custGeom>
              <a:solidFill>
                <a:srgbClr val="E76142"/>
              </a:solidFill>
            </p:spPr>
            <p:txBody>
              <a:bodyPr/>
              <a:lstStyle/>
              <a:p>
                <a:endParaRPr lang="bg-BG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1202133" cy="7760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  <p:sp>
          <p:nvSpPr>
            <p:cNvPr id="39" name="Freeform 39"/>
            <p:cNvSpPr/>
            <p:nvPr/>
          </p:nvSpPr>
          <p:spPr>
            <a:xfrm>
              <a:off x="3042899" y="149990"/>
              <a:ext cx="3829930" cy="3585772"/>
            </a:xfrm>
            <a:custGeom>
              <a:avLst/>
              <a:gdLst/>
              <a:ahLst/>
              <a:cxnLst/>
              <a:rect l="l" t="t" r="r" b="b"/>
              <a:pathLst>
                <a:path w="3829930" h="3585772">
                  <a:moveTo>
                    <a:pt x="0" y="0"/>
                  </a:moveTo>
                  <a:lnTo>
                    <a:pt x="3829930" y="0"/>
                  </a:lnTo>
                  <a:lnTo>
                    <a:pt x="3829930" y="3585772"/>
                  </a:lnTo>
                  <a:lnTo>
                    <a:pt x="0" y="3585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418399" y="866994"/>
              <a:ext cx="3173753" cy="1954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60"/>
                </a:lnSpc>
              </a:pPr>
              <a:r>
                <a:rPr lang="en-US" sz="2099">
                  <a:solidFill>
                    <a:srgbClr val="303030"/>
                  </a:solidFill>
                  <a:latin typeface="Lazydog"/>
                  <a:ea typeface="Lazydog"/>
                  <a:cs typeface="Lazydog"/>
                  <a:sym typeface="Lazydog"/>
                </a:rPr>
                <a:t>Всеки ежедневен избор има значение.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2233525" y="3950233"/>
            <a:ext cx="5154622" cy="2801821"/>
            <a:chOff x="0" y="0"/>
            <a:chExt cx="6872829" cy="3735762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6085799" cy="3735762"/>
              <a:chOff x="0" y="0"/>
              <a:chExt cx="1202133" cy="737928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202133" cy="737928"/>
              </a:xfrm>
              <a:custGeom>
                <a:avLst/>
                <a:gdLst/>
                <a:ahLst/>
                <a:cxnLst/>
                <a:rect l="l" t="t" r="r" b="b"/>
                <a:pathLst>
                  <a:path w="1202133" h="737928">
                    <a:moveTo>
                      <a:pt x="27139" y="0"/>
                    </a:moveTo>
                    <a:lnTo>
                      <a:pt x="1174994" y="0"/>
                    </a:lnTo>
                    <a:cubicBezTo>
                      <a:pt x="1182192" y="0"/>
                      <a:pt x="1189095" y="2859"/>
                      <a:pt x="1194184" y="7949"/>
                    </a:cubicBezTo>
                    <a:cubicBezTo>
                      <a:pt x="1199274" y="13038"/>
                      <a:pt x="1202133" y="19941"/>
                      <a:pt x="1202133" y="27139"/>
                    </a:cubicBezTo>
                    <a:lnTo>
                      <a:pt x="1202133" y="710790"/>
                    </a:lnTo>
                    <a:cubicBezTo>
                      <a:pt x="1202133" y="725778"/>
                      <a:pt x="1189983" y="737928"/>
                      <a:pt x="1174994" y="737928"/>
                    </a:cubicBezTo>
                    <a:lnTo>
                      <a:pt x="27139" y="737928"/>
                    </a:lnTo>
                    <a:cubicBezTo>
                      <a:pt x="19941" y="737928"/>
                      <a:pt x="13038" y="735069"/>
                      <a:pt x="7949" y="729980"/>
                    </a:cubicBezTo>
                    <a:cubicBezTo>
                      <a:pt x="2859" y="724890"/>
                      <a:pt x="0" y="717987"/>
                      <a:pt x="0" y="710790"/>
                    </a:cubicBezTo>
                    <a:lnTo>
                      <a:pt x="0" y="27139"/>
                    </a:lnTo>
                    <a:cubicBezTo>
                      <a:pt x="0" y="19941"/>
                      <a:pt x="2859" y="13038"/>
                      <a:pt x="7949" y="7949"/>
                    </a:cubicBezTo>
                    <a:cubicBezTo>
                      <a:pt x="13038" y="2859"/>
                      <a:pt x="19941" y="0"/>
                      <a:pt x="27139" y="0"/>
                    </a:cubicBezTo>
                    <a:close/>
                  </a:path>
                </a:pathLst>
              </a:custGeom>
              <a:solidFill>
                <a:srgbClr val="7AAA4D"/>
              </a:solidFill>
            </p:spPr>
            <p:txBody>
              <a:bodyPr/>
              <a:lstStyle/>
              <a:p>
                <a:endParaRPr lang="bg-BG"/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0" y="-38100"/>
                <a:ext cx="1202133" cy="7760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  <p:sp>
          <p:nvSpPr>
            <p:cNvPr id="45" name="Freeform 45"/>
            <p:cNvSpPr/>
            <p:nvPr/>
          </p:nvSpPr>
          <p:spPr>
            <a:xfrm>
              <a:off x="3898284" y="709924"/>
              <a:ext cx="2974546" cy="2911337"/>
            </a:xfrm>
            <a:custGeom>
              <a:avLst/>
              <a:gdLst/>
              <a:ahLst/>
              <a:cxnLst/>
              <a:rect l="l" t="t" r="r" b="b"/>
              <a:pathLst>
                <a:path w="2974546" h="2911337">
                  <a:moveTo>
                    <a:pt x="0" y="0"/>
                  </a:moveTo>
                  <a:lnTo>
                    <a:pt x="2974545" y="0"/>
                  </a:lnTo>
                  <a:lnTo>
                    <a:pt x="2974545" y="2911337"/>
                  </a:lnTo>
                  <a:lnTo>
                    <a:pt x="0" y="2911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588389" y="374436"/>
              <a:ext cx="3173753" cy="2944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60"/>
                </a:lnSpc>
              </a:pPr>
              <a:r>
                <a:rPr lang="en-US" sz="2099">
                  <a:solidFill>
                    <a:srgbClr val="303030"/>
                  </a:solidFill>
                  <a:latin typeface="Lazydog"/>
                  <a:ea typeface="Lazydog"/>
                  <a:cs typeface="Lazydog"/>
                  <a:sym typeface="Lazydog"/>
                </a:rPr>
                <a:t>Вдъхновяване на учениците и общността към по-зелен и устойчив Благоевград.</a:t>
              </a:r>
            </a:p>
          </p:txBody>
        </p:sp>
      </p:grp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81025" y="9779154"/>
            <a:ext cx="11979333" cy="199971"/>
          </a:xfrm>
          <a:prstGeom prst="rect">
            <a:avLst/>
          </a:prstGeom>
          <a:solidFill>
            <a:srgbClr val="79B507"/>
          </a:solidFill>
        </p:spPr>
        <p:txBody>
          <a:bodyPr/>
          <a:lstStyle/>
          <a:p>
            <a:endParaRPr lang="bg-BG"/>
          </a:p>
        </p:txBody>
      </p:sp>
      <p:sp>
        <p:nvSpPr>
          <p:cNvPr id="3" name="AutoShape 3"/>
          <p:cNvSpPr/>
          <p:nvPr/>
        </p:nvSpPr>
        <p:spPr>
          <a:xfrm rot="5400000">
            <a:off x="16432590" y="1673520"/>
            <a:ext cx="3538705" cy="191665"/>
          </a:xfrm>
          <a:prstGeom prst="rect">
            <a:avLst/>
          </a:prstGeom>
          <a:solidFill>
            <a:srgbClr val="79B507"/>
          </a:solid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>
            <a:off x="16260479" y="8874349"/>
            <a:ext cx="2170396" cy="2053737"/>
          </a:xfrm>
          <a:custGeom>
            <a:avLst/>
            <a:gdLst/>
            <a:ahLst/>
            <a:cxnLst/>
            <a:rect l="l" t="t" r="r" b="b"/>
            <a:pathLst>
              <a:path w="2170396" h="2053737">
                <a:moveTo>
                  <a:pt x="0" y="0"/>
                </a:moveTo>
                <a:lnTo>
                  <a:pt x="2170396" y="0"/>
                </a:lnTo>
                <a:lnTo>
                  <a:pt x="2170396" y="2053737"/>
                </a:lnTo>
                <a:lnTo>
                  <a:pt x="0" y="20537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1028700" y="629469"/>
            <a:ext cx="15340144" cy="862883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29458" y="-4495161"/>
            <a:ext cx="15229084" cy="19277322"/>
          </a:xfrm>
          <a:custGeom>
            <a:avLst/>
            <a:gdLst/>
            <a:ahLst/>
            <a:cxnLst/>
            <a:rect l="l" t="t" r="r" b="b"/>
            <a:pathLst>
              <a:path w="15229084" h="19277322">
                <a:moveTo>
                  <a:pt x="0" y="0"/>
                </a:moveTo>
                <a:lnTo>
                  <a:pt x="15229084" y="0"/>
                </a:lnTo>
                <a:lnTo>
                  <a:pt x="15229084" y="19277322"/>
                </a:lnTo>
                <a:lnTo>
                  <a:pt x="0" y="19277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 rot="222376">
            <a:off x="3113363" y="2070508"/>
            <a:ext cx="12016853" cy="6642042"/>
          </a:xfrm>
          <a:custGeom>
            <a:avLst/>
            <a:gdLst/>
            <a:ahLst/>
            <a:cxnLst/>
            <a:rect l="l" t="t" r="r" b="b"/>
            <a:pathLst>
              <a:path w="12016853" h="6642042">
                <a:moveTo>
                  <a:pt x="0" y="0"/>
                </a:moveTo>
                <a:lnTo>
                  <a:pt x="12016854" y="0"/>
                </a:lnTo>
                <a:lnTo>
                  <a:pt x="12016854" y="6642042"/>
                </a:lnTo>
                <a:lnTo>
                  <a:pt x="0" y="66420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 rot="-841340">
            <a:off x="2506120" y="6934617"/>
            <a:ext cx="2389399" cy="4137488"/>
          </a:xfrm>
          <a:custGeom>
            <a:avLst/>
            <a:gdLst/>
            <a:ahLst/>
            <a:cxnLst/>
            <a:rect l="l" t="t" r="r" b="b"/>
            <a:pathLst>
              <a:path w="2389399" h="4137488">
                <a:moveTo>
                  <a:pt x="0" y="0"/>
                </a:moveTo>
                <a:lnTo>
                  <a:pt x="2389399" y="0"/>
                </a:lnTo>
                <a:lnTo>
                  <a:pt x="2389399" y="4137488"/>
                </a:lnTo>
                <a:lnTo>
                  <a:pt x="0" y="4137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358449">
            <a:off x="13497611" y="604835"/>
            <a:ext cx="3187877" cy="2673832"/>
          </a:xfrm>
          <a:custGeom>
            <a:avLst/>
            <a:gdLst/>
            <a:ahLst/>
            <a:cxnLst/>
            <a:rect l="l" t="t" r="r" b="b"/>
            <a:pathLst>
              <a:path w="3187877" h="2673832">
                <a:moveTo>
                  <a:pt x="0" y="0"/>
                </a:moveTo>
                <a:lnTo>
                  <a:pt x="3187878" y="0"/>
                </a:lnTo>
                <a:lnTo>
                  <a:pt x="3187878" y="2673832"/>
                </a:lnTo>
                <a:lnTo>
                  <a:pt x="0" y="26738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 rot="358449" flipH="1">
            <a:off x="2182251" y="5343064"/>
            <a:ext cx="1382718" cy="1159755"/>
          </a:xfrm>
          <a:custGeom>
            <a:avLst/>
            <a:gdLst/>
            <a:ahLst/>
            <a:cxnLst/>
            <a:rect l="l" t="t" r="r" b="b"/>
            <a:pathLst>
              <a:path w="1382718" h="1159755">
                <a:moveTo>
                  <a:pt x="1382718" y="0"/>
                </a:moveTo>
                <a:lnTo>
                  <a:pt x="0" y="0"/>
                </a:lnTo>
                <a:lnTo>
                  <a:pt x="0" y="1159755"/>
                </a:lnTo>
                <a:lnTo>
                  <a:pt x="1382718" y="1159755"/>
                </a:lnTo>
                <a:lnTo>
                  <a:pt x="138271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 rot="79800">
            <a:off x="4444628" y="8058912"/>
            <a:ext cx="2047259" cy="3217697"/>
          </a:xfrm>
          <a:custGeom>
            <a:avLst/>
            <a:gdLst/>
            <a:ahLst/>
            <a:cxnLst/>
            <a:rect l="l" t="t" r="r" b="b"/>
            <a:pathLst>
              <a:path w="2047259" h="3217697">
                <a:moveTo>
                  <a:pt x="0" y="0"/>
                </a:moveTo>
                <a:lnTo>
                  <a:pt x="2047259" y="0"/>
                </a:lnTo>
                <a:lnTo>
                  <a:pt x="2047259" y="3217697"/>
                </a:lnTo>
                <a:lnTo>
                  <a:pt x="0" y="32176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grpSp>
        <p:nvGrpSpPr>
          <p:cNvPr id="8" name="Group 8"/>
          <p:cNvGrpSpPr/>
          <p:nvPr/>
        </p:nvGrpSpPr>
        <p:grpSpPr>
          <a:xfrm>
            <a:off x="4284709" y="4095024"/>
            <a:ext cx="9674163" cy="3282842"/>
            <a:chOff x="0" y="0"/>
            <a:chExt cx="12898884" cy="4377123"/>
          </a:xfrm>
        </p:grpSpPr>
        <p:sp>
          <p:nvSpPr>
            <p:cNvPr id="9" name="TextBox 9"/>
            <p:cNvSpPr txBox="1"/>
            <p:nvPr/>
          </p:nvSpPr>
          <p:spPr>
            <a:xfrm>
              <a:off x="0" y="133350"/>
              <a:ext cx="12898884" cy="22842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440"/>
                </a:lnSpc>
              </a:pPr>
              <a:r>
                <a:rPr lang="en-US" sz="6639">
                  <a:solidFill>
                    <a:srgbClr val="F7941D"/>
                  </a:solidFill>
                  <a:latin typeface="Lazydog"/>
                  <a:ea typeface="Lazydog"/>
                  <a:cs typeface="Lazydog"/>
                  <a:sym typeface="Lazydog"/>
                </a:rPr>
                <a:t>ПЧЕЛЕН КОШЕР ЗА ДЕЦАТА И ПРИРОДАТА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696944"/>
              <a:ext cx="12898884" cy="546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99"/>
                </a:lnSpc>
              </a:pPr>
              <a:r>
                <a:rPr lang="en-US" sz="2749" dirty="0" err="1">
                  <a:solidFill>
                    <a:srgbClr val="000000"/>
                  </a:solidFill>
                  <a:latin typeface="Lazydog"/>
                  <a:ea typeface="Lazydog"/>
                  <a:cs typeface="Lazydog"/>
                  <a:sym typeface="Lazydog"/>
                </a:rPr>
                <a:t>Инициатива</a:t>
              </a:r>
              <a:r>
                <a:rPr lang="en-US" sz="2749" dirty="0">
                  <a:solidFill>
                    <a:srgbClr val="000000"/>
                  </a:solidFill>
                  <a:latin typeface="Lazydog"/>
                  <a:ea typeface="Lazydog"/>
                  <a:cs typeface="Lazydog"/>
                  <a:sym typeface="Lazydog"/>
                </a:rPr>
                <a:t> за </a:t>
              </a:r>
              <a:r>
                <a:rPr lang="en-US" sz="2749" dirty="0" err="1">
                  <a:solidFill>
                    <a:srgbClr val="000000"/>
                  </a:solidFill>
                  <a:latin typeface="Lazydog"/>
                  <a:ea typeface="Lazydog"/>
                  <a:cs typeface="Lazydog"/>
                  <a:sym typeface="Lazydog"/>
                </a:rPr>
                <a:t>даряване</a:t>
              </a:r>
              <a:r>
                <a:rPr lang="en-US" sz="2749" dirty="0">
                  <a:solidFill>
                    <a:srgbClr val="000000"/>
                  </a:solidFill>
                  <a:latin typeface="Lazydog"/>
                  <a:ea typeface="Lazydog"/>
                  <a:cs typeface="Lazydog"/>
                  <a:sym typeface="Lazydog"/>
                </a:rPr>
                <a:t> на </a:t>
              </a:r>
              <a:r>
                <a:rPr lang="en-US" sz="2749" dirty="0" err="1">
                  <a:solidFill>
                    <a:srgbClr val="000000"/>
                  </a:solidFill>
                  <a:latin typeface="Lazydog"/>
                  <a:ea typeface="Lazydog"/>
                  <a:cs typeface="Lazydog"/>
                  <a:sym typeface="Lazydog"/>
                </a:rPr>
                <a:t>пчелен</a:t>
              </a:r>
              <a:r>
                <a:rPr lang="en-US" sz="2749" dirty="0">
                  <a:solidFill>
                    <a:srgbClr val="000000"/>
                  </a:solidFill>
                  <a:latin typeface="Lazydog"/>
                  <a:ea typeface="Lazydog"/>
                  <a:cs typeface="Lazydog"/>
                  <a:sym typeface="Lazydog"/>
                </a:rPr>
                <a:t> </a:t>
              </a:r>
              <a:r>
                <a:rPr lang="en-US" sz="2749" dirty="0" err="1">
                  <a:solidFill>
                    <a:srgbClr val="000000"/>
                  </a:solidFill>
                  <a:latin typeface="Lazydog"/>
                  <a:ea typeface="Lazydog"/>
                  <a:cs typeface="Lazydog"/>
                  <a:sym typeface="Lazydog"/>
                </a:rPr>
                <a:t>кошер</a:t>
              </a:r>
              <a:endParaRPr lang="en-US" sz="2749" dirty="0">
                <a:solidFill>
                  <a:srgbClr val="000000"/>
                </a:solidFill>
                <a:latin typeface="Lazydog"/>
                <a:ea typeface="Lazydog"/>
                <a:cs typeface="Lazydog"/>
                <a:sym typeface="Lazydog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 rot="-481291">
              <a:off x="5502965" y="3597527"/>
              <a:ext cx="1892955" cy="650703"/>
            </a:xfrm>
            <a:custGeom>
              <a:avLst/>
              <a:gdLst/>
              <a:ahLst/>
              <a:cxnLst/>
              <a:rect l="l" t="t" r="r" b="b"/>
              <a:pathLst>
                <a:path w="1892955" h="650703">
                  <a:moveTo>
                    <a:pt x="0" y="0"/>
                  </a:moveTo>
                  <a:lnTo>
                    <a:pt x="1892954" y="0"/>
                  </a:lnTo>
                  <a:lnTo>
                    <a:pt x="1892954" y="650703"/>
                  </a:lnTo>
                  <a:lnTo>
                    <a:pt x="0" y="650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12" name="Freeform 12"/>
          <p:cNvSpPr/>
          <p:nvPr/>
        </p:nvSpPr>
        <p:spPr>
          <a:xfrm rot="-1574322" flipH="1">
            <a:off x="15002248" y="5599685"/>
            <a:ext cx="1329144" cy="2501917"/>
          </a:xfrm>
          <a:custGeom>
            <a:avLst/>
            <a:gdLst/>
            <a:ahLst/>
            <a:cxnLst/>
            <a:rect l="l" t="t" r="r" b="b"/>
            <a:pathLst>
              <a:path w="1329144" h="2501917">
                <a:moveTo>
                  <a:pt x="1329144" y="0"/>
                </a:moveTo>
                <a:lnTo>
                  <a:pt x="0" y="0"/>
                </a:lnTo>
                <a:lnTo>
                  <a:pt x="0" y="2501917"/>
                </a:lnTo>
                <a:lnTo>
                  <a:pt x="1329144" y="2501917"/>
                </a:lnTo>
                <a:lnTo>
                  <a:pt x="132914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 rot="777262" flipH="1">
            <a:off x="13196722" y="6958157"/>
            <a:ext cx="2641880" cy="3516646"/>
          </a:xfrm>
          <a:custGeom>
            <a:avLst/>
            <a:gdLst/>
            <a:ahLst/>
            <a:cxnLst/>
            <a:rect l="l" t="t" r="r" b="b"/>
            <a:pathLst>
              <a:path w="2641880" h="3516646">
                <a:moveTo>
                  <a:pt x="2641880" y="0"/>
                </a:moveTo>
                <a:lnTo>
                  <a:pt x="0" y="0"/>
                </a:lnTo>
                <a:lnTo>
                  <a:pt x="0" y="3516646"/>
                </a:lnTo>
                <a:lnTo>
                  <a:pt x="2641880" y="3516646"/>
                </a:lnTo>
                <a:lnTo>
                  <a:pt x="264188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Freeform 14"/>
          <p:cNvSpPr/>
          <p:nvPr/>
        </p:nvSpPr>
        <p:spPr>
          <a:xfrm rot="-559042">
            <a:off x="1688667" y="-304845"/>
            <a:ext cx="2820285" cy="3232418"/>
          </a:xfrm>
          <a:custGeom>
            <a:avLst/>
            <a:gdLst/>
            <a:ahLst/>
            <a:cxnLst/>
            <a:rect l="l" t="t" r="r" b="b"/>
            <a:pathLst>
              <a:path w="2820285" h="3232418">
                <a:moveTo>
                  <a:pt x="0" y="0"/>
                </a:moveTo>
                <a:lnTo>
                  <a:pt x="2820285" y="0"/>
                </a:lnTo>
                <a:lnTo>
                  <a:pt x="2820285" y="3232418"/>
                </a:lnTo>
                <a:lnTo>
                  <a:pt x="0" y="323241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5" name="Freeform 15"/>
          <p:cNvSpPr/>
          <p:nvPr/>
        </p:nvSpPr>
        <p:spPr>
          <a:xfrm rot="-582344">
            <a:off x="13052271" y="1114548"/>
            <a:ext cx="440653" cy="525721"/>
          </a:xfrm>
          <a:custGeom>
            <a:avLst/>
            <a:gdLst/>
            <a:ahLst/>
            <a:cxnLst/>
            <a:rect l="l" t="t" r="r" b="b"/>
            <a:pathLst>
              <a:path w="440653" h="525721">
                <a:moveTo>
                  <a:pt x="0" y="0"/>
                </a:moveTo>
                <a:lnTo>
                  <a:pt x="440652" y="0"/>
                </a:lnTo>
                <a:lnTo>
                  <a:pt x="440652" y="525720"/>
                </a:lnTo>
                <a:lnTo>
                  <a:pt x="0" y="52572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6" name="Freeform 16"/>
          <p:cNvSpPr/>
          <p:nvPr/>
        </p:nvSpPr>
        <p:spPr>
          <a:xfrm rot="1929953">
            <a:off x="4773411" y="903399"/>
            <a:ext cx="489157" cy="511476"/>
          </a:xfrm>
          <a:custGeom>
            <a:avLst/>
            <a:gdLst/>
            <a:ahLst/>
            <a:cxnLst/>
            <a:rect l="l" t="t" r="r" b="b"/>
            <a:pathLst>
              <a:path w="489157" h="511476">
                <a:moveTo>
                  <a:pt x="0" y="0"/>
                </a:moveTo>
                <a:lnTo>
                  <a:pt x="489157" y="0"/>
                </a:lnTo>
                <a:lnTo>
                  <a:pt x="489157" y="511476"/>
                </a:lnTo>
                <a:lnTo>
                  <a:pt x="0" y="51147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7" name="Freeform 17"/>
          <p:cNvSpPr/>
          <p:nvPr/>
        </p:nvSpPr>
        <p:spPr>
          <a:xfrm rot="1711107">
            <a:off x="15766314" y="3798823"/>
            <a:ext cx="636352" cy="578502"/>
          </a:xfrm>
          <a:custGeom>
            <a:avLst/>
            <a:gdLst/>
            <a:ahLst/>
            <a:cxnLst/>
            <a:rect l="l" t="t" r="r" b="b"/>
            <a:pathLst>
              <a:path w="636352" h="578502">
                <a:moveTo>
                  <a:pt x="0" y="0"/>
                </a:moveTo>
                <a:lnTo>
                  <a:pt x="636352" y="0"/>
                </a:lnTo>
                <a:lnTo>
                  <a:pt x="636352" y="578502"/>
                </a:lnTo>
                <a:lnTo>
                  <a:pt x="0" y="57850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8" name="Freeform 18"/>
          <p:cNvSpPr/>
          <p:nvPr/>
        </p:nvSpPr>
        <p:spPr>
          <a:xfrm rot="-2452802">
            <a:off x="2152162" y="4349117"/>
            <a:ext cx="636352" cy="578502"/>
          </a:xfrm>
          <a:custGeom>
            <a:avLst/>
            <a:gdLst/>
            <a:ahLst/>
            <a:cxnLst/>
            <a:rect l="l" t="t" r="r" b="b"/>
            <a:pathLst>
              <a:path w="636352" h="578502">
                <a:moveTo>
                  <a:pt x="0" y="0"/>
                </a:moveTo>
                <a:lnTo>
                  <a:pt x="636352" y="0"/>
                </a:lnTo>
                <a:lnTo>
                  <a:pt x="636352" y="578502"/>
                </a:lnTo>
                <a:lnTo>
                  <a:pt x="0" y="57850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9" name="Freeform 19"/>
          <p:cNvSpPr/>
          <p:nvPr/>
        </p:nvSpPr>
        <p:spPr>
          <a:xfrm>
            <a:off x="16349034" y="4710196"/>
            <a:ext cx="1367466" cy="1449145"/>
          </a:xfrm>
          <a:custGeom>
            <a:avLst/>
            <a:gdLst/>
            <a:ahLst/>
            <a:cxnLst/>
            <a:rect l="l" t="t" r="r" b="b"/>
            <a:pathLst>
              <a:path w="1367466" h="1449145">
                <a:moveTo>
                  <a:pt x="0" y="0"/>
                </a:moveTo>
                <a:lnTo>
                  <a:pt x="1367466" y="0"/>
                </a:lnTo>
                <a:lnTo>
                  <a:pt x="1367466" y="1449145"/>
                </a:lnTo>
                <a:lnTo>
                  <a:pt x="0" y="144914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20" name="Freeform 20"/>
          <p:cNvSpPr/>
          <p:nvPr/>
        </p:nvSpPr>
        <p:spPr>
          <a:xfrm>
            <a:off x="1850762" y="2409983"/>
            <a:ext cx="1367466" cy="1449145"/>
          </a:xfrm>
          <a:custGeom>
            <a:avLst/>
            <a:gdLst/>
            <a:ahLst/>
            <a:cxnLst/>
            <a:rect l="l" t="t" r="r" b="b"/>
            <a:pathLst>
              <a:path w="1367466" h="1449145">
                <a:moveTo>
                  <a:pt x="0" y="0"/>
                </a:moveTo>
                <a:lnTo>
                  <a:pt x="1367466" y="0"/>
                </a:lnTo>
                <a:lnTo>
                  <a:pt x="1367466" y="1449146"/>
                </a:lnTo>
                <a:lnTo>
                  <a:pt x="0" y="144914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72383" y="-512224"/>
            <a:ext cx="20832765" cy="12420725"/>
            <a:chOff x="0" y="0"/>
            <a:chExt cx="27777020" cy="165609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95055" cy="4765381"/>
            </a:xfrm>
            <a:custGeom>
              <a:avLst/>
              <a:gdLst/>
              <a:ahLst/>
              <a:cxnLst/>
              <a:rect l="l" t="t" r="r" b="b"/>
              <a:pathLst>
                <a:path w="6995055" h="4765381">
                  <a:moveTo>
                    <a:pt x="0" y="0"/>
                  </a:moveTo>
                  <a:lnTo>
                    <a:pt x="6995055" y="0"/>
                  </a:lnTo>
                  <a:lnTo>
                    <a:pt x="6995055" y="4765381"/>
                  </a:lnTo>
                  <a:lnTo>
                    <a:pt x="0" y="4765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863110" y="0"/>
              <a:ext cx="6995055" cy="4765381"/>
            </a:xfrm>
            <a:custGeom>
              <a:avLst/>
              <a:gdLst/>
              <a:ahLst/>
              <a:cxnLst/>
              <a:rect l="l" t="t" r="r" b="b"/>
              <a:pathLst>
                <a:path w="6995055" h="4765381">
                  <a:moveTo>
                    <a:pt x="0" y="0"/>
                  </a:moveTo>
                  <a:lnTo>
                    <a:pt x="6995055" y="0"/>
                  </a:lnTo>
                  <a:lnTo>
                    <a:pt x="6995055" y="4765381"/>
                  </a:lnTo>
                  <a:lnTo>
                    <a:pt x="0" y="4765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5" name="Freeform 5"/>
            <p:cNvSpPr/>
            <p:nvPr/>
          </p:nvSpPr>
          <p:spPr>
            <a:xfrm>
              <a:off x="6918855" y="0"/>
              <a:ext cx="6995055" cy="4765381"/>
            </a:xfrm>
            <a:custGeom>
              <a:avLst/>
              <a:gdLst/>
              <a:ahLst/>
              <a:cxnLst/>
              <a:rect l="l" t="t" r="r" b="b"/>
              <a:pathLst>
                <a:path w="6995055" h="4765381">
                  <a:moveTo>
                    <a:pt x="0" y="0"/>
                  </a:moveTo>
                  <a:lnTo>
                    <a:pt x="6995055" y="0"/>
                  </a:lnTo>
                  <a:lnTo>
                    <a:pt x="6995055" y="4765381"/>
                  </a:lnTo>
                  <a:lnTo>
                    <a:pt x="0" y="4765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6" name="Freeform 6"/>
            <p:cNvSpPr/>
            <p:nvPr/>
          </p:nvSpPr>
          <p:spPr>
            <a:xfrm>
              <a:off x="20781965" y="0"/>
              <a:ext cx="6995055" cy="4765381"/>
            </a:xfrm>
            <a:custGeom>
              <a:avLst/>
              <a:gdLst/>
              <a:ahLst/>
              <a:cxnLst/>
              <a:rect l="l" t="t" r="r" b="b"/>
              <a:pathLst>
                <a:path w="6995055" h="4765381">
                  <a:moveTo>
                    <a:pt x="0" y="0"/>
                  </a:moveTo>
                  <a:lnTo>
                    <a:pt x="6995055" y="0"/>
                  </a:lnTo>
                  <a:lnTo>
                    <a:pt x="6995055" y="4765381"/>
                  </a:lnTo>
                  <a:lnTo>
                    <a:pt x="0" y="4765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3958949"/>
              <a:ext cx="6995055" cy="4765381"/>
            </a:xfrm>
            <a:custGeom>
              <a:avLst/>
              <a:gdLst/>
              <a:ahLst/>
              <a:cxnLst/>
              <a:rect l="l" t="t" r="r" b="b"/>
              <a:pathLst>
                <a:path w="6995055" h="4765381">
                  <a:moveTo>
                    <a:pt x="0" y="0"/>
                  </a:moveTo>
                  <a:lnTo>
                    <a:pt x="6995055" y="0"/>
                  </a:lnTo>
                  <a:lnTo>
                    <a:pt x="6995055" y="4765381"/>
                  </a:lnTo>
                  <a:lnTo>
                    <a:pt x="0" y="4765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8" name="Freeform 8"/>
            <p:cNvSpPr/>
            <p:nvPr/>
          </p:nvSpPr>
          <p:spPr>
            <a:xfrm>
              <a:off x="13863110" y="3958949"/>
              <a:ext cx="6995055" cy="4765381"/>
            </a:xfrm>
            <a:custGeom>
              <a:avLst/>
              <a:gdLst/>
              <a:ahLst/>
              <a:cxnLst/>
              <a:rect l="l" t="t" r="r" b="b"/>
              <a:pathLst>
                <a:path w="6995055" h="4765381">
                  <a:moveTo>
                    <a:pt x="0" y="0"/>
                  </a:moveTo>
                  <a:lnTo>
                    <a:pt x="6995055" y="0"/>
                  </a:lnTo>
                  <a:lnTo>
                    <a:pt x="6995055" y="4765381"/>
                  </a:lnTo>
                  <a:lnTo>
                    <a:pt x="0" y="4765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9" name="Freeform 9"/>
            <p:cNvSpPr/>
            <p:nvPr/>
          </p:nvSpPr>
          <p:spPr>
            <a:xfrm>
              <a:off x="6918855" y="3958949"/>
              <a:ext cx="6995055" cy="4765381"/>
            </a:xfrm>
            <a:custGeom>
              <a:avLst/>
              <a:gdLst/>
              <a:ahLst/>
              <a:cxnLst/>
              <a:rect l="l" t="t" r="r" b="b"/>
              <a:pathLst>
                <a:path w="6995055" h="4765381">
                  <a:moveTo>
                    <a:pt x="0" y="0"/>
                  </a:moveTo>
                  <a:lnTo>
                    <a:pt x="6995055" y="0"/>
                  </a:lnTo>
                  <a:lnTo>
                    <a:pt x="6995055" y="4765381"/>
                  </a:lnTo>
                  <a:lnTo>
                    <a:pt x="0" y="4765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0781965" y="3958949"/>
              <a:ext cx="6995055" cy="4765381"/>
            </a:xfrm>
            <a:custGeom>
              <a:avLst/>
              <a:gdLst/>
              <a:ahLst/>
              <a:cxnLst/>
              <a:rect l="l" t="t" r="r" b="b"/>
              <a:pathLst>
                <a:path w="6995055" h="4765381">
                  <a:moveTo>
                    <a:pt x="0" y="0"/>
                  </a:moveTo>
                  <a:lnTo>
                    <a:pt x="6995055" y="0"/>
                  </a:lnTo>
                  <a:lnTo>
                    <a:pt x="6995055" y="4765381"/>
                  </a:lnTo>
                  <a:lnTo>
                    <a:pt x="0" y="4765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7851652"/>
              <a:ext cx="6995055" cy="4765381"/>
            </a:xfrm>
            <a:custGeom>
              <a:avLst/>
              <a:gdLst/>
              <a:ahLst/>
              <a:cxnLst/>
              <a:rect l="l" t="t" r="r" b="b"/>
              <a:pathLst>
                <a:path w="6995055" h="4765381">
                  <a:moveTo>
                    <a:pt x="0" y="0"/>
                  </a:moveTo>
                  <a:lnTo>
                    <a:pt x="6995055" y="0"/>
                  </a:lnTo>
                  <a:lnTo>
                    <a:pt x="6995055" y="4765382"/>
                  </a:lnTo>
                  <a:lnTo>
                    <a:pt x="0" y="4765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3863110" y="7851652"/>
              <a:ext cx="6995055" cy="4765381"/>
            </a:xfrm>
            <a:custGeom>
              <a:avLst/>
              <a:gdLst/>
              <a:ahLst/>
              <a:cxnLst/>
              <a:rect l="l" t="t" r="r" b="b"/>
              <a:pathLst>
                <a:path w="6995055" h="4765381">
                  <a:moveTo>
                    <a:pt x="0" y="0"/>
                  </a:moveTo>
                  <a:lnTo>
                    <a:pt x="6995055" y="0"/>
                  </a:lnTo>
                  <a:lnTo>
                    <a:pt x="6995055" y="4765382"/>
                  </a:lnTo>
                  <a:lnTo>
                    <a:pt x="0" y="4765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6918855" y="7851652"/>
              <a:ext cx="6995055" cy="4765381"/>
            </a:xfrm>
            <a:custGeom>
              <a:avLst/>
              <a:gdLst/>
              <a:ahLst/>
              <a:cxnLst/>
              <a:rect l="l" t="t" r="r" b="b"/>
              <a:pathLst>
                <a:path w="6995055" h="4765381">
                  <a:moveTo>
                    <a:pt x="0" y="0"/>
                  </a:moveTo>
                  <a:lnTo>
                    <a:pt x="6995055" y="0"/>
                  </a:lnTo>
                  <a:lnTo>
                    <a:pt x="6995055" y="4765382"/>
                  </a:lnTo>
                  <a:lnTo>
                    <a:pt x="0" y="4765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0781965" y="7851652"/>
              <a:ext cx="6995055" cy="4765381"/>
            </a:xfrm>
            <a:custGeom>
              <a:avLst/>
              <a:gdLst/>
              <a:ahLst/>
              <a:cxnLst/>
              <a:rect l="l" t="t" r="r" b="b"/>
              <a:pathLst>
                <a:path w="6995055" h="4765381">
                  <a:moveTo>
                    <a:pt x="0" y="0"/>
                  </a:moveTo>
                  <a:lnTo>
                    <a:pt x="6995055" y="0"/>
                  </a:lnTo>
                  <a:lnTo>
                    <a:pt x="6995055" y="4765382"/>
                  </a:lnTo>
                  <a:lnTo>
                    <a:pt x="0" y="4765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11795585"/>
              <a:ext cx="6995055" cy="4765381"/>
            </a:xfrm>
            <a:custGeom>
              <a:avLst/>
              <a:gdLst/>
              <a:ahLst/>
              <a:cxnLst/>
              <a:rect l="l" t="t" r="r" b="b"/>
              <a:pathLst>
                <a:path w="6995055" h="4765381">
                  <a:moveTo>
                    <a:pt x="0" y="0"/>
                  </a:moveTo>
                  <a:lnTo>
                    <a:pt x="6995055" y="0"/>
                  </a:lnTo>
                  <a:lnTo>
                    <a:pt x="6995055" y="4765381"/>
                  </a:lnTo>
                  <a:lnTo>
                    <a:pt x="0" y="4765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3863110" y="11795585"/>
              <a:ext cx="6995055" cy="4765381"/>
            </a:xfrm>
            <a:custGeom>
              <a:avLst/>
              <a:gdLst/>
              <a:ahLst/>
              <a:cxnLst/>
              <a:rect l="l" t="t" r="r" b="b"/>
              <a:pathLst>
                <a:path w="6995055" h="4765381">
                  <a:moveTo>
                    <a:pt x="0" y="0"/>
                  </a:moveTo>
                  <a:lnTo>
                    <a:pt x="6995055" y="0"/>
                  </a:lnTo>
                  <a:lnTo>
                    <a:pt x="6995055" y="4765381"/>
                  </a:lnTo>
                  <a:lnTo>
                    <a:pt x="0" y="4765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6918855" y="11795585"/>
              <a:ext cx="6995055" cy="4765381"/>
            </a:xfrm>
            <a:custGeom>
              <a:avLst/>
              <a:gdLst/>
              <a:ahLst/>
              <a:cxnLst/>
              <a:rect l="l" t="t" r="r" b="b"/>
              <a:pathLst>
                <a:path w="6995055" h="4765381">
                  <a:moveTo>
                    <a:pt x="0" y="0"/>
                  </a:moveTo>
                  <a:lnTo>
                    <a:pt x="6995055" y="0"/>
                  </a:lnTo>
                  <a:lnTo>
                    <a:pt x="6995055" y="4765381"/>
                  </a:lnTo>
                  <a:lnTo>
                    <a:pt x="0" y="4765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20781965" y="11795585"/>
              <a:ext cx="6995055" cy="4765381"/>
            </a:xfrm>
            <a:custGeom>
              <a:avLst/>
              <a:gdLst/>
              <a:ahLst/>
              <a:cxnLst/>
              <a:rect l="l" t="t" r="r" b="b"/>
              <a:pathLst>
                <a:path w="6995055" h="4765381">
                  <a:moveTo>
                    <a:pt x="0" y="0"/>
                  </a:moveTo>
                  <a:lnTo>
                    <a:pt x="6995055" y="0"/>
                  </a:lnTo>
                  <a:lnTo>
                    <a:pt x="6995055" y="4765381"/>
                  </a:lnTo>
                  <a:lnTo>
                    <a:pt x="0" y="4765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19" name="Freeform 19"/>
          <p:cNvSpPr/>
          <p:nvPr/>
        </p:nvSpPr>
        <p:spPr>
          <a:xfrm rot="5400000">
            <a:off x="774331" y="1283069"/>
            <a:ext cx="8229600" cy="7720861"/>
          </a:xfrm>
          <a:custGeom>
            <a:avLst/>
            <a:gdLst/>
            <a:ahLst/>
            <a:cxnLst/>
            <a:rect l="l" t="t" r="r" b="b"/>
            <a:pathLst>
              <a:path w="8229600" h="7720861">
                <a:moveTo>
                  <a:pt x="0" y="0"/>
                </a:moveTo>
                <a:lnTo>
                  <a:pt x="8229600" y="0"/>
                </a:lnTo>
                <a:lnTo>
                  <a:pt x="8229600" y="7720862"/>
                </a:lnTo>
                <a:lnTo>
                  <a:pt x="0" y="7720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20" name="Freeform 20"/>
          <p:cNvSpPr/>
          <p:nvPr/>
        </p:nvSpPr>
        <p:spPr>
          <a:xfrm rot="-5400000">
            <a:off x="-985908" y="6595757"/>
            <a:ext cx="4835416" cy="4890434"/>
          </a:xfrm>
          <a:custGeom>
            <a:avLst/>
            <a:gdLst/>
            <a:ahLst/>
            <a:cxnLst/>
            <a:rect l="l" t="t" r="r" b="b"/>
            <a:pathLst>
              <a:path w="4835416" h="4890434">
                <a:moveTo>
                  <a:pt x="0" y="0"/>
                </a:moveTo>
                <a:lnTo>
                  <a:pt x="4835416" y="0"/>
                </a:lnTo>
                <a:lnTo>
                  <a:pt x="4835416" y="4890434"/>
                </a:lnTo>
                <a:lnTo>
                  <a:pt x="0" y="48904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21" name="Freeform 21"/>
          <p:cNvSpPr/>
          <p:nvPr/>
        </p:nvSpPr>
        <p:spPr>
          <a:xfrm rot="-7251621" flipH="1">
            <a:off x="15733843" y="-1545186"/>
            <a:ext cx="4835416" cy="4890434"/>
          </a:xfrm>
          <a:custGeom>
            <a:avLst/>
            <a:gdLst/>
            <a:ahLst/>
            <a:cxnLst/>
            <a:rect l="l" t="t" r="r" b="b"/>
            <a:pathLst>
              <a:path w="4835416" h="4890434">
                <a:moveTo>
                  <a:pt x="4835417" y="0"/>
                </a:moveTo>
                <a:lnTo>
                  <a:pt x="0" y="0"/>
                </a:lnTo>
                <a:lnTo>
                  <a:pt x="0" y="4890434"/>
                </a:lnTo>
                <a:lnTo>
                  <a:pt x="4835417" y="4890434"/>
                </a:lnTo>
                <a:lnTo>
                  <a:pt x="48354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22" name="Freeform 22"/>
          <p:cNvSpPr/>
          <p:nvPr/>
        </p:nvSpPr>
        <p:spPr>
          <a:xfrm rot="264936">
            <a:off x="9368189" y="1176677"/>
            <a:ext cx="5212281" cy="1648976"/>
          </a:xfrm>
          <a:custGeom>
            <a:avLst/>
            <a:gdLst/>
            <a:ahLst/>
            <a:cxnLst/>
            <a:rect l="l" t="t" r="r" b="b"/>
            <a:pathLst>
              <a:path w="5212281" h="1648976">
                <a:moveTo>
                  <a:pt x="0" y="0"/>
                </a:moveTo>
                <a:lnTo>
                  <a:pt x="5212281" y="0"/>
                </a:lnTo>
                <a:lnTo>
                  <a:pt x="5212281" y="1648977"/>
                </a:lnTo>
                <a:lnTo>
                  <a:pt x="0" y="16489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23" name="Freeform 23"/>
          <p:cNvSpPr/>
          <p:nvPr/>
        </p:nvSpPr>
        <p:spPr>
          <a:xfrm rot="-124234" flipH="1">
            <a:off x="9169046" y="5569165"/>
            <a:ext cx="4647839" cy="1470407"/>
          </a:xfrm>
          <a:custGeom>
            <a:avLst/>
            <a:gdLst/>
            <a:ahLst/>
            <a:cxnLst/>
            <a:rect l="l" t="t" r="r" b="b"/>
            <a:pathLst>
              <a:path w="4647839" h="1470407">
                <a:moveTo>
                  <a:pt x="4647839" y="0"/>
                </a:moveTo>
                <a:lnTo>
                  <a:pt x="0" y="0"/>
                </a:lnTo>
                <a:lnTo>
                  <a:pt x="0" y="1470407"/>
                </a:lnTo>
                <a:lnTo>
                  <a:pt x="4647839" y="1470407"/>
                </a:lnTo>
                <a:lnTo>
                  <a:pt x="464783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24" name="TextBox 24"/>
          <p:cNvSpPr txBox="1"/>
          <p:nvPr/>
        </p:nvSpPr>
        <p:spPr>
          <a:xfrm>
            <a:off x="10244784" y="9158628"/>
            <a:ext cx="5061628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Помагаме на деца в нужда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44784" y="8271640"/>
            <a:ext cx="5061628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0"/>
              </a:lnSpc>
            </a:pPr>
            <a:r>
              <a:rPr lang="en-US" sz="22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Допринасяме за здравето на нашата общност и околна среда</a:t>
            </a:r>
          </a:p>
        </p:txBody>
      </p:sp>
      <p:sp>
        <p:nvSpPr>
          <p:cNvPr id="26" name="Freeform 26"/>
          <p:cNvSpPr/>
          <p:nvPr/>
        </p:nvSpPr>
        <p:spPr>
          <a:xfrm rot="-401384" flipH="1">
            <a:off x="1092029" y="-74742"/>
            <a:ext cx="2727960" cy="2288077"/>
          </a:xfrm>
          <a:custGeom>
            <a:avLst/>
            <a:gdLst/>
            <a:ahLst/>
            <a:cxnLst/>
            <a:rect l="l" t="t" r="r" b="b"/>
            <a:pathLst>
              <a:path w="2727960" h="2288077">
                <a:moveTo>
                  <a:pt x="2727960" y="0"/>
                </a:moveTo>
                <a:lnTo>
                  <a:pt x="0" y="0"/>
                </a:lnTo>
                <a:lnTo>
                  <a:pt x="0" y="2288077"/>
                </a:lnTo>
                <a:lnTo>
                  <a:pt x="2727960" y="2288077"/>
                </a:lnTo>
                <a:lnTo>
                  <a:pt x="272796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27" name="Freeform 27"/>
          <p:cNvSpPr/>
          <p:nvPr/>
        </p:nvSpPr>
        <p:spPr>
          <a:xfrm rot="854187">
            <a:off x="4082512" y="378246"/>
            <a:ext cx="402087" cy="479710"/>
          </a:xfrm>
          <a:custGeom>
            <a:avLst/>
            <a:gdLst/>
            <a:ahLst/>
            <a:cxnLst/>
            <a:rect l="l" t="t" r="r" b="b"/>
            <a:pathLst>
              <a:path w="402087" h="479710">
                <a:moveTo>
                  <a:pt x="0" y="0"/>
                </a:moveTo>
                <a:lnTo>
                  <a:pt x="402087" y="0"/>
                </a:lnTo>
                <a:lnTo>
                  <a:pt x="402087" y="479710"/>
                </a:lnTo>
                <a:lnTo>
                  <a:pt x="0" y="4797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28" name="Freeform 28"/>
          <p:cNvSpPr/>
          <p:nvPr/>
        </p:nvSpPr>
        <p:spPr>
          <a:xfrm rot="-180351" flipH="1">
            <a:off x="16411558" y="4284323"/>
            <a:ext cx="1135180" cy="952132"/>
          </a:xfrm>
          <a:custGeom>
            <a:avLst/>
            <a:gdLst/>
            <a:ahLst/>
            <a:cxnLst/>
            <a:rect l="l" t="t" r="r" b="b"/>
            <a:pathLst>
              <a:path w="1135180" h="952132">
                <a:moveTo>
                  <a:pt x="1135180" y="0"/>
                </a:moveTo>
                <a:lnTo>
                  <a:pt x="0" y="0"/>
                </a:lnTo>
                <a:lnTo>
                  <a:pt x="0" y="952132"/>
                </a:lnTo>
                <a:lnTo>
                  <a:pt x="1135180" y="952132"/>
                </a:lnTo>
                <a:lnTo>
                  <a:pt x="113518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29" name="Freeform 29"/>
          <p:cNvSpPr/>
          <p:nvPr/>
        </p:nvSpPr>
        <p:spPr>
          <a:xfrm rot="-306412" flipH="1">
            <a:off x="7960984" y="285721"/>
            <a:ext cx="1135180" cy="952132"/>
          </a:xfrm>
          <a:custGeom>
            <a:avLst/>
            <a:gdLst/>
            <a:ahLst/>
            <a:cxnLst/>
            <a:rect l="l" t="t" r="r" b="b"/>
            <a:pathLst>
              <a:path w="1135180" h="952132">
                <a:moveTo>
                  <a:pt x="1135180" y="0"/>
                </a:moveTo>
                <a:lnTo>
                  <a:pt x="0" y="0"/>
                </a:lnTo>
                <a:lnTo>
                  <a:pt x="0" y="952133"/>
                </a:lnTo>
                <a:lnTo>
                  <a:pt x="1135180" y="952133"/>
                </a:lnTo>
                <a:lnTo>
                  <a:pt x="113518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grpSp>
        <p:nvGrpSpPr>
          <p:cNvPr id="30" name="Group 30"/>
          <p:cNvGrpSpPr/>
          <p:nvPr/>
        </p:nvGrpSpPr>
        <p:grpSpPr>
          <a:xfrm>
            <a:off x="9136288" y="4943992"/>
            <a:ext cx="7023356" cy="643145"/>
            <a:chOff x="0" y="0"/>
            <a:chExt cx="9364475" cy="857526"/>
          </a:xfrm>
        </p:grpSpPr>
        <p:sp>
          <p:nvSpPr>
            <p:cNvPr id="31" name="Freeform 31"/>
            <p:cNvSpPr/>
            <p:nvPr/>
          </p:nvSpPr>
          <p:spPr>
            <a:xfrm rot="5100880">
              <a:off x="1100738" y="-970245"/>
              <a:ext cx="485319" cy="2654664"/>
            </a:xfrm>
            <a:custGeom>
              <a:avLst/>
              <a:gdLst/>
              <a:ahLst/>
              <a:cxnLst/>
              <a:rect l="l" t="t" r="r" b="b"/>
              <a:pathLst>
                <a:path w="485319" h="2654664">
                  <a:moveTo>
                    <a:pt x="0" y="0"/>
                  </a:moveTo>
                  <a:lnTo>
                    <a:pt x="485320" y="0"/>
                  </a:lnTo>
                  <a:lnTo>
                    <a:pt x="485320" y="2654665"/>
                  </a:lnTo>
                  <a:lnTo>
                    <a:pt x="0" y="2654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b="-34066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32" name="Freeform 32"/>
            <p:cNvSpPr/>
            <p:nvPr/>
          </p:nvSpPr>
          <p:spPr>
            <a:xfrm rot="5100880" flipH="1" flipV="1">
              <a:off x="4461075" y="-1318359"/>
              <a:ext cx="485319" cy="3559007"/>
            </a:xfrm>
            <a:custGeom>
              <a:avLst/>
              <a:gdLst/>
              <a:ahLst/>
              <a:cxnLst/>
              <a:rect l="l" t="t" r="r" b="b"/>
              <a:pathLst>
                <a:path w="485319" h="3559007">
                  <a:moveTo>
                    <a:pt x="485319" y="3559007"/>
                  </a:moveTo>
                  <a:lnTo>
                    <a:pt x="0" y="3559007"/>
                  </a:lnTo>
                  <a:lnTo>
                    <a:pt x="0" y="0"/>
                  </a:lnTo>
                  <a:lnTo>
                    <a:pt x="485319" y="0"/>
                  </a:lnTo>
                  <a:lnTo>
                    <a:pt x="485319" y="3559007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33" name="Freeform 33"/>
            <p:cNvSpPr/>
            <p:nvPr/>
          </p:nvSpPr>
          <p:spPr>
            <a:xfrm rot="5100880">
              <a:off x="7772567" y="-898040"/>
              <a:ext cx="485319" cy="2666410"/>
            </a:xfrm>
            <a:custGeom>
              <a:avLst/>
              <a:gdLst/>
              <a:ahLst/>
              <a:cxnLst/>
              <a:rect l="l" t="t" r="r" b="b"/>
              <a:pathLst>
                <a:path w="485319" h="2666410">
                  <a:moveTo>
                    <a:pt x="0" y="0"/>
                  </a:moveTo>
                  <a:lnTo>
                    <a:pt x="485319" y="0"/>
                  </a:lnTo>
                  <a:lnTo>
                    <a:pt x="485319" y="2666410"/>
                  </a:lnTo>
                  <a:lnTo>
                    <a:pt x="0" y="2666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b="-33475"/>
              </a:stretch>
            </a:blipFill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34" name="Freeform 34"/>
          <p:cNvSpPr/>
          <p:nvPr/>
        </p:nvSpPr>
        <p:spPr>
          <a:xfrm>
            <a:off x="9576167" y="7447770"/>
            <a:ext cx="478117" cy="434652"/>
          </a:xfrm>
          <a:custGeom>
            <a:avLst/>
            <a:gdLst/>
            <a:ahLst/>
            <a:cxnLst/>
            <a:rect l="l" t="t" r="r" b="b"/>
            <a:pathLst>
              <a:path w="478117" h="434652">
                <a:moveTo>
                  <a:pt x="0" y="0"/>
                </a:moveTo>
                <a:lnTo>
                  <a:pt x="478117" y="0"/>
                </a:lnTo>
                <a:lnTo>
                  <a:pt x="478117" y="434652"/>
                </a:lnTo>
                <a:lnTo>
                  <a:pt x="0" y="4346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5" name="Freeform 35"/>
          <p:cNvSpPr/>
          <p:nvPr/>
        </p:nvSpPr>
        <p:spPr>
          <a:xfrm>
            <a:off x="9576167" y="8272947"/>
            <a:ext cx="478117" cy="434652"/>
          </a:xfrm>
          <a:custGeom>
            <a:avLst/>
            <a:gdLst/>
            <a:ahLst/>
            <a:cxnLst/>
            <a:rect l="l" t="t" r="r" b="b"/>
            <a:pathLst>
              <a:path w="478117" h="434652">
                <a:moveTo>
                  <a:pt x="0" y="0"/>
                </a:moveTo>
                <a:lnTo>
                  <a:pt x="478117" y="0"/>
                </a:lnTo>
                <a:lnTo>
                  <a:pt x="478117" y="434652"/>
                </a:lnTo>
                <a:lnTo>
                  <a:pt x="0" y="4346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6" name="Freeform 36"/>
          <p:cNvSpPr/>
          <p:nvPr/>
        </p:nvSpPr>
        <p:spPr>
          <a:xfrm>
            <a:off x="9576167" y="9098464"/>
            <a:ext cx="478117" cy="434652"/>
          </a:xfrm>
          <a:custGeom>
            <a:avLst/>
            <a:gdLst/>
            <a:ahLst/>
            <a:cxnLst/>
            <a:rect l="l" t="t" r="r" b="b"/>
            <a:pathLst>
              <a:path w="478117" h="434652">
                <a:moveTo>
                  <a:pt x="0" y="0"/>
                </a:moveTo>
                <a:lnTo>
                  <a:pt x="478117" y="0"/>
                </a:lnTo>
                <a:lnTo>
                  <a:pt x="478117" y="434652"/>
                </a:lnTo>
                <a:lnTo>
                  <a:pt x="0" y="4346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7" name="Freeform 37"/>
          <p:cNvSpPr/>
          <p:nvPr/>
        </p:nvSpPr>
        <p:spPr>
          <a:xfrm rot="417663" flipH="1">
            <a:off x="15120473" y="7348186"/>
            <a:ext cx="3468244" cy="4616631"/>
          </a:xfrm>
          <a:custGeom>
            <a:avLst/>
            <a:gdLst/>
            <a:ahLst/>
            <a:cxnLst/>
            <a:rect l="l" t="t" r="r" b="b"/>
            <a:pathLst>
              <a:path w="3468244" h="4616631">
                <a:moveTo>
                  <a:pt x="3468244" y="0"/>
                </a:moveTo>
                <a:lnTo>
                  <a:pt x="0" y="0"/>
                </a:lnTo>
                <a:lnTo>
                  <a:pt x="0" y="4616631"/>
                </a:lnTo>
                <a:lnTo>
                  <a:pt x="3468244" y="4616631"/>
                </a:lnTo>
                <a:lnTo>
                  <a:pt x="3468244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8" name="Freeform 38"/>
          <p:cNvSpPr/>
          <p:nvPr/>
        </p:nvSpPr>
        <p:spPr>
          <a:xfrm rot="134001">
            <a:off x="6279264" y="7648532"/>
            <a:ext cx="2176695" cy="3769170"/>
          </a:xfrm>
          <a:custGeom>
            <a:avLst/>
            <a:gdLst/>
            <a:ahLst/>
            <a:cxnLst/>
            <a:rect l="l" t="t" r="r" b="b"/>
            <a:pathLst>
              <a:path w="2176695" h="3769170">
                <a:moveTo>
                  <a:pt x="0" y="0"/>
                </a:moveTo>
                <a:lnTo>
                  <a:pt x="2176696" y="0"/>
                </a:lnTo>
                <a:lnTo>
                  <a:pt x="2176696" y="3769169"/>
                </a:lnTo>
                <a:lnTo>
                  <a:pt x="0" y="376916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9" name="Freeform 39"/>
          <p:cNvSpPr/>
          <p:nvPr/>
        </p:nvSpPr>
        <p:spPr>
          <a:xfrm rot="-1494884" flipH="1">
            <a:off x="5322709" y="8643738"/>
            <a:ext cx="1135180" cy="952132"/>
          </a:xfrm>
          <a:custGeom>
            <a:avLst/>
            <a:gdLst/>
            <a:ahLst/>
            <a:cxnLst/>
            <a:rect l="l" t="t" r="r" b="b"/>
            <a:pathLst>
              <a:path w="1135180" h="952132">
                <a:moveTo>
                  <a:pt x="1135180" y="0"/>
                </a:moveTo>
                <a:lnTo>
                  <a:pt x="0" y="0"/>
                </a:lnTo>
                <a:lnTo>
                  <a:pt x="0" y="952132"/>
                </a:lnTo>
                <a:lnTo>
                  <a:pt x="1135180" y="952132"/>
                </a:lnTo>
                <a:lnTo>
                  <a:pt x="113518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0" name="Freeform 40"/>
          <p:cNvSpPr/>
          <p:nvPr/>
        </p:nvSpPr>
        <p:spPr>
          <a:xfrm rot="8792616">
            <a:off x="5912902" y="1087278"/>
            <a:ext cx="1898177" cy="652498"/>
          </a:xfrm>
          <a:custGeom>
            <a:avLst/>
            <a:gdLst/>
            <a:ahLst/>
            <a:cxnLst/>
            <a:rect l="l" t="t" r="r" b="b"/>
            <a:pathLst>
              <a:path w="1898177" h="652498">
                <a:moveTo>
                  <a:pt x="0" y="0"/>
                </a:moveTo>
                <a:lnTo>
                  <a:pt x="1898177" y="0"/>
                </a:lnTo>
                <a:lnTo>
                  <a:pt x="1898177" y="652498"/>
                </a:lnTo>
                <a:lnTo>
                  <a:pt x="0" y="65249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1" name="Freeform 41"/>
          <p:cNvSpPr/>
          <p:nvPr/>
        </p:nvSpPr>
        <p:spPr>
          <a:xfrm rot="528140">
            <a:off x="-425424" y="2664808"/>
            <a:ext cx="1352429" cy="1433210"/>
          </a:xfrm>
          <a:custGeom>
            <a:avLst/>
            <a:gdLst/>
            <a:ahLst/>
            <a:cxnLst/>
            <a:rect l="l" t="t" r="r" b="b"/>
            <a:pathLst>
              <a:path w="1352429" h="1433210">
                <a:moveTo>
                  <a:pt x="0" y="0"/>
                </a:moveTo>
                <a:lnTo>
                  <a:pt x="1352429" y="0"/>
                </a:lnTo>
                <a:lnTo>
                  <a:pt x="1352429" y="1433210"/>
                </a:lnTo>
                <a:lnTo>
                  <a:pt x="0" y="143321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2" name="Freeform 42"/>
          <p:cNvSpPr/>
          <p:nvPr/>
        </p:nvSpPr>
        <p:spPr>
          <a:xfrm rot="528140">
            <a:off x="13543259" y="-499548"/>
            <a:ext cx="1352429" cy="1433210"/>
          </a:xfrm>
          <a:custGeom>
            <a:avLst/>
            <a:gdLst/>
            <a:ahLst/>
            <a:cxnLst/>
            <a:rect l="l" t="t" r="r" b="b"/>
            <a:pathLst>
              <a:path w="1352429" h="1433210">
                <a:moveTo>
                  <a:pt x="0" y="0"/>
                </a:moveTo>
                <a:lnTo>
                  <a:pt x="1352430" y="0"/>
                </a:lnTo>
                <a:lnTo>
                  <a:pt x="1352430" y="1433210"/>
                </a:lnTo>
                <a:lnTo>
                  <a:pt x="0" y="143321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3" name="Freeform 43"/>
          <p:cNvSpPr/>
          <p:nvPr/>
        </p:nvSpPr>
        <p:spPr>
          <a:xfrm rot="-785667">
            <a:off x="15716156" y="6604035"/>
            <a:ext cx="402087" cy="479710"/>
          </a:xfrm>
          <a:custGeom>
            <a:avLst/>
            <a:gdLst/>
            <a:ahLst/>
            <a:cxnLst/>
            <a:rect l="l" t="t" r="r" b="b"/>
            <a:pathLst>
              <a:path w="402087" h="479710">
                <a:moveTo>
                  <a:pt x="0" y="0"/>
                </a:moveTo>
                <a:lnTo>
                  <a:pt x="402087" y="0"/>
                </a:lnTo>
                <a:lnTo>
                  <a:pt x="402087" y="479710"/>
                </a:lnTo>
                <a:lnTo>
                  <a:pt x="0" y="4797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4" name="TextBox 44"/>
          <p:cNvSpPr txBox="1"/>
          <p:nvPr/>
        </p:nvSpPr>
        <p:spPr>
          <a:xfrm>
            <a:off x="2252910" y="4106405"/>
            <a:ext cx="5580773" cy="2737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Опрашване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 u="none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Биоразнообразие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 u="none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Хранителна верига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 u="none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Производство на мед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 u="none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Икономическо значение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 u="none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Климатични изменения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944579" y="2342431"/>
            <a:ext cx="5889104" cy="1518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60"/>
              </a:lnSpc>
              <a:spcBef>
                <a:spcPct val="0"/>
              </a:spcBef>
            </a:pPr>
            <a:r>
              <a:rPr lang="en-US" sz="520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ЗНАЧЕНИЕТО НА ПЧЕЛИТЕ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9515301" y="1606792"/>
            <a:ext cx="5297070" cy="777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Основна цел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9312447" y="2797726"/>
            <a:ext cx="7262024" cy="1649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0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Стремеж за допринасяне за здравето и благосъстоянието на нашето бъдеще - децата и природата. Част от произведения мед ще бъде предоставен на деца, нуждаещи се от подкрепа.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9576167" y="5930036"/>
            <a:ext cx="3998578" cy="777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Резултат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0244784" y="7384653"/>
            <a:ext cx="4752599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Подкрепяме опазването на пчелите</a:t>
            </a:r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8730" y="-146717"/>
            <a:ext cx="21125461" cy="10580434"/>
            <a:chOff x="0" y="0"/>
            <a:chExt cx="28167281" cy="141072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07246" cy="14107246"/>
            </a:xfrm>
            <a:custGeom>
              <a:avLst/>
              <a:gdLst/>
              <a:ahLst/>
              <a:cxnLst/>
              <a:rect l="l" t="t" r="r" b="b"/>
              <a:pathLst>
                <a:path w="14107246" h="14107246">
                  <a:moveTo>
                    <a:pt x="0" y="0"/>
                  </a:moveTo>
                  <a:lnTo>
                    <a:pt x="14107246" y="0"/>
                  </a:lnTo>
                  <a:lnTo>
                    <a:pt x="14107246" y="14107246"/>
                  </a:lnTo>
                  <a:lnTo>
                    <a:pt x="0" y="14107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060035" y="0"/>
              <a:ext cx="14107246" cy="14107246"/>
            </a:xfrm>
            <a:custGeom>
              <a:avLst/>
              <a:gdLst/>
              <a:ahLst/>
              <a:cxnLst/>
              <a:rect l="l" t="t" r="r" b="b"/>
              <a:pathLst>
                <a:path w="14107246" h="14107246">
                  <a:moveTo>
                    <a:pt x="0" y="0"/>
                  </a:moveTo>
                  <a:lnTo>
                    <a:pt x="14107246" y="0"/>
                  </a:lnTo>
                  <a:lnTo>
                    <a:pt x="14107246" y="14107246"/>
                  </a:lnTo>
                  <a:lnTo>
                    <a:pt x="0" y="14107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4001135"/>
            <a:ext cx="16230600" cy="3041579"/>
            <a:chOff x="0" y="0"/>
            <a:chExt cx="4274726" cy="8010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801074"/>
            </a:xfrm>
            <a:custGeom>
              <a:avLst/>
              <a:gdLst/>
              <a:ahLst/>
              <a:cxnLst/>
              <a:rect l="l" t="t" r="r" b="b"/>
              <a:pathLst>
                <a:path w="4274726" h="801074">
                  <a:moveTo>
                    <a:pt x="11448" y="0"/>
                  </a:moveTo>
                  <a:lnTo>
                    <a:pt x="4263278" y="0"/>
                  </a:lnTo>
                  <a:cubicBezTo>
                    <a:pt x="4269601" y="0"/>
                    <a:pt x="4274726" y="5125"/>
                    <a:pt x="4274726" y="11448"/>
                  </a:cubicBezTo>
                  <a:lnTo>
                    <a:pt x="4274726" y="789627"/>
                  </a:lnTo>
                  <a:cubicBezTo>
                    <a:pt x="4274726" y="792663"/>
                    <a:pt x="4273520" y="795575"/>
                    <a:pt x="4271373" y="797721"/>
                  </a:cubicBezTo>
                  <a:cubicBezTo>
                    <a:pt x="4269226" y="799868"/>
                    <a:pt x="4266314" y="801074"/>
                    <a:pt x="4263278" y="801074"/>
                  </a:cubicBezTo>
                  <a:lnTo>
                    <a:pt x="11448" y="801074"/>
                  </a:lnTo>
                  <a:cubicBezTo>
                    <a:pt x="5125" y="801074"/>
                    <a:pt x="0" y="795949"/>
                    <a:pt x="0" y="789627"/>
                  </a:cubicBezTo>
                  <a:lnTo>
                    <a:pt x="0" y="11448"/>
                  </a:lnTo>
                  <a:cubicBezTo>
                    <a:pt x="0" y="8412"/>
                    <a:pt x="1206" y="5500"/>
                    <a:pt x="3353" y="3353"/>
                  </a:cubicBezTo>
                  <a:cubicBezTo>
                    <a:pt x="5500" y="1206"/>
                    <a:pt x="8412" y="0"/>
                    <a:pt x="11448" y="0"/>
                  </a:cubicBezTo>
                  <a:close/>
                </a:path>
              </a:pathLst>
            </a:custGeom>
            <a:solidFill>
              <a:srgbClr val="BDCC80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4274726" cy="820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16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1373675"/>
            <a:ext cx="6228127" cy="1103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46"/>
              </a:lnSpc>
            </a:pPr>
            <a:r>
              <a:rPr lang="en-US" sz="6585" b="1">
                <a:solidFill>
                  <a:srgbClr val="5D804F"/>
                </a:solidFill>
                <a:latin typeface="Agrandir Ultra-Bold"/>
                <a:ea typeface="Agrandir Ultra-Bold"/>
                <a:cs typeface="Agrandir Ultra-Bold"/>
                <a:sym typeface="Agrandir Ultra-Bold"/>
              </a:rPr>
              <a:t>РЕЗУЛТАТИ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770347" y="866599"/>
            <a:ext cx="5488953" cy="1111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916"/>
              </a:lnSpc>
            </a:pPr>
            <a:r>
              <a:rPr lang="en-US" sz="2471" b="1" dirty="0" err="1">
                <a:solidFill>
                  <a:srgbClr val="000000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Нека</a:t>
            </a:r>
            <a:r>
              <a:rPr lang="en-US" sz="2471" b="1" dirty="0">
                <a:solidFill>
                  <a:srgbClr val="000000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 </a:t>
            </a:r>
            <a:r>
              <a:rPr lang="en-US" sz="2471" b="1" dirty="0" err="1">
                <a:solidFill>
                  <a:srgbClr val="000000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заедно</a:t>
            </a:r>
            <a:r>
              <a:rPr lang="en-US" sz="2471" b="1" dirty="0">
                <a:solidFill>
                  <a:srgbClr val="000000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 </a:t>
            </a:r>
            <a:r>
              <a:rPr lang="en-US" sz="2471" b="1" dirty="0" err="1">
                <a:solidFill>
                  <a:srgbClr val="000000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видим</a:t>
            </a:r>
            <a:r>
              <a:rPr lang="en-US" sz="2471" b="1" dirty="0">
                <a:solidFill>
                  <a:srgbClr val="000000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 </a:t>
            </a:r>
            <a:r>
              <a:rPr lang="en-US" sz="2471" b="1" dirty="0" err="1">
                <a:solidFill>
                  <a:srgbClr val="000000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как</a:t>
            </a:r>
            <a:r>
              <a:rPr lang="en-US" sz="2471" b="1" dirty="0">
                <a:solidFill>
                  <a:srgbClr val="000000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 </a:t>
            </a:r>
            <a:r>
              <a:rPr lang="en-US" sz="2471" b="1" dirty="0" err="1">
                <a:solidFill>
                  <a:srgbClr val="000000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малките</a:t>
            </a:r>
            <a:r>
              <a:rPr lang="en-US" sz="2471" b="1" dirty="0">
                <a:solidFill>
                  <a:srgbClr val="000000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 действия </a:t>
            </a:r>
            <a:r>
              <a:rPr lang="en-US" sz="2471" b="1" dirty="0" err="1">
                <a:solidFill>
                  <a:srgbClr val="000000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водят</a:t>
            </a:r>
            <a:r>
              <a:rPr lang="en-US" sz="2471" b="1" dirty="0">
                <a:solidFill>
                  <a:srgbClr val="000000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 до големи </a:t>
            </a:r>
            <a:r>
              <a:rPr lang="en-US" sz="2471" b="1" dirty="0" err="1">
                <a:solidFill>
                  <a:srgbClr val="000000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промени</a:t>
            </a:r>
            <a:endParaRPr lang="en-US" sz="2471" b="1" dirty="0">
              <a:solidFill>
                <a:srgbClr val="000000"/>
              </a:solidFill>
              <a:latin typeface="Kollektif Bold"/>
              <a:ea typeface="Kollektif Bold"/>
              <a:cs typeface="Kollektif Bold"/>
              <a:sym typeface="Kollektif Bold"/>
            </a:endParaRPr>
          </a:p>
        </p:txBody>
      </p:sp>
      <p:sp>
        <p:nvSpPr>
          <p:cNvPr id="13" name="Freeform 13"/>
          <p:cNvSpPr/>
          <p:nvPr/>
        </p:nvSpPr>
        <p:spPr>
          <a:xfrm rot="2203467">
            <a:off x="15874527" y="1552628"/>
            <a:ext cx="4826945" cy="3245475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0" y="0"/>
                </a:moveTo>
                <a:lnTo>
                  <a:pt x="4826946" y="0"/>
                </a:lnTo>
                <a:lnTo>
                  <a:pt x="4826946" y="3245475"/>
                </a:lnTo>
                <a:lnTo>
                  <a:pt x="0" y="3245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Freeform 14"/>
          <p:cNvSpPr/>
          <p:nvPr/>
        </p:nvSpPr>
        <p:spPr>
          <a:xfrm>
            <a:off x="12781574" y="2177759"/>
            <a:ext cx="916720" cy="1399573"/>
          </a:xfrm>
          <a:custGeom>
            <a:avLst/>
            <a:gdLst/>
            <a:ahLst/>
            <a:cxnLst/>
            <a:rect l="l" t="t" r="r" b="b"/>
            <a:pathLst>
              <a:path w="916720" h="1399573">
                <a:moveTo>
                  <a:pt x="0" y="0"/>
                </a:moveTo>
                <a:lnTo>
                  <a:pt x="916720" y="0"/>
                </a:lnTo>
                <a:lnTo>
                  <a:pt x="916720" y="1399573"/>
                </a:lnTo>
                <a:lnTo>
                  <a:pt x="0" y="13995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5" name="Freeform 15"/>
          <p:cNvSpPr/>
          <p:nvPr/>
        </p:nvSpPr>
        <p:spPr>
          <a:xfrm>
            <a:off x="5655505" y="119687"/>
            <a:ext cx="916720" cy="1399573"/>
          </a:xfrm>
          <a:custGeom>
            <a:avLst/>
            <a:gdLst/>
            <a:ahLst/>
            <a:cxnLst/>
            <a:rect l="l" t="t" r="r" b="b"/>
            <a:pathLst>
              <a:path w="916720" h="1399573">
                <a:moveTo>
                  <a:pt x="0" y="0"/>
                </a:moveTo>
                <a:lnTo>
                  <a:pt x="916720" y="0"/>
                </a:lnTo>
                <a:lnTo>
                  <a:pt x="916720" y="1399573"/>
                </a:lnTo>
                <a:lnTo>
                  <a:pt x="0" y="13995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6" name="Freeform 16"/>
          <p:cNvSpPr/>
          <p:nvPr/>
        </p:nvSpPr>
        <p:spPr>
          <a:xfrm>
            <a:off x="14514824" y="6136011"/>
            <a:ext cx="3543955" cy="3437636"/>
          </a:xfrm>
          <a:custGeom>
            <a:avLst/>
            <a:gdLst/>
            <a:ahLst/>
            <a:cxnLst/>
            <a:rect l="l" t="t" r="r" b="b"/>
            <a:pathLst>
              <a:path w="3543955" h="3437636">
                <a:moveTo>
                  <a:pt x="0" y="0"/>
                </a:moveTo>
                <a:lnTo>
                  <a:pt x="3543954" y="0"/>
                </a:lnTo>
                <a:lnTo>
                  <a:pt x="3543954" y="3437636"/>
                </a:lnTo>
                <a:lnTo>
                  <a:pt x="0" y="34376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7" name="Freeform 17"/>
          <p:cNvSpPr/>
          <p:nvPr/>
        </p:nvSpPr>
        <p:spPr>
          <a:xfrm>
            <a:off x="8654865" y="6136388"/>
            <a:ext cx="3059161" cy="3437260"/>
          </a:xfrm>
          <a:custGeom>
            <a:avLst/>
            <a:gdLst/>
            <a:ahLst/>
            <a:cxnLst/>
            <a:rect l="l" t="t" r="r" b="b"/>
            <a:pathLst>
              <a:path w="3059161" h="3437260">
                <a:moveTo>
                  <a:pt x="0" y="0"/>
                </a:moveTo>
                <a:lnTo>
                  <a:pt x="3059161" y="0"/>
                </a:lnTo>
                <a:lnTo>
                  <a:pt x="3059161" y="3437259"/>
                </a:lnTo>
                <a:lnTo>
                  <a:pt x="0" y="34372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8" name="Freeform 18"/>
          <p:cNvSpPr/>
          <p:nvPr/>
        </p:nvSpPr>
        <p:spPr>
          <a:xfrm>
            <a:off x="782676" y="5954706"/>
            <a:ext cx="4488609" cy="3618941"/>
          </a:xfrm>
          <a:custGeom>
            <a:avLst/>
            <a:gdLst/>
            <a:ahLst/>
            <a:cxnLst/>
            <a:rect l="l" t="t" r="r" b="b"/>
            <a:pathLst>
              <a:path w="4488609" h="3618941">
                <a:moveTo>
                  <a:pt x="0" y="0"/>
                </a:moveTo>
                <a:lnTo>
                  <a:pt x="4488610" y="0"/>
                </a:lnTo>
                <a:lnTo>
                  <a:pt x="4488610" y="3618941"/>
                </a:lnTo>
                <a:lnTo>
                  <a:pt x="0" y="36189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9" name="Freeform 19"/>
          <p:cNvSpPr/>
          <p:nvPr/>
        </p:nvSpPr>
        <p:spPr>
          <a:xfrm rot="449905">
            <a:off x="9450796" y="1128621"/>
            <a:ext cx="1646839" cy="1762182"/>
          </a:xfrm>
          <a:custGeom>
            <a:avLst/>
            <a:gdLst/>
            <a:ahLst/>
            <a:cxnLst/>
            <a:rect l="l" t="t" r="r" b="b"/>
            <a:pathLst>
              <a:path w="1646839" h="1762182">
                <a:moveTo>
                  <a:pt x="0" y="0"/>
                </a:moveTo>
                <a:lnTo>
                  <a:pt x="1646839" y="0"/>
                </a:lnTo>
                <a:lnTo>
                  <a:pt x="1646839" y="1762182"/>
                </a:lnTo>
                <a:lnTo>
                  <a:pt x="0" y="17621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20" name="Freeform 20"/>
          <p:cNvSpPr/>
          <p:nvPr/>
        </p:nvSpPr>
        <p:spPr>
          <a:xfrm rot="-1539994">
            <a:off x="6758164" y="6419755"/>
            <a:ext cx="997327" cy="1494123"/>
          </a:xfrm>
          <a:custGeom>
            <a:avLst/>
            <a:gdLst/>
            <a:ahLst/>
            <a:cxnLst/>
            <a:rect l="l" t="t" r="r" b="b"/>
            <a:pathLst>
              <a:path w="997327" h="1494123">
                <a:moveTo>
                  <a:pt x="0" y="0"/>
                </a:moveTo>
                <a:lnTo>
                  <a:pt x="997327" y="0"/>
                </a:lnTo>
                <a:lnTo>
                  <a:pt x="997327" y="1494123"/>
                </a:lnTo>
                <a:lnTo>
                  <a:pt x="0" y="149412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21" name="Freeform 21"/>
          <p:cNvSpPr/>
          <p:nvPr/>
        </p:nvSpPr>
        <p:spPr>
          <a:xfrm>
            <a:off x="16286801" y="3943786"/>
            <a:ext cx="1058245" cy="816200"/>
          </a:xfrm>
          <a:custGeom>
            <a:avLst/>
            <a:gdLst/>
            <a:ahLst/>
            <a:cxnLst/>
            <a:rect l="l" t="t" r="r" b="b"/>
            <a:pathLst>
              <a:path w="1058245" h="816200">
                <a:moveTo>
                  <a:pt x="0" y="0"/>
                </a:moveTo>
                <a:lnTo>
                  <a:pt x="1058245" y="0"/>
                </a:lnTo>
                <a:lnTo>
                  <a:pt x="1058245" y="816200"/>
                </a:lnTo>
                <a:lnTo>
                  <a:pt x="0" y="8162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22" name="TextBox 22"/>
          <p:cNvSpPr txBox="1"/>
          <p:nvPr/>
        </p:nvSpPr>
        <p:spPr>
          <a:xfrm>
            <a:off x="1533267" y="4427154"/>
            <a:ext cx="4457271" cy="332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6"/>
              </a:lnSpc>
            </a:pPr>
            <a:r>
              <a:rPr lang="en-US" sz="2234" b="1">
                <a:solidFill>
                  <a:srgbClr val="000000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15 засадени дървета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915364" y="4427154"/>
            <a:ext cx="4854983" cy="332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6"/>
              </a:lnSpc>
            </a:pPr>
            <a:r>
              <a:rPr lang="en-US" sz="2234" b="1" dirty="0">
                <a:solidFill>
                  <a:srgbClr val="000000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150 </a:t>
            </a:r>
            <a:r>
              <a:rPr lang="en-US" sz="2234" b="1" dirty="0" err="1">
                <a:solidFill>
                  <a:srgbClr val="000000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памучни</a:t>
            </a:r>
            <a:r>
              <a:rPr lang="en-US" sz="2234" b="1" dirty="0">
                <a:solidFill>
                  <a:srgbClr val="000000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 </a:t>
            </a:r>
            <a:r>
              <a:rPr lang="en-US" sz="2234" b="1" dirty="0" err="1">
                <a:solidFill>
                  <a:srgbClr val="000000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торби</a:t>
            </a:r>
            <a:endParaRPr lang="en-US" sz="2234" b="1" dirty="0">
              <a:solidFill>
                <a:srgbClr val="000000"/>
              </a:solidFill>
              <a:latin typeface="Kollektif Bold"/>
              <a:ea typeface="Kollektif Bold"/>
              <a:cs typeface="Kollektif Bold"/>
              <a:sym typeface="Kollektif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2546169" y="4427154"/>
            <a:ext cx="4457271" cy="332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6"/>
              </a:lnSpc>
            </a:pPr>
            <a:r>
              <a:rPr lang="en-US" sz="2234" b="1">
                <a:solidFill>
                  <a:srgbClr val="000000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Дарен пчелен кошер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07054" y="4417428"/>
            <a:ext cx="4547013" cy="2072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68"/>
              </a:lnSpc>
            </a:pPr>
            <a:endParaRPr/>
          </a:p>
          <a:p>
            <a:pPr algn="l">
              <a:lnSpc>
                <a:spcPts val="2368"/>
              </a:lnSpc>
            </a:pPr>
            <a:endParaRPr/>
          </a:p>
          <a:p>
            <a:pPr marL="433444" lvl="1" indent="-216722" algn="l">
              <a:lnSpc>
                <a:spcPts val="2368"/>
              </a:lnSpc>
              <a:buFont typeface="Arial"/>
              <a:buChar char="•"/>
            </a:pPr>
            <a:r>
              <a:rPr lang="en-US" sz="2007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Подобрено качество на въздуха</a:t>
            </a:r>
          </a:p>
          <a:p>
            <a:pPr marL="433444" lvl="1" indent="-216722" algn="l">
              <a:lnSpc>
                <a:spcPts val="2368"/>
              </a:lnSpc>
              <a:buFont typeface="Arial"/>
              <a:buChar char="•"/>
            </a:pPr>
            <a:r>
              <a:rPr lang="en-US" sz="2007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Повече зелени площи</a:t>
            </a:r>
          </a:p>
          <a:p>
            <a:pPr marL="433444" lvl="1" indent="-216722" algn="l">
              <a:lnSpc>
                <a:spcPts val="2368"/>
              </a:lnSpc>
              <a:buFont typeface="Arial"/>
              <a:buChar char="•"/>
            </a:pPr>
            <a:r>
              <a:rPr lang="en-US" sz="2007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Екологично осъзнаване</a:t>
            </a:r>
          </a:p>
          <a:p>
            <a:pPr algn="l">
              <a:lnSpc>
                <a:spcPts val="2368"/>
              </a:lnSpc>
            </a:pPr>
            <a:endParaRPr lang="en-US" sz="2007">
              <a:solidFill>
                <a:srgbClr val="000000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algn="l">
              <a:lnSpc>
                <a:spcPts val="2368"/>
              </a:lnSpc>
            </a:pPr>
            <a:endParaRPr lang="en-US" sz="2007">
              <a:solidFill>
                <a:srgbClr val="000000"/>
              </a:solidFill>
              <a:latin typeface="Kollektif"/>
              <a:ea typeface="Kollektif"/>
              <a:cs typeface="Kollektif"/>
              <a:sym typeface="Kollektif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763605" y="4962721"/>
            <a:ext cx="4713507" cy="1186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3444" lvl="1" indent="-216722" algn="l">
              <a:lnSpc>
                <a:spcPts val="2368"/>
              </a:lnSpc>
              <a:buFont typeface="Arial"/>
              <a:buChar char="•"/>
            </a:pPr>
            <a:r>
              <a:rPr lang="en-US" sz="2007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Намалена</a:t>
            </a:r>
            <a:r>
              <a:rPr lang="en-US" sz="2007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2007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употреба</a:t>
            </a:r>
            <a:r>
              <a:rPr lang="en-US" sz="2007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на </a:t>
            </a:r>
            <a:r>
              <a:rPr lang="en-US" sz="2007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пластмаса</a:t>
            </a:r>
            <a:endParaRPr lang="en-US" sz="2007" dirty="0">
              <a:solidFill>
                <a:srgbClr val="000000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marL="433444" lvl="1" indent="-216722" algn="l">
              <a:lnSpc>
                <a:spcPts val="2368"/>
              </a:lnSpc>
              <a:buFont typeface="Arial"/>
              <a:buChar char="•"/>
            </a:pPr>
            <a:r>
              <a:rPr lang="en-US" sz="2007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Стимулиране</a:t>
            </a:r>
            <a:r>
              <a:rPr lang="en-US" sz="2007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на устойчиви навици</a:t>
            </a:r>
          </a:p>
          <a:p>
            <a:pPr marL="433444" lvl="1" indent="-216722" algn="l">
              <a:lnSpc>
                <a:spcPts val="2368"/>
              </a:lnSpc>
              <a:buFont typeface="Arial"/>
              <a:buChar char="•"/>
            </a:pPr>
            <a:r>
              <a:rPr lang="en-US" sz="2007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Повишена</a:t>
            </a:r>
            <a:r>
              <a:rPr lang="en-US" sz="2007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осведоменост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274819" y="4960011"/>
            <a:ext cx="4728621" cy="1186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3444" lvl="1" indent="-216722" algn="l">
              <a:lnSpc>
                <a:spcPts val="2368"/>
              </a:lnSpc>
              <a:buFont typeface="Arial"/>
              <a:buChar char="•"/>
            </a:pPr>
            <a:r>
              <a:rPr lang="en-US" sz="2007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Подкрепа за пчеларството</a:t>
            </a:r>
          </a:p>
          <a:p>
            <a:pPr marL="433444" lvl="1" indent="-216722" algn="l">
              <a:lnSpc>
                <a:spcPts val="2368"/>
              </a:lnSpc>
              <a:buFont typeface="Arial"/>
              <a:buChar char="•"/>
            </a:pPr>
            <a:r>
              <a:rPr lang="en-US" sz="2007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Помощ за деца в нужда</a:t>
            </a:r>
          </a:p>
          <a:p>
            <a:pPr marL="433444" lvl="1" indent="-216722" algn="l">
              <a:lnSpc>
                <a:spcPts val="2368"/>
              </a:lnSpc>
              <a:buFont typeface="Arial"/>
              <a:buChar char="•"/>
            </a:pPr>
            <a:r>
              <a:rPr lang="en-US" sz="2007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Опазване на екосистемата</a:t>
            </a:r>
          </a:p>
          <a:p>
            <a:pPr algn="l">
              <a:lnSpc>
                <a:spcPts val="2368"/>
              </a:lnSpc>
            </a:pPr>
            <a:endParaRPr lang="en-US" sz="2007">
              <a:solidFill>
                <a:srgbClr val="000000"/>
              </a:solidFill>
              <a:latin typeface="Kollektif"/>
              <a:ea typeface="Kollektif"/>
              <a:cs typeface="Kollektif"/>
              <a:sym typeface="Kollektif"/>
            </a:endParaRPr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vironmental Education Center XL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97BF15"/>
      </a:accent1>
      <a:accent2>
        <a:srgbClr val="076628"/>
      </a:accent2>
      <a:accent3>
        <a:srgbClr val="FFFFFF"/>
      </a:accent3>
      <a:accent4>
        <a:srgbClr val="FFAB40"/>
      </a:accent4>
      <a:accent5>
        <a:srgbClr val="0097A7"/>
      </a:accent5>
      <a:accent6>
        <a:srgbClr val="EEFF41"/>
      </a:accent6>
      <a:hlink>
        <a:srgbClr val="97BF1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705</Words>
  <Application>Microsoft Office PowerPoint</Application>
  <PresentationFormat>Custom</PresentationFormat>
  <Paragraphs>88</Paragraphs>
  <Slides>13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40" baseType="lpstr">
      <vt:lpstr>Cerebri Italics</vt:lpstr>
      <vt:lpstr>Playfair Display SC</vt:lpstr>
      <vt:lpstr>Lexend Mega</vt:lpstr>
      <vt:lpstr>Bobby Jones Condensed</vt:lpstr>
      <vt:lpstr>Times New Roman</vt:lpstr>
      <vt:lpstr>Roboto Bold</vt:lpstr>
      <vt:lpstr>Gloria Hallelujah</vt:lpstr>
      <vt:lpstr>Lazydog</vt:lpstr>
      <vt:lpstr>Montserrat Heavy</vt:lpstr>
      <vt:lpstr>Roboto</vt:lpstr>
      <vt:lpstr>Agrandir Ultra-Bold</vt:lpstr>
      <vt:lpstr>Kollektif Bold</vt:lpstr>
      <vt:lpstr>Kollektif</vt:lpstr>
      <vt:lpstr>Magnolia Script</vt:lpstr>
      <vt:lpstr>Calibri</vt:lpstr>
      <vt:lpstr>TAN Ashford</vt:lpstr>
      <vt:lpstr>Lustria</vt:lpstr>
      <vt:lpstr>Arial</vt:lpstr>
      <vt:lpstr>Playfair Display SC Bold</vt:lpstr>
      <vt:lpstr>Sniglet</vt:lpstr>
      <vt:lpstr>Playfair Display Bold</vt:lpstr>
      <vt:lpstr>Patrick Hand</vt:lpstr>
      <vt:lpstr>Quicksand</vt:lpstr>
      <vt:lpstr>Jua</vt:lpstr>
      <vt:lpstr>Montserrat Ultra-Bold</vt:lpstr>
      <vt:lpstr>Office Theme</vt:lpstr>
      <vt:lpstr>Environmental Education Center XL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Инстаграм пост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за доклад</dc:title>
  <cp:lastModifiedBy>Елена Й. Валева</cp:lastModifiedBy>
  <cp:revision>4</cp:revision>
  <dcterms:created xsi:type="dcterms:W3CDTF">2006-08-16T00:00:00Z</dcterms:created>
  <dcterms:modified xsi:type="dcterms:W3CDTF">2024-10-18T06:08:17Z</dcterms:modified>
  <dc:identifier>DAGTniCzH54</dc:identifier>
</cp:coreProperties>
</file>