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59" r:id="rId11"/>
    <p:sldId id="260" r:id="rId12"/>
    <p:sldId id="264" r:id="rId13"/>
    <p:sldId id="270" r:id="rId14"/>
  </p:sldIdLst>
  <p:sldSz cx="18288000" cy="10287000"/>
  <p:notesSz cx="6858000" cy="9144000"/>
  <p:embeddedFontLst>
    <p:embeddedFont>
      <p:font typeface="Dosis Semi-Bold" panose="020B0604020202020204" charset="0"/>
      <p:regular r:id="rId16"/>
    </p:embeddedFont>
    <p:embeddedFont>
      <p:font typeface="Gaegu Bold" pitchFamily="2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11" autoAdjust="0"/>
  </p:normalViewPr>
  <p:slideViewPr>
    <p:cSldViewPr>
      <p:cViewPr varScale="1">
        <p:scale>
          <a:sx n="50" d="100"/>
          <a:sy n="50" d="100"/>
        </p:scale>
        <p:origin x="87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20.10.2024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48.jpg"/><Relationship Id="rId4" Type="http://schemas.openxmlformats.org/officeDocument/2006/relationships/image" Target="../media/image30.sv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4.jpg"/><Relationship Id="rId5" Type="http://schemas.openxmlformats.org/officeDocument/2006/relationships/image" Target="../media/image50.png"/><Relationship Id="rId10" Type="http://schemas.openxmlformats.org/officeDocument/2006/relationships/image" Target="../media/image53.jpg"/><Relationship Id="rId4" Type="http://schemas.openxmlformats.org/officeDocument/2006/relationships/image" Target="../media/image49.jpe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png"/><Relationship Id="rId7" Type="http://schemas.openxmlformats.org/officeDocument/2006/relationships/image" Target="../media/image23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g"/><Relationship Id="rId5" Type="http://schemas.openxmlformats.org/officeDocument/2006/relationships/image" Target="../media/image39.jpeg"/><Relationship Id="rId10" Type="http://schemas.openxmlformats.org/officeDocument/2006/relationships/image" Target="../media/image43.jpg"/><Relationship Id="rId4" Type="http://schemas.openxmlformats.org/officeDocument/2006/relationships/image" Target="../media/image3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979840" y="1585755"/>
            <a:ext cx="818236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1143000" y="4114955"/>
            <a:ext cx="7924799" cy="481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bg-BG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Започнахме със</a:t>
            </a:r>
            <a:r>
              <a:rPr lang="bg-BG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засаждането на  разсад от различни видове билки мента, босилек, розмарин, </a:t>
            </a:r>
            <a:r>
              <a:rPr lang="bg-BG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мелиса</a:t>
            </a:r>
            <a:r>
              <a:rPr lang="bg-BG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/лимонова трева/, копър, мащерка. Това бе осъществено от нашите съученици  от 10клас, специалност  Кетъринг, в стайни мини оранжерии с различни размери.</a:t>
            </a:r>
          </a:p>
          <a:p>
            <a:pPr>
              <a:lnSpc>
                <a:spcPts val="4164"/>
              </a:lnSpc>
            </a:pPr>
            <a:endParaRPr lang="bg-BG" sz="3499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164"/>
              </a:lnSpc>
            </a:pP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195423" y="1757538"/>
            <a:ext cx="960871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3600" b="1" spc="600" dirty="0">
                <a:solidFill>
                  <a:srgbClr val="006600"/>
                </a:solidFill>
              </a:rPr>
              <a:t>Как започнахме</a:t>
            </a:r>
          </a:p>
          <a:p>
            <a:pPr algn="ctr"/>
            <a:r>
              <a:rPr lang="bg-BG" sz="3600" b="1" spc="600" dirty="0">
                <a:solidFill>
                  <a:srgbClr val="006600"/>
                </a:solidFill>
              </a:rPr>
              <a:t>с изграждането на нашата</a:t>
            </a:r>
          </a:p>
          <a:p>
            <a:pPr algn="ctr"/>
            <a:r>
              <a:rPr lang="bg-BG" sz="3600" b="1" spc="600" dirty="0">
                <a:solidFill>
                  <a:srgbClr val="006600"/>
                </a:solidFill>
              </a:rPr>
              <a:t>био оранжерия</a:t>
            </a:r>
            <a:endParaRPr lang="bg-BG" sz="5000" b="1" spc="600" dirty="0"/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FCD8A710-3A7D-C7D5-2D5A-5E2F985E12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445" y="1462699"/>
            <a:ext cx="5845892" cy="6909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5884976" y="4381500"/>
            <a:ext cx="12403023" cy="5389104"/>
          </a:xfrm>
          <a:custGeom>
            <a:avLst/>
            <a:gdLst/>
            <a:ahLst/>
            <a:cxnLst/>
            <a:rect l="l" t="t" r="r" b="b"/>
            <a:pathLst>
              <a:path w="9994348" h="1369052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94059" r="-1510" b="-125570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85261" y="4959930"/>
            <a:ext cx="4335480" cy="4335480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" name="Freeform 13"/>
          <p:cNvSpPr/>
          <p:nvPr/>
        </p:nvSpPr>
        <p:spPr>
          <a:xfrm rot="-10800000">
            <a:off x="2883305" y="495298"/>
            <a:ext cx="10832694" cy="3593077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6705978" y="6891845"/>
            <a:ext cx="10637694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Посадихме цветя  около оранжерията, които привличат полезни насекоми, като пчели и паразитни оси.</a:t>
            </a:r>
          </a:p>
          <a:p>
            <a:pPr algn="ctr"/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Декоративни храсти, които  освежават околната среда и  осигурят сянка</a:t>
            </a:r>
            <a:r>
              <a:rPr lang="bg-BG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3685052" y="964048"/>
            <a:ext cx="9562550" cy="2687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Намерихме слънчево място, което получава между 6-8 часа пряка светлина на ден, като е  избегнат район с </a:t>
            </a:r>
            <a:r>
              <a:rPr lang="bg-BG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предпоследствия</a:t>
            </a:r>
            <a:r>
              <a:rPr lang="bg-BG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вятър и наводнения.</a:t>
            </a:r>
            <a:endParaRPr lang="bg-BG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Започваме с дейности, които носят удоволствие, но и грижа за природата</a:t>
            </a:r>
          </a:p>
          <a:p>
            <a:pPr algn="ctr">
              <a:spcAft>
                <a:spcPts val="800"/>
              </a:spcAft>
            </a:pP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Когато се грижим за природата, се грижим и за самите себе си.</a:t>
            </a:r>
            <a:endParaRPr lang="bg-BG" sz="5000" b="1" spc="6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00D06D18-8E90-14D1-4452-DAF742885354}"/>
              </a:ext>
            </a:extLst>
          </p:cNvPr>
          <p:cNvSpPr txBox="1"/>
          <p:nvPr/>
        </p:nvSpPr>
        <p:spPr>
          <a:xfrm>
            <a:off x="6106002" y="4946705"/>
            <a:ext cx="1083269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Зеленината около оранжерията може да бъде важен елемент за подобряване на микрооколната среда и за подпомагане на нашите растения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385049C-F493-5FD7-6D37-E309C3BD2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81" y="668350"/>
            <a:ext cx="3856323" cy="3448050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585F4640-18AE-5F0E-2A0A-65006407FF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2" y="4659377"/>
            <a:ext cx="4966479" cy="4608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4382750" y="759209"/>
            <a:ext cx="13905249" cy="1743724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pPr algn="ctr"/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Поставянето на два типа компостери е удачен вариант</a:t>
            </a:r>
          </a:p>
          <a:p>
            <a:pPr algn="ctr"/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създаване на био тор и почва за отглеждането </a:t>
            </a:r>
          </a:p>
          <a:p>
            <a:pPr algn="ctr"/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билки и подправки в оранжерията ни. </a:t>
            </a:r>
            <a:endParaRPr lang="bg-BG" sz="2800" dirty="0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818377" y="174787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934913" y="3474569"/>
            <a:ext cx="9452852" cy="4557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bg-BG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Компостер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компостиране на трева, листа, паднали клони и други градински отпадъци. Паркът, който изгражда нашия училищен двор е най-доброто място за това.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bg-B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bg-BG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омпостер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е за хранителните отпадъци, които ще се събират от нашите недоядени закуски и всичко, което сме използвали в часовете ни по учебна практика в кабинетите по готварство и </a:t>
            </a:r>
            <a:r>
              <a:rPr lang="bg-BG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барманство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bg-B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55BBA77B-8406-6603-72D8-3A313C776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6" y="690991"/>
            <a:ext cx="3696949" cy="6421211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23639BD2-72A4-AE8E-45A0-66953AF078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0" y="4385117"/>
            <a:ext cx="3115169" cy="4111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50178" y="310723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301740" y="5689760"/>
            <a:ext cx="1156347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bg-BG" sz="3600" b="1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 училището: </a:t>
            </a:r>
            <a:endParaRPr lang="en-US" sz="3600" b="1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3600" b="1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туризъм </a:t>
            </a:r>
            <a:endParaRPr lang="en-US" sz="3600" b="1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3600" b="1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„Алеко </a:t>
            </a:r>
            <a:r>
              <a:rPr lang="bg-BG" sz="3600" b="1" spc="-156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Константинов“ –гр.Ямбол</a:t>
            </a:r>
            <a:endParaRPr lang="en-US" sz="3600" b="1" spc="-156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група:</a:t>
            </a:r>
            <a:r>
              <a:rPr lang="en-US" sz="3008" b="1" spc="-156" dirty="0">
                <a:solidFill>
                  <a:srgbClr val="6B4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5400" b="1" spc="-156" dirty="0">
              <a:solidFill>
                <a:srgbClr val="6B4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097722" y="4217557"/>
            <a:ext cx="1110845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Здраве</a:t>
            </a:r>
            <a:r>
              <a:rPr lang="bg-BG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bg-BG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Екология в Училище</a:t>
            </a:r>
            <a:endParaRPr lang="bg-BG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488516" y="4084157"/>
            <a:ext cx="508620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Йордан Цветанов Вълев-ученик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9 клас</a:t>
            </a:r>
            <a:endParaRPr lang="en-US" sz="77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45403" y="4076700"/>
            <a:ext cx="529036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Стефанов Пехливанов от 9 клас</a:t>
            </a:r>
            <a:endParaRPr 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06446" y="4076700"/>
            <a:ext cx="51433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Янков Топалов от 9 клас</a:t>
            </a:r>
            <a:endParaRPr lang="en-US" sz="2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22564" y="5570793"/>
            <a:ext cx="4244180" cy="241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</a:rPr>
              <a:t>специалност Спедиция, транспортна и складова логистика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</a:rPr>
              <a:t>ПГТ „Алеко Константинов“ гр.Ямбол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7021910" y="5597840"/>
            <a:ext cx="4244180" cy="288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Специалност Спедиция, транспортна и складова логистика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ПГТ „Алеко Константинов“ гр. Ямбол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55A2050-3AB7-4848-5E7A-2CA1B4FE046C}"/>
              </a:ext>
            </a:extLst>
          </p:cNvPr>
          <p:cNvSpPr txBox="1"/>
          <p:nvPr/>
        </p:nvSpPr>
        <p:spPr>
          <a:xfrm>
            <a:off x="11990404" y="5570793"/>
            <a:ext cx="4244180" cy="241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</a:rPr>
              <a:t>Специалност Спедиция , транспортна и складова логистика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</a:rPr>
              <a:t>ПГТ „Алеко Константинов“ гр.Ямбол</a:t>
            </a:r>
            <a:endParaRPr lang="en-US" sz="3001" spc="39" dirty="0">
              <a:solidFill>
                <a:srgbClr val="000000"/>
              </a:solidFill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769239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Ръководител: Радостина Белчева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4241743" y="-3046043"/>
            <a:ext cx="9643077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2452832" y="3084724"/>
            <a:ext cx="78841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algn="l"/>
            <a:r>
              <a:rPr lang="bg-BG" sz="3500" b="1" u="sng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1369344" y="4356214"/>
            <a:ext cx="8610230" cy="5082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625475" algn="l">
              <a:lnSpc>
                <a:spcPts val="4033"/>
              </a:lnSpc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Отглеждането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не само приятно занимание, но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множество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Отглеждането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 в кулинарията предоставя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творчество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иновации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Учениците развиват практически умения в отглеждането на растения, включително засаждане, поливане, подрязване и прибиране на реколтата. </a:t>
            </a:r>
          </a:p>
          <a:p>
            <a:pPr>
              <a:lnSpc>
                <a:spcPts val="4033"/>
              </a:lnSpc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Всичко това спомага за цялостното развитие на личността, насърчавайки интереса към природата и здравословния начин на живот.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4033"/>
              </a:lnSpc>
            </a:pPr>
            <a:endParaRPr lang="en-US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399156" y="261214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10042703" y="3870639"/>
            <a:ext cx="7300727" cy="502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indent="3365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bg-B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Образователния процес ни  помага да  свържем теорията с практиката, което стимулира интересът на учениците при изпълнението на задачи или проекти, което помага за развиване на социални и комуникационни умения.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bg-BG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Тези подходи не само помагат за по-доброто усвояване на знанията, но и развиват редица умения - критично мислене, креативност и работа в екип. Така ще се подготвят нови поколения, които да действат като активни участници в опазването на околната среда и създаването на по-добро бъдеще.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4033"/>
              </a:lnSpc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9048176" y="2577731"/>
            <a:ext cx="885529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algn="l"/>
            <a:r>
              <a:rPr lang="ru-RU" sz="3500" b="1" u="sng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2531918" y="1072877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0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30794" y="563377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727317" y="3009900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348895" y="260392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08152" y="3269159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dirty="0">
                <a:solidFill>
                  <a:srgbClr val="000000"/>
                </a:solidFill>
                <a:latin typeface="Gaegu Bold"/>
              </a:rPr>
              <a:t>Развити</a:t>
            </a: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645539" y="258609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20906" y="2547993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47962" y="1220588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096000" y="3965513"/>
            <a:ext cx="5792296" cy="5630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оранжерията ни за билки и подправки ще се научим  успешно :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 управляваме такъв бизнес.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 придобием : Знания за растителната ботаника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Агроекология и устойчиво земеделие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Придобиваме умения в контролирането на микроклимата в оранжерията, включително температура, влажност и осветление.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и безопасност на продуктите</a:t>
            </a:r>
          </a:p>
          <a:p>
            <a:pPr marL="0" marR="0"/>
            <a:r>
              <a:rPr lang="bg-BG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Непрекъснато обучение</a:t>
            </a:r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Оставаме в течение с новите тенденции и изследвания в агрономията и информациите за билките.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Създаване на връзки с други производители на билки, научни институции и асоциации, за да обменим опит и добри практики.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041675" y="3287740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483953" y="3386435"/>
            <a:ext cx="476237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3000" b="1" u="sng" dirty="0">
                <a:solidFill>
                  <a:srgbClr val="000000"/>
                </a:solidFill>
                <a:latin typeface="Gaegu Bold"/>
              </a:rPr>
              <a:t>Постигнати</a:t>
            </a: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226145" y="3993110"/>
            <a:ext cx="5792296" cy="5090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Отглеждането на билки може да бъде много удовлетворяващо и полезно занимание.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Първата стъпка е да изберете какви билки искаме да отглеждаме, а след това и :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на мястото; Разсад или семена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Поливане; Подхранване;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Подрязване и грижа;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Събиране; </a:t>
            </a:r>
            <a:r>
              <a:rPr lang="bg-BG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Съхранение</a:t>
            </a:r>
            <a:endParaRPr lang="en-US" sz="2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и заболявания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bg-BG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правилна грижа и внимание, можем да се радвате на свежи билки, които да използваме в кулинарията, за здравословни настойки или за Арома терапия.</a:t>
            </a:r>
            <a:endParaRPr lang="en-US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343"/>
              </a:lnSpc>
            </a:pPr>
            <a:endParaRPr lang="en-US" sz="22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1888296" y="3965513"/>
            <a:ext cx="6307003" cy="5803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/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Отглеждането на билки ни предлага интегриран подход към обучението, комбинирайки теория и практика, и насърчава нашето отношение към природата и здравето.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bg-BG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Здравословен начин на живот</a:t>
            </a:r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научаваме за ползите от билките за здравето и как те могат да се използват в кулинарията. Това  лесно ще  предизвика интерес към готвенето и експериментирането с нови рецепти.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Отговорност и търпение</a:t>
            </a:r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Грижата за растенията учи всеки един от нас на отговорност и необходимостта от търпение, тъй като растенията не растат бързо и изискват постоянни грижи.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bg-BG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Социални умения</a:t>
            </a:r>
            <a:r>
              <a:rPr lang="bg-BG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Работим в групи за отглеждане на нашите билки и това подобрява социалните умения и сътрудничеството между нас учениците.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3343"/>
              </a:lnSpc>
            </a:pPr>
            <a:endParaRPr lang="en-US" sz="2400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641849" y="1909614"/>
            <a:ext cx="13613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</a:p>
          <a:p>
            <a:r>
              <a:rPr lang="bg-BG" sz="5000" b="1" spc="600" dirty="0">
                <a:solidFill>
                  <a:srgbClr val="006600"/>
                </a:solidFill>
              </a:rPr>
              <a:t>-ученици със СОП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762000" y="4387050"/>
            <a:ext cx="11346051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/>
            <a:r>
              <a:rPr lang="bg-B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Отглеждането на билки и работа с ученици със специални образователни потребности (СОП) може да бъде изключително иновативно и вдъхновяващо начинание.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/>
            <a:r>
              <a:rPr lang="bg-B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с природата</a:t>
            </a:r>
            <a:r>
              <a:rPr lang="bg-B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извеждането на учениците на открито, за да отглеждат билки, може да бъде чудесен начин за обучение, защото те  участват активно – от засяването на семената до прибирането на реколтата.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/>
            <a:r>
              <a:rPr lang="bg-B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 арт проекти</a:t>
            </a:r>
            <a:r>
              <a:rPr lang="bg-B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създаване на художествени произведения, вдъхновени от билките. Например, рисунки, колажи или дори инсталации с естествени материали. Така те ще могат да изразят въображението си и да свържат теорията с практиката.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/>
            <a:r>
              <a:rPr lang="bg-B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Билките предлагат множество възможности за сензорни приложения - могат да се докосват, миришат и дори опитват различни билки, което ще направи обучението по-интересно и ангажиращо за тях.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/>
            <a:r>
              <a:rPr lang="bg-B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Свързване на  изученото за билки с други предмети. Например, в биологията може да се говори за ползите от тях за здравето, в географията – за местата, където растат, а в изкуствата – за техните цветове и форми.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947054" y="102524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947054" y="665509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249" y="7352480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88" y="7342396"/>
            <a:ext cx="7504602" cy="1977083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67664FC-B5DC-7A91-FAC7-758580B611CB}"/>
              </a:ext>
            </a:extLst>
          </p:cNvPr>
          <p:cNvSpPr txBox="1"/>
          <p:nvPr/>
        </p:nvSpPr>
        <p:spPr>
          <a:xfrm>
            <a:off x="3170826" y="3414529"/>
            <a:ext cx="11946347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ru-RU" sz="32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 се научават да отглеждат билки и подправки без химикали, как да се борят с вредителите. </a:t>
            </a:r>
          </a:p>
          <a:p>
            <a:pPr algn="ctr">
              <a:lnSpc>
                <a:spcPts val="3343"/>
              </a:lnSpc>
            </a:pPr>
            <a:r>
              <a:rPr lang="ru-RU" sz="32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Прилагане на компостирането в ежедневието за събиране на ежедневните хранителни отпадъци.</a:t>
            </a:r>
          </a:p>
          <a:p>
            <a:pPr algn="ctr">
              <a:lnSpc>
                <a:spcPts val="3343"/>
              </a:lnSpc>
            </a:pPr>
            <a:r>
              <a:rPr lang="ru-RU" sz="32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аучават се на отговорности при отглеждането на растенията. Възможностите за тяхната употреба.</a:t>
            </a:r>
          </a:p>
          <a:p>
            <a:pPr algn="ctr">
              <a:lnSpc>
                <a:spcPts val="3343"/>
              </a:lnSpc>
            </a:pPr>
            <a:r>
              <a:rPr lang="ru-RU" sz="32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 празно се казва «Трудът краси човека». Трудолюбие, постоянство и отговорност са добрите качества, които трайно се засаждат в младите билкари. Да цениш труда на другия и да пазиш и се грижиш за околната среда е наша мисия.</a:t>
            </a:r>
            <a:endParaRPr lang="en-US" sz="28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871534" y="3009391"/>
            <a:ext cx="3221277" cy="5440379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64372" r="-64372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560194" y="3807319"/>
            <a:ext cx="3221277" cy="5440379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239394" y="3064397"/>
            <a:ext cx="3323119" cy="5612379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6"/>
              <a:stretch>
                <a:fillRect l="-111951" r="-111951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Freeform 12"/>
          <p:cNvSpPr/>
          <p:nvPr/>
        </p:nvSpPr>
        <p:spPr>
          <a:xfrm rot="7251747">
            <a:off x="16733650" y="786725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13"/>
          <p:cNvSpPr txBox="1"/>
          <p:nvPr/>
        </p:nvSpPr>
        <p:spPr>
          <a:xfrm>
            <a:off x="12238529" y="8479379"/>
            <a:ext cx="526713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bg-BG" sz="5400" spc="-3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часовете по готварство</a:t>
            </a:r>
            <a:endParaRPr lang="en-US" sz="5400" spc="-38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62235" y="3048696"/>
            <a:ext cx="3810077" cy="70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Нашата цел</a:t>
            </a:r>
            <a:endParaRPr lang="en-US" sz="5704" spc="-38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49882" y="8584363"/>
            <a:ext cx="427257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Една мечта</a:t>
            </a:r>
            <a:endParaRPr lang="en-US" sz="5704" spc="-38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-7587409" flipH="1">
            <a:off x="-120901" y="7288822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0990206" y="3702321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3276600" y="431789"/>
            <a:ext cx="11973921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1676400" y="686293"/>
            <a:ext cx="14987258" cy="1491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bg-BG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Когато се грижим за природата, се грижим и за самите себе си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bg-BG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Една мечта, една цел , защото малките действия имат значение</a:t>
            </a:r>
          </a:p>
        </p:txBody>
      </p:sp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005815BB-9778-F299-099F-E27770B4E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11" y="3087257"/>
            <a:ext cx="5092053" cy="5238375"/>
          </a:xfrm>
          <a:prstGeom prst="rect">
            <a:avLst/>
          </a:prstGeom>
        </p:spPr>
      </p:pic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81A79BCC-232C-F852-8B1F-53B6EC5EC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02" y="3899749"/>
            <a:ext cx="5432864" cy="5117121"/>
          </a:xfrm>
          <a:prstGeom prst="rect">
            <a:avLst/>
          </a:prstGeom>
        </p:spPr>
      </p:pic>
      <p:pic>
        <p:nvPicPr>
          <p:cNvPr id="28" name="Картина 27">
            <a:extLst>
              <a:ext uri="{FF2B5EF4-FFF2-40B4-BE49-F238E27FC236}">
                <a16:creationId xmlns:a16="http://schemas.microsoft.com/office/drawing/2014/main" id="{24009B7E-681A-78D0-80E6-4D86ED138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79" y="3242992"/>
            <a:ext cx="4554204" cy="521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75620" y="644697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406801">
            <a:off x="3197931" y="989644"/>
            <a:ext cx="9172112" cy="900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важна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обхваща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екологичната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опазването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околната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социалната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отговорност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цел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подготви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след нас, за да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информирано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активно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участващо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опазването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запознати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основните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екологични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замърсяване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загуба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биоразнообразие и устойчиво развитие.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развиваме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умения за устойчиво поведение,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например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компостиране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рециклиране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градинарство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ресурсите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реализирано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училище.</a:t>
            </a:r>
            <a:endParaRPr lang="en-US" sz="3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939</TotalTime>
  <Words>1224</Words>
  <Application>Microsoft Office PowerPoint</Application>
  <PresentationFormat>Custom</PresentationFormat>
  <Paragraphs>88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2811603: ПГХТТ - Ямбол</cp:lastModifiedBy>
  <cp:revision>137</cp:revision>
  <dcterms:created xsi:type="dcterms:W3CDTF">2006-08-16T00:00:00Z</dcterms:created>
  <dcterms:modified xsi:type="dcterms:W3CDTF">2024-10-20T13:33:15Z</dcterms:modified>
  <dc:identifier>DAGFSh-DcQ4</dc:identifier>
</cp:coreProperties>
</file>