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3" r:id="rId10"/>
    <p:sldId id="265" r:id="rId11"/>
    <p:sldId id="267" r:id="rId12"/>
    <p:sldId id="268" r:id="rId13"/>
  </p:sldIdLst>
  <p:sldSz cx="18288000" cy="10287000"/>
  <p:notesSz cx="6858000" cy="9144000"/>
  <p:defaultTextStyle>
    <a:defPPr lvl="0">
      <a:defRPr lang="en-US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802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D3F4B3-D721-4447-B10D-EB0D2295D487}" type="datetimeFigureOut">
              <a:rPr lang="bg-BG" smtClean="0"/>
              <a:t>7.11.2024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EDBAB-633D-4D1B-94CD-A90F5252C31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27872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gif"/><Relationship Id="rId9" Type="http://schemas.microsoft.com/office/2007/relationships/hdphoto" Target="../media/hdphoto2.wdp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19.svg"/><Relationship Id="rId3" Type="http://schemas.openxmlformats.org/officeDocument/2006/relationships/image" Target="../media/image22.png"/><Relationship Id="rId7" Type="http://schemas.openxmlformats.org/officeDocument/2006/relationships/image" Target="../media/image34.png"/><Relationship Id="rId12" Type="http://schemas.openxmlformats.org/officeDocument/2006/relationships/image" Target="../media/image1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24.png"/><Relationship Id="rId5" Type="http://schemas.openxmlformats.org/officeDocument/2006/relationships/image" Target="../media/image43.png"/><Relationship Id="rId10" Type="http://schemas.openxmlformats.org/officeDocument/2006/relationships/image" Target="../media/image23.png"/><Relationship Id="rId4" Type="http://schemas.openxmlformats.org/officeDocument/2006/relationships/image" Target="../media/image30.svg"/><Relationship Id="rId9" Type="http://schemas.openxmlformats.org/officeDocument/2006/relationships/image" Target="../media/image13.png"/><Relationship Id="rId1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3.png"/><Relationship Id="rId7" Type="http://schemas.openxmlformats.org/officeDocument/2006/relationships/image" Target="../media/image54.sv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23.svg"/><Relationship Id="rId5" Type="http://schemas.openxmlformats.org/officeDocument/2006/relationships/image" Target="../media/image15.sv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5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17.png"/><Relationship Id="rId18" Type="http://schemas.openxmlformats.org/officeDocument/2006/relationships/image" Target="../media/image3.gif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12" Type="http://schemas.openxmlformats.org/officeDocument/2006/relationships/image" Target="../media/image19.svg"/><Relationship Id="rId17" Type="http://schemas.openxmlformats.org/officeDocument/2006/relationships/image" Target="../media/image2.png"/><Relationship Id="rId2" Type="http://schemas.openxmlformats.org/officeDocument/2006/relationships/image" Target="../media/image20.jpeg"/><Relationship Id="rId16" Type="http://schemas.openxmlformats.org/officeDocument/2006/relationships/image" Target="../media/image23.sv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6.png"/><Relationship Id="rId5" Type="http://schemas.openxmlformats.org/officeDocument/2006/relationships/image" Target="../media/image14.png"/><Relationship Id="rId15" Type="http://schemas.openxmlformats.org/officeDocument/2006/relationships/image" Target="../media/image18.png"/><Relationship Id="rId10" Type="http://schemas.openxmlformats.org/officeDocument/2006/relationships/image" Target="../media/image17.svg"/><Relationship Id="rId19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15.png"/><Relationship Id="rId14" Type="http://schemas.openxmlformats.org/officeDocument/2006/relationships/image" Target="../media/image2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18.png"/><Relationship Id="rId18" Type="http://schemas.openxmlformats.org/officeDocument/2006/relationships/image" Target="../media/image25.sv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21.sv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3.gif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2.png"/><Relationship Id="rId10" Type="http://schemas.openxmlformats.org/officeDocument/2006/relationships/image" Target="../media/image19.svg"/><Relationship Id="rId19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28.sv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9.svg"/><Relationship Id="rId5" Type="http://schemas.openxmlformats.org/officeDocument/2006/relationships/image" Target="../media/image15.sv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2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22.png"/><Relationship Id="rId7" Type="http://schemas.openxmlformats.org/officeDocument/2006/relationships/image" Target="../media/image1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5.png"/><Relationship Id="rId10" Type="http://schemas.openxmlformats.org/officeDocument/2006/relationships/image" Target="../media/image19.svg"/><Relationship Id="rId4" Type="http://schemas.openxmlformats.org/officeDocument/2006/relationships/image" Target="../media/image30.sv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sv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5.sv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4.svg"/><Relationship Id="rId5" Type="http://schemas.openxmlformats.org/officeDocument/2006/relationships/image" Target="../media/image17.svg"/><Relationship Id="rId10" Type="http://schemas.openxmlformats.org/officeDocument/2006/relationships/image" Target="../media/image25.png"/><Relationship Id="rId4" Type="http://schemas.openxmlformats.org/officeDocument/2006/relationships/image" Target="../media/image15.png"/><Relationship Id="rId9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12" Type="http://schemas.openxmlformats.org/officeDocument/2006/relationships/image" Target="../media/image33.jf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openxmlformats.org/officeDocument/2006/relationships/image" Target="../media/image32.jfif"/><Relationship Id="rId5" Type="http://schemas.openxmlformats.org/officeDocument/2006/relationships/image" Target="../media/image29.png"/><Relationship Id="rId10" Type="http://schemas.openxmlformats.org/officeDocument/2006/relationships/image" Target="../media/image52.svg"/><Relationship Id="rId4" Type="http://schemas.openxmlformats.org/officeDocument/2006/relationships/image" Target="../media/image28.jpe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13.png"/><Relationship Id="rId12" Type="http://schemas.openxmlformats.org/officeDocument/2006/relationships/image" Target="../media/image4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11" Type="http://schemas.openxmlformats.org/officeDocument/2006/relationships/image" Target="../media/image41.png"/><Relationship Id="rId5" Type="http://schemas.openxmlformats.org/officeDocument/2006/relationships/image" Target="../media/image36.jpeg"/><Relationship Id="rId10" Type="http://schemas.openxmlformats.org/officeDocument/2006/relationships/image" Target="../media/image40.jfif"/><Relationship Id="rId4" Type="http://schemas.openxmlformats.org/officeDocument/2006/relationships/image" Target="../media/image35.jpeg"/><Relationship Id="rId9" Type="http://schemas.openxmlformats.org/officeDocument/2006/relationships/image" Target="../media/image39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66701"/>
            <a:ext cx="18288000" cy="3264321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pic>
        <p:nvPicPr>
          <p:cNvPr id="17" name="Картина 16">
            <a:extLst>
              <a:ext uri="{FF2B5EF4-FFF2-40B4-BE49-F238E27FC236}">
                <a16:creationId xmlns:a16="http://schemas.microsoft.com/office/drawing/2014/main" id="{93AAB087-5143-3587-66B6-2918542C24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852" y="-698917"/>
            <a:ext cx="2796296" cy="2796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Картина 21">
            <a:extLst>
              <a:ext uri="{FF2B5EF4-FFF2-40B4-BE49-F238E27FC236}">
                <a16:creationId xmlns:a16="http://schemas.microsoft.com/office/drawing/2014/main" id="{F66D54BB-704A-15FC-4668-BACB360710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225" y="1299016"/>
            <a:ext cx="11639550" cy="733425"/>
          </a:xfrm>
          <a:prstGeom prst="rect">
            <a:avLst/>
          </a:prstGeom>
        </p:spPr>
      </p:pic>
      <p:pic>
        <p:nvPicPr>
          <p:cNvPr id="32" name="Картина 31">
            <a:extLst>
              <a:ext uri="{FF2B5EF4-FFF2-40B4-BE49-F238E27FC236}">
                <a16:creationId xmlns:a16="http://schemas.microsoft.com/office/drawing/2014/main" id="{94650271-2196-7C95-C6B4-F106AD47CB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4591" y="2097379"/>
            <a:ext cx="4810796" cy="847843"/>
          </a:xfrm>
          <a:prstGeom prst="rect">
            <a:avLst/>
          </a:prstGeom>
        </p:spPr>
      </p:pic>
      <p:sp>
        <p:nvSpPr>
          <p:cNvPr id="18" name="TextBox 18">
            <a:extLst>
              <a:ext uri="{FF2B5EF4-FFF2-40B4-BE49-F238E27FC236}">
                <a16:creationId xmlns:a16="http://schemas.microsoft.com/office/drawing/2014/main" id="{6FBBF1AD-D4C3-22C9-7E59-10FB5033087A}"/>
              </a:ext>
            </a:extLst>
          </p:cNvPr>
          <p:cNvSpPr txBox="1"/>
          <p:nvPr/>
        </p:nvSpPr>
        <p:spPr>
          <a:xfrm>
            <a:off x="-273910" y="9061440"/>
            <a:ext cx="3880069" cy="343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58"/>
              </a:lnSpc>
            </a:pPr>
            <a:r>
              <a:rPr lang="bg-BG" sz="2200" spc="-156" dirty="0">
                <a:solidFill>
                  <a:srgbClr val="006600"/>
                </a:solidFill>
                <a:latin typeface="Gaegu Bold"/>
              </a:rPr>
              <a:t>Под патронажа на:</a:t>
            </a:r>
            <a:endParaRPr lang="en-US" sz="2200" spc="-156" dirty="0">
              <a:solidFill>
                <a:srgbClr val="006600"/>
              </a:solidFill>
              <a:latin typeface="Gaegu Bold"/>
            </a:endParaRPr>
          </a:p>
        </p:txBody>
      </p:sp>
      <p:pic>
        <p:nvPicPr>
          <p:cNvPr id="20" name="Картина 19">
            <a:extLst>
              <a:ext uri="{FF2B5EF4-FFF2-40B4-BE49-F238E27FC236}">
                <a16:creationId xmlns:a16="http://schemas.microsoft.com/office/drawing/2014/main" id="{E90CA3EE-62CE-3758-F2B6-A5B60473A0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saturation sa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846" y="9405252"/>
            <a:ext cx="5453741" cy="853173"/>
          </a:xfrm>
          <a:prstGeom prst="rect">
            <a:avLst/>
          </a:prstGeom>
        </p:spPr>
      </p:pic>
      <p:pic>
        <p:nvPicPr>
          <p:cNvPr id="21" name="Картина 20">
            <a:extLst>
              <a:ext uri="{FF2B5EF4-FFF2-40B4-BE49-F238E27FC236}">
                <a16:creationId xmlns:a16="http://schemas.microsoft.com/office/drawing/2014/main" id="{6455CB97-54FB-DC97-2FE6-2F132B6606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380"/>
                    </a14:imgEffect>
                    <a14:imgEffect>
                      <a14:saturation sat="9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72266" y="9366028"/>
            <a:ext cx="3838099" cy="892397"/>
          </a:xfrm>
          <a:prstGeom prst="rect">
            <a:avLst/>
          </a:prstGeom>
        </p:spPr>
      </p:pic>
      <p:sp>
        <p:nvSpPr>
          <p:cNvPr id="23" name="TextBox 18">
            <a:extLst>
              <a:ext uri="{FF2B5EF4-FFF2-40B4-BE49-F238E27FC236}">
                <a16:creationId xmlns:a16="http://schemas.microsoft.com/office/drawing/2014/main" id="{3F94CB69-7DAC-AE73-83BB-824C0C41E471}"/>
              </a:ext>
            </a:extLst>
          </p:cNvPr>
          <p:cNvSpPr txBox="1"/>
          <p:nvPr/>
        </p:nvSpPr>
        <p:spPr>
          <a:xfrm>
            <a:off x="9905602" y="9061440"/>
            <a:ext cx="2960815" cy="343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58"/>
              </a:lnSpc>
            </a:pPr>
            <a:r>
              <a:rPr lang="bg-BG" sz="2200" spc="-156" dirty="0">
                <a:solidFill>
                  <a:srgbClr val="006600"/>
                </a:solidFill>
                <a:latin typeface="Gaegu Bold"/>
              </a:rPr>
              <a:t>Медийни партньори:</a:t>
            </a:r>
            <a:endParaRPr lang="en-US" sz="2200" spc="-156" dirty="0">
              <a:solidFill>
                <a:srgbClr val="006600"/>
              </a:solidFill>
              <a:latin typeface="Gaegu Bold"/>
            </a:endParaRP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46754E80-3F09-C8B9-7EE8-176525F3A592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13000"/>
          </a:blip>
          <a:stretch>
            <a:fillRect/>
          </a:stretch>
        </p:blipFill>
        <p:spPr>
          <a:xfrm>
            <a:off x="0" y="8975703"/>
            <a:ext cx="18288000" cy="85737"/>
          </a:xfrm>
          <a:prstGeom prst="rect">
            <a:avLst/>
          </a:prstGeom>
          <a:effectLst>
            <a:softEdge rad="0"/>
          </a:effectLst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F77B7839-2B0B-EAD3-8098-786E7024DCD2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0000"/>
          </a:blip>
          <a:stretch>
            <a:fillRect/>
          </a:stretch>
        </p:blipFill>
        <p:spPr>
          <a:xfrm>
            <a:off x="0" y="2997621"/>
            <a:ext cx="18288000" cy="85737"/>
          </a:xfrm>
          <a:prstGeom prst="rect">
            <a:avLst/>
          </a:prstGeom>
          <a:effectLst>
            <a:softEdge rad="0"/>
          </a:effectLst>
        </p:spPr>
      </p:pic>
      <p:pic>
        <p:nvPicPr>
          <p:cNvPr id="27" name="Картина 26">
            <a:extLst>
              <a:ext uri="{FF2B5EF4-FFF2-40B4-BE49-F238E27FC236}">
                <a16:creationId xmlns:a16="http://schemas.microsoft.com/office/drawing/2014/main" id="{94988663-1B4C-0D12-BA69-B12AE58A69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349" y="10046064"/>
            <a:ext cx="3822936" cy="161490"/>
          </a:xfrm>
          <a:prstGeom prst="rect">
            <a:avLst/>
          </a:prstGeom>
        </p:spPr>
      </p:pic>
      <p:sp>
        <p:nvSpPr>
          <p:cNvPr id="3" name="TextBox 18">
            <a:extLst>
              <a:ext uri="{FF2B5EF4-FFF2-40B4-BE49-F238E27FC236}">
                <a16:creationId xmlns:a16="http://schemas.microsoft.com/office/drawing/2014/main" id="{E3FB82F2-8E5F-478E-8835-DBB4BA49676F}"/>
              </a:ext>
            </a:extLst>
          </p:cNvPr>
          <p:cNvSpPr txBox="1"/>
          <p:nvPr/>
        </p:nvSpPr>
        <p:spPr>
          <a:xfrm>
            <a:off x="12826673" y="9061440"/>
            <a:ext cx="2960815" cy="343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58"/>
              </a:lnSpc>
            </a:pPr>
            <a:r>
              <a:rPr lang="bg-BG" sz="2200" spc="-156" dirty="0">
                <a:solidFill>
                  <a:srgbClr val="006600"/>
                </a:solidFill>
                <a:latin typeface="Gaegu Bold"/>
              </a:rPr>
              <a:t>Официални партньори:</a:t>
            </a:r>
            <a:endParaRPr lang="en-US" sz="2200" spc="-156" dirty="0">
              <a:solidFill>
                <a:srgbClr val="006600"/>
              </a:solidFill>
              <a:latin typeface="Gaegu Bold"/>
            </a:endParaRPr>
          </a:p>
        </p:txBody>
      </p:sp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831750D9-2612-887E-1288-3C69E4A213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38953" y="9594968"/>
            <a:ext cx="2019582" cy="45726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EF09E42-2184-A91B-1F48-BB4E074DE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2598" y="9393915"/>
            <a:ext cx="1647581" cy="86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Картина 7" descr="Картина, която съдържа текст, лого, Графика, Шрифт&#10;&#10;Описанието е генерирано автоматично">
            <a:extLst>
              <a:ext uri="{FF2B5EF4-FFF2-40B4-BE49-F238E27FC236}">
                <a16:creationId xmlns:a16="http://schemas.microsoft.com/office/drawing/2014/main" id="{9178BCCA-B159-7700-79B6-B1A4790C9EE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029" y="419100"/>
            <a:ext cx="10439399" cy="1043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21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" name="Freeform 3"/>
          <p:cNvSpPr/>
          <p:nvPr/>
        </p:nvSpPr>
        <p:spPr>
          <a:xfrm>
            <a:off x="10722485" y="-440013"/>
            <a:ext cx="8446332" cy="11167026"/>
          </a:xfrm>
          <a:custGeom>
            <a:avLst/>
            <a:gdLst/>
            <a:ahLst/>
            <a:cxnLst/>
            <a:rect l="l" t="t" r="r" b="b"/>
            <a:pathLst>
              <a:path w="8446332" h="11167026">
                <a:moveTo>
                  <a:pt x="0" y="0"/>
                </a:moveTo>
                <a:lnTo>
                  <a:pt x="8446333" y="0"/>
                </a:lnTo>
                <a:lnTo>
                  <a:pt x="8446333" y="11167026"/>
                </a:lnTo>
                <a:lnTo>
                  <a:pt x="0" y="111670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4" name="Freeform 4"/>
          <p:cNvSpPr/>
          <p:nvPr/>
        </p:nvSpPr>
        <p:spPr>
          <a:xfrm>
            <a:off x="13155414" y="7773216"/>
            <a:ext cx="398427" cy="581645"/>
          </a:xfrm>
          <a:custGeom>
            <a:avLst/>
            <a:gdLst/>
            <a:ahLst/>
            <a:cxnLst/>
            <a:rect l="l" t="t" r="r" b="b"/>
            <a:pathLst>
              <a:path w="398427" h="581645">
                <a:moveTo>
                  <a:pt x="0" y="0"/>
                </a:moveTo>
                <a:lnTo>
                  <a:pt x="398427" y="0"/>
                </a:lnTo>
                <a:lnTo>
                  <a:pt x="398427" y="581645"/>
                </a:lnTo>
                <a:lnTo>
                  <a:pt x="0" y="5816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2257209" y="466987"/>
            <a:ext cx="6695253" cy="9353026"/>
            <a:chOff x="0" y="0"/>
            <a:chExt cx="13716000" cy="23164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716000" cy="23164800"/>
            </a:xfrm>
            <a:custGeom>
              <a:avLst/>
              <a:gdLst/>
              <a:ahLst/>
              <a:cxnLst/>
              <a:rect l="l" t="t" r="r" b="b"/>
              <a:pathLst>
                <a:path w="13716000" h="23164800">
                  <a:moveTo>
                    <a:pt x="13716000" y="23164800"/>
                  </a:moveTo>
                  <a:lnTo>
                    <a:pt x="0" y="23164800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23164800"/>
                  </a:lnTo>
                  <a:close/>
                </a:path>
              </a:pathLst>
            </a:custGeom>
            <a:blipFill>
              <a:blip r:embed="rId7"/>
              <a:stretch>
                <a:fillRect t="-178" b="-178"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7" name="Freeform 7"/>
            <p:cNvSpPr/>
            <p:nvPr/>
          </p:nvSpPr>
          <p:spPr>
            <a:xfrm>
              <a:off x="609600" y="2095500"/>
              <a:ext cx="12496800" cy="18973800"/>
            </a:xfrm>
            <a:custGeom>
              <a:avLst/>
              <a:gdLst/>
              <a:ahLst/>
              <a:cxnLst/>
              <a:rect l="l" t="t" r="r" b="b"/>
              <a:pathLst>
                <a:path w="12496800" h="18973800">
                  <a:moveTo>
                    <a:pt x="12496800" y="18973800"/>
                  </a:moveTo>
                  <a:lnTo>
                    <a:pt x="0" y="18973800"/>
                  </a:lnTo>
                  <a:lnTo>
                    <a:pt x="0" y="0"/>
                  </a:lnTo>
                  <a:lnTo>
                    <a:pt x="12496800" y="0"/>
                  </a:lnTo>
                  <a:lnTo>
                    <a:pt x="12496800" y="18973800"/>
                  </a:lnTo>
                  <a:close/>
                </a:path>
              </a:pathLst>
            </a:custGeom>
            <a:blipFill>
              <a:blip r:embed="rId8"/>
              <a:stretch>
                <a:fillRect l="-90314" r="-79604"/>
              </a:stretch>
            </a:blipFill>
          </p:spPr>
          <p:txBody>
            <a:bodyPr/>
            <a:lstStyle/>
            <a:p>
              <a:endParaRPr lang="bg-BG"/>
            </a:p>
          </p:txBody>
        </p:sp>
      </p:grpSp>
      <p:sp>
        <p:nvSpPr>
          <p:cNvPr id="8" name="Freeform 8"/>
          <p:cNvSpPr/>
          <p:nvPr/>
        </p:nvSpPr>
        <p:spPr>
          <a:xfrm rot="110282">
            <a:off x="979840" y="1101393"/>
            <a:ext cx="8182362" cy="2120463"/>
          </a:xfrm>
          <a:custGeom>
            <a:avLst/>
            <a:gdLst/>
            <a:ahLst/>
            <a:cxnLst/>
            <a:rect l="l" t="t" r="r" b="b"/>
            <a:pathLst>
              <a:path w="8182362" h="3255465">
                <a:moveTo>
                  <a:pt x="0" y="0"/>
                </a:moveTo>
                <a:lnTo>
                  <a:pt x="8182362" y="0"/>
                </a:lnTo>
                <a:lnTo>
                  <a:pt x="8182362" y="3255465"/>
                </a:lnTo>
                <a:lnTo>
                  <a:pt x="0" y="325546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510" t="-10047" r="-1510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0" name="TextBox 10"/>
          <p:cNvSpPr txBox="1"/>
          <p:nvPr/>
        </p:nvSpPr>
        <p:spPr>
          <a:xfrm>
            <a:off x="1049540" y="3572539"/>
            <a:ext cx="7870370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64"/>
              </a:lnSpc>
            </a:pPr>
            <a:r>
              <a:rPr lang="ru-RU" sz="3200" dirty="0" err="1">
                <a:solidFill>
                  <a:srgbClr val="000000"/>
                </a:solidFill>
                <a:latin typeface="Dosis Semi-Bold"/>
              </a:rPr>
              <a:t>Проектът</a:t>
            </a:r>
            <a:r>
              <a:rPr lang="ru-RU" sz="3200" dirty="0">
                <a:solidFill>
                  <a:srgbClr val="000000"/>
                </a:solidFill>
                <a:latin typeface="Dosis Semi-Bold"/>
              </a:rPr>
              <a:t> ни е </a:t>
            </a:r>
            <a:r>
              <a:rPr lang="ru-RU" sz="3200" dirty="0" err="1">
                <a:solidFill>
                  <a:srgbClr val="000000"/>
                </a:solidFill>
                <a:latin typeface="Dosis Semi-Bold"/>
              </a:rPr>
              <a:t>вдъхновен</a:t>
            </a:r>
            <a:r>
              <a:rPr lang="ru-RU" sz="3200" dirty="0">
                <a:solidFill>
                  <a:srgbClr val="000000"/>
                </a:solidFill>
                <a:latin typeface="Dosis Semi-Bold"/>
              </a:rPr>
              <a:t> от Целите на ООН за устойчиво развитие в контекста на </a:t>
            </a:r>
            <a:r>
              <a:rPr lang="ru-RU" sz="3200" dirty="0" err="1">
                <a:solidFill>
                  <a:srgbClr val="000000"/>
                </a:solidFill>
                <a:latin typeface="Dosis Semi-Bold"/>
              </a:rPr>
              <a:t>Европейския</a:t>
            </a:r>
            <a:r>
              <a:rPr lang="ru-RU" sz="320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Dosis Semi-Bold"/>
              </a:rPr>
              <a:t>съюз</a:t>
            </a:r>
            <a:r>
              <a:rPr lang="ru-RU" sz="3200" dirty="0">
                <a:solidFill>
                  <a:srgbClr val="000000"/>
                </a:solidFill>
                <a:latin typeface="Dosis Semi-Bold"/>
              </a:rPr>
              <a:t> и </a:t>
            </a:r>
            <a:r>
              <a:rPr lang="ru-RU" sz="3200" dirty="0" err="1">
                <a:solidFill>
                  <a:srgbClr val="000000"/>
                </a:solidFill>
                <a:latin typeface="Dosis Semi-Bold"/>
              </a:rPr>
              <a:t>по-конкретно</a:t>
            </a:r>
            <a:r>
              <a:rPr lang="ru-RU" sz="3200" dirty="0">
                <a:solidFill>
                  <a:srgbClr val="000000"/>
                </a:solidFill>
                <a:latin typeface="Dosis Semi-Bold"/>
              </a:rPr>
              <a:t> от 15 </a:t>
            </a:r>
            <a:r>
              <a:rPr lang="ru-RU" sz="3200" dirty="0" smtClean="0">
                <a:solidFill>
                  <a:srgbClr val="000000"/>
                </a:solidFill>
                <a:latin typeface="Dosis Semi-Bold"/>
              </a:rPr>
              <a:t>цел: Живот на </a:t>
            </a:r>
            <a:r>
              <a:rPr lang="ru-RU" sz="3200" dirty="0" err="1" smtClean="0">
                <a:solidFill>
                  <a:srgbClr val="000000"/>
                </a:solidFill>
                <a:latin typeface="Dosis Semi-Bold"/>
              </a:rPr>
              <a:t>земята</a:t>
            </a:r>
            <a:r>
              <a:rPr lang="ru-RU" sz="3200" dirty="0" smtClean="0">
                <a:solidFill>
                  <a:srgbClr val="000000"/>
                </a:solidFill>
                <a:latin typeface="Dosis Semi-Bold"/>
              </a:rPr>
              <a:t>. </a:t>
            </a:r>
            <a:r>
              <a:rPr lang="ru-RU" sz="3200" dirty="0" err="1">
                <a:solidFill>
                  <a:srgbClr val="000000"/>
                </a:solidFill>
                <a:latin typeface="Dosis Semi-Bold"/>
              </a:rPr>
              <a:t>Тя</a:t>
            </a:r>
            <a:r>
              <a:rPr lang="ru-RU" sz="320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200" dirty="0" smtClean="0">
                <a:solidFill>
                  <a:srgbClr val="000000"/>
                </a:solidFill>
                <a:latin typeface="Dosis Semi-Bold"/>
              </a:rPr>
              <a:t>се стреми </a:t>
            </a:r>
            <a:r>
              <a:rPr lang="ru-RU" sz="3200" dirty="0" err="1" smtClean="0">
                <a:solidFill>
                  <a:srgbClr val="000000"/>
                </a:solidFill>
                <a:latin typeface="Dosis Semi-Bold"/>
              </a:rPr>
              <a:t>към</a:t>
            </a:r>
            <a:r>
              <a:rPr lang="ru-RU" sz="3200" dirty="0" smtClean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200" dirty="0" err="1" smtClean="0">
                <a:solidFill>
                  <a:srgbClr val="000000"/>
                </a:solidFill>
                <a:latin typeface="Dosis Semi-Bold"/>
              </a:rPr>
              <a:t>опазване</a:t>
            </a:r>
            <a:r>
              <a:rPr lang="ru-RU" sz="3200" dirty="0">
                <a:solidFill>
                  <a:srgbClr val="000000"/>
                </a:solidFill>
                <a:latin typeface="Dosis Semi-Bold"/>
              </a:rPr>
              <a:t>, </a:t>
            </a:r>
            <a:r>
              <a:rPr lang="ru-RU" sz="3200" dirty="0" err="1">
                <a:solidFill>
                  <a:srgbClr val="000000"/>
                </a:solidFill>
                <a:latin typeface="Dosis Semi-Bold"/>
              </a:rPr>
              <a:t>възстановяване</a:t>
            </a:r>
            <a:r>
              <a:rPr lang="ru-RU" sz="3200" dirty="0">
                <a:solidFill>
                  <a:srgbClr val="000000"/>
                </a:solidFill>
                <a:latin typeface="Dosis Semi-Bold"/>
              </a:rPr>
              <a:t> и </a:t>
            </a:r>
            <a:r>
              <a:rPr lang="ru-RU" sz="3200" dirty="0" err="1">
                <a:solidFill>
                  <a:srgbClr val="000000"/>
                </a:solidFill>
                <a:latin typeface="Dosis Semi-Bold"/>
              </a:rPr>
              <a:t>насърчаване</a:t>
            </a:r>
            <a:r>
              <a:rPr lang="ru-RU" sz="3200" dirty="0">
                <a:solidFill>
                  <a:srgbClr val="000000"/>
                </a:solidFill>
                <a:latin typeface="Dosis Semi-Bold"/>
              </a:rPr>
              <a:t> на </a:t>
            </a:r>
            <a:r>
              <a:rPr lang="ru-RU" sz="3200" dirty="0" err="1">
                <a:solidFill>
                  <a:srgbClr val="000000"/>
                </a:solidFill>
                <a:latin typeface="Dosis Semi-Bold"/>
              </a:rPr>
              <a:t>устойчивото</a:t>
            </a:r>
            <a:r>
              <a:rPr lang="ru-RU" sz="320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Dosis Semi-Bold"/>
              </a:rPr>
              <a:t>използване</a:t>
            </a:r>
            <a:r>
              <a:rPr lang="ru-RU" sz="3200" dirty="0">
                <a:solidFill>
                  <a:srgbClr val="000000"/>
                </a:solidFill>
                <a:latin typeface="Dosis Semi-Bold"/>
              </a:rPr>
              <a:t> на </a:t>
            </a:r>
            <a:r>
              <a:rPr lang="ru-RU" sz="3200" dirty="0" err="1">
                <a:solidFill>
                  <a:srgbClr val="000000"/>
                </a:solidFill>
                <a:latin typeface="Dosis Semi-Bold"/>
              </a:rPr>
              <a:t>сухоземните</a:t>
            </a:r>
            <a:r>
              <a:rPr lang="ru-RU" sz="320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Dosis Semi-Bold"/>
              </a:rPr>
              <a:t>екосистеми</a:t>
            </a:r>
            <a:r>
              <a:rPr lang="ru-RU" sz="3200" dirty="0">
                <a:solidFill>
                  <a:srgbClr val="000000"/>
                </a:solidFill>
                <a:latin typeface="Dosis Semi-Bold"/>
              </a:rPr>
              <a:t>, устойчиво управление на горите, </a:t>
            </a:r>
            <a:r>
              <a:rPr lang="ru-RU" sz="3200" dirty="0" err="1">
                <a:solidFill>
                  <a:srgbClr val="000000"/>
                </a:solidFill>
                <a:latin typeface="Dosis Semi-Bold"/>
              </a:rPr>
              <a:t>борба</a:t>
            </a:r>
            <a:r>
              <a:rPr lang="ru-RU" sz="3200" dirty="0">
                <a:solidFill>
                  <a:srgbClr val="000000"/>
                </a:solidFill>
                <a:latin typeface="Dosis Semi-Bold"/>
              </a:rPr>
              <a:t> с </a:t>
            </a:r>
            <a:r>
              <a:rPr lang="ru-RU" sz="3200" dirty="0" err="1">
                <a:solidFill>
                  <a:srgbClr val="000000"/>
                </a:solidFill>
                <a:latin typeface="Dosis Semi-Bold"/>
              </a:rPr>
              <a:t>опустиняването</a:t>
            </a:r>
            <a:r>
              <a:rPr lang="ru-RU" sz="3200" dirty="0">
                <a:solidFill>
                  <a:srgbClr val="000000"/>
                </a:solidFill>
                <a:latin typeface="Dosis Semi-Bold"/>
              </a:rPr>
              <a:t>, </a:t>
            </a:r>
            <a:r>
              <a:rPr lang="ru-RU" sz="3200" dirty="0" err="1">
                <a:solidFill>
                  <a:srgbClr val="000000"/>
                </a:solidFill>
                <a:latin typeface="Dosis Semi-Bold"/>
              </a:rPr>
              <a:t>спиране</a:t>
            </a:r>
            <a:r>
              <a:rPr lang="ru-RU" sz="3200" dirty="0">
                <a:solidFill>
                  <a:srgbClr val="000000"/>
                </a:solidFill>
                <a:latin typeface="Dosis Semi-Bold"/>
              </a:rPr>
              <a:t> и </a:t>
            </a:r>
            <a:r>
              <a:rPr lang="ru-RU" sz="3200" dirty="0" err="1">
                <a:solidFill>
                  <a:srgbClr val="000000"/>
                </a:solidFill>
                <a:latin typeface="Dosis Semi-Bold"/>
              </a:rPr>
              <a:t>обръщане</a:t>
            </a:r>
            <a:r>
              <a:rPr lang="ru-RU" sz="3200" dirty="0">
                <a:solidFill>
                  <a:srgbClr val="000000"/>
                </a:solidFill>
                <a:latin typeface="Dosis Semi-Bold"/>
              </a:rPr>
              <a:t> на </a:t>
            </a:r>
            <a:r>
              <a:rPr lang="ru-RU" sz="3200" dirty="0" err="1">
                <a:solidFill>
                  <a:srgbClr val="000000"/>
                </a:solidFill>
                <a:latin typeface="Dosis Semi-Bold"/>
              </a:rPr>
              <a:t>процеса</a:t>
            </a:r>
            <a:r>
              <a:rPr lang="ru-RU" sz="3200" dirty="0">
                <a:solidFill>
                  <a:srgbClr val="000000"/>
                </a:solidFill>
                <a:latin typeface="Dosis Semi-Bold"/>
              </a:rPr>
              <a:t> на деградация на </a:t>
            </a:r>
            <a:r>
              <a:rPr lang="ru-RU" sz="3200" dirty="0" err="1">
                <a:solidFill>
                  <a:srgbClr val="000000"/>
                </a:solidFill>
                <a:latin typeface="Dosis Semi-Bold"/>
              </a:rPr>
              <a:t>земите</a:t>
            </a:r>
            <a:r>
              <a:rPr lang="ru-RU" sz="3200" dirty="0">
                <a:solidFill>
                  <a:srgbClr val="000000"/>
                </a:solidFill>
                <a:latin typeface="Dosis Semi-Bold"/>
              </a:rPr>
              <a:t> и </a:t>
            </a:r>
            <a:r>
              <a:rPr lang="ru-RU" sz="3200" dirty="0" err="1">
                <a:solidFill>
                  <a:srgbClr val="000000"/>
                </a:solidFill>
                <a:latin typeface="Dosis Semi-Bold"/>
              </a:rPr>
              <a:t>спиране</a:t>
            </a:r>
            <a:r>
              <a:rPr lang="ru-RU" sz="320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Dosis Semi-Bold"/>
              </a:rPr>
              <a:t>загубата</a:t>
            </a:r>
            <a:r>
              <a:rPr lang="ru-RU" sz="3200" dirty="0">
                <a:solidFill>
                  <a:srgbClr val="000000"/>
                </a:solidFill>
                <a:latin typeface="Dosis Semi-Bold"/>
              </a:rPr>
              <a:t> на </a:t>
            </a:r>
            <a:r>
              <a:rPr lang="ru-RU" sz="3200" dirty="0" err="1">
                <a:solidFill>
                  <a:srgbClr val="000000"/>
                </a:solidFill>
                <a:latin typeface="Dosis Semi-Bold"/>
              </a:rPr>
              <a:t>биологично</a:t>
            </a:r>
            <a:r>
              <a:rPr lang="ru-RU" sz="3200" dirty="0">
                <a:solidFill>
                  <a:srgbClr val="000000"/>
                </a:solidFill>
                <a:latin typeface="Dosis Semi-Bold"/>
              </a:rPr>
              <a:t> разнообразие</a:t>
            </a:r>
            <a:endParaRPr lang="en-US" sz="3200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11" name="Freeform 11"/>
          <p:cNvSpPr/>
          <p:nvPr/>
        </p:nvSpPr>
        <p:spPr>
          <a:xfrm rot="-10669463">
            <a:off x="8260161" y="2916377"/>
            <a:ext cx="1767678" cy="1623705"/>
          </a:xfrm>
          <a:custGeom>
            <a:avLst/>
            <a:gdLst/>
            <a:ahLst/>
            <a:cxnLst/>
            <a:rect l="l" t="t" r="r" b="b"/>
            <a:pathLst>
              <a:path w="1767678" h="1623705">
                <a:moveTo>
                  <a:pt x="0" y="0"/>
                </a:moveTo>
                <a:lnTo>
                  <a:pt x="1767678" y="0"/>
                </a:lnTo>
                <a:lnTo>
                  <a:pt x="1767678" y="1623705"/>
                </a:lnTo>
                <a:lnTo>
                  <a:pt x="0" y="16237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2" name="Freeform 12"/>
          <p:cNvSpPr/>
          <p:nvPr/>
        </p:nvSpPr>
        <p:spPr>
          <a:xfrm rot="2492686">
            <a:off x="7473538" y="1293246"/>
            <a:ext cx="2320821" cy="1223595"/>
          </a:xfrm>
          <a:custGeom>
            <a:avLst/>
            <a:gdLst/>
            <a:ahLst/>
            <a:cxnLst/>
            <a:rect l="l" t="t" r="r" b="b"/>
            <a:pathLst>
              <a:path w="2320821" h="1223595">
                <a:moveTo>
                  <a:pt x="0" y="0"/>
                </a:moveTo>
                <a:lnTo>
                  <a:pt x="2320821" y="0"/>
                </a:lnTo>
                <a:lnTo>
                  <a:pt x="2320821" y="1223595"/>
                </a:lnTo>
                <a:lnTo>
                  <a:pt x="0" y="122359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3" name="Freeform 13"/>
          <p:cNvSpPr/>
          <p:nvPr/>
        </p:nvSpPr>
        <p:spPr>
          <a:xfrm rot="-6392828">
            <a:off x="8193673" y="7473648"/>
            <a:ext cx="1900654" cy="2961358"/>
          </a:xfrm>
          <a:custGeom>
            <a:avLst/>
            <a:gdLst/>
            <a:ahLst/>
            <a:cxnLst/>
            <a:rect l="l" t="t" r="r" b="b"/>
            <a:pathLst>
              <a:path w="1900654" h="2961358">
                <a:moveTo>
                  <a:pt x="0" y="0"/>
                </a:moveTo>
                <a:lnTo>
                  <a:pt x="1900654" y="0"/>
                </a:lnTo>
                <a:lnTo>
                  <a:pt x="1900654" y="2961358"/>
                </a:lnTo>
                <a:lnTo>
                  <a:pt x="0" y="29613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C497540D-6403-6BED-3222-5118E74409DF}"/>
              </a:ext>
            </a:extLst>
          </p:cNvPr>
          <p:cNvSpPr txBox="1"/>
          <p:nvPr/>
        </p:nvSpPr>
        <p:spPr>
          <a:xfrm>
            <a:off x="0" y="789575"/>
            <a:ext cx="9608715" cy="1746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24"/>
              </a:lnSpc>
            </a:pPr>
            <a:r>
              <a:rPr lang="bg-BG" sz="5000" b="1" spc="600" dirty="0" smtClean="0">
                <a:solidFill>
                  <a:srgbClr val="006600"/>
                </a:solidFill>
              </a:rPr>
              <a:t>15 цел</a:t>
            </a:r>
            <a:endParaRPr lang="bg-BG" sz="5000" b="1" spc="6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4"/>
          <a:srcRect l="-784" b="13597"/>
          <a:stretch/>
        </p:blipFill>
        <p:spPr>
          <a:xfrm>
            <a:off x="12462604" y="1313067"/>
            <a:ext cx="6278280" cy="766086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" name="Freeform 3"/>
          <p:cNvSpPr/>
          <p:nvPr/>
        </p:nvSpPr>
        <p:spPr>
          <a:xfrm>
            <a:off x="6606382" y="1760586"/>
            <a:ext cx="11007877" cy="1919966"/>
          </a:xfrm>
          <a:custGeom>
            <a:avLst/>
            <a:gdLst/>
            <a:ahLst/>
            <a:cxnLst/>
            <a:rect l="l" t="t" r="r" b="b"/>
            <a:pathLst>
              <a:path w="11007877" h="1919966">
                <a:moveTo>
                  <a:pt x="0" y="0"/>
                </a:moveTo>
                <a:lnTo>
                  <a:pt x="11007878" y="0"/>
                </a:lnTo>
                <a:lnTo>
                  <a:pt x="11007878" y="1919966"/>
                </a:lnTo>
                <a:lnTo>
                  <a:pt x="0" y="19199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2675" r="-4791" b="-526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Freeform 5"/>
          <p:cNvSpPr/>
          <p:nvPr/>
        </p:nvSpPr>
        <p:spPr>
          <a:xfrm rot="-1051246">
            <a:off x="-2147609" y="6984438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6" name="Freeform 6"/>
          <p:cNvSpPr/>
          <p:nvPr/>
        </p:nvSpPr>
        <p:spPr>
          <a:xfrm>
            <a:off x="885331" y="1527407"/>
            <a:ext cx="3497419" cy="6256660"/>
          </a:xfrm>
          <a:custGeom>
            <a:avLst/>
            <a:gdLst/>
            <a:ahLst/>
            <a:cxnLst/>
            <a:rect l="l" t="t" r="r" b="b"/>
            <a:pathLst>
              <a:path w="3497419" h="6256660">
                <a:moveTo>
                  <a:pt x="0" y="0"/>
                </a:moveTo>
                <a:lnTo>
                  <a:pt x="3497419" y="0"/>
                </a:lnTo>
                <a:lnTo>
                  <a:pt x="3497419" y="6256660"/>
                </a:lnTo>
                <a:lnTo>
                  <a:pt x="0" y="62566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7" name="Freeform 7"/>
          <p:cNvSpPr/>
          <p:nvPr/>
        </p:nvSpPr>
        <p:spPr>
          <a:xfrm>
            <a:off x="4382750" y="4655737"/>
            <a:ext cx="2942564" cy="5154856"/>
          </a:xfrm>
          <a:custGeom>
            <a:avLst/>
            <a:gdLst/>
            <a:ahLst/>
            <a:cxnLst/>
            <a:rect l="l" t="t" r="r" b="b"/>
            <a:pathLst>
              <a:path w="2942564" h="5154856">
                <a:moveTo>
                  <a:pt x="0" y="0"/>
                </a:moveTo>
                <a:lnTo>
                  <a:pt x="2942564" y="0"/>
                </a:lnTo>
                <a:lnTo>
                  <a:pt x="2942564" y="5154856"/>
                </a:lnTo>
                <a:lnTo>
                  <a:pt x="0" y="51548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9" name="Freeform 9"/>
          <p:cNvSpPr/>
          <p:nvPr/>
        </p:nvSpPr>
        <p:spPr>
          <a:xfrm rot="5400000" flipH="1">
            <a:off x="5818377" y="1747876"/>
            <a:ext cx="1207064" cy="2388077"/>
          </a:xfrm>
          <a:custGeom>
            <a:avLst/>
            <a:gdLst/>
            <a:ahLst/>
            <a:cxnLst/>
            <a:rect l="l" t="t" r="r" b="b"/>
            <a:pathLst>
              <a:path w="1207064" h="2388077">
                <a:moveTo>
                  <a:pt x="1207064" y="0"/>
                </a:moveTo>
                <a:lnTo>
                  <a:pt x="0" y="0"/>
                </a:lnTo>
                <a:lnTo>
                  <a:pt x="0" y="2388077"/>
                </a:lnTo>
                <a:lnTo>
                  <a:pt x="1207064" y="2388077"/>
                </a:lnTo>
                <a:lnTo>
                  <a:pt x="120706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B527A2EC-F63C-BAC3-3EBA-123BCE382068}"/>
              </a:ext>
            </a:extLst>
          </p:cNvPr>
          <p:cNvSpPr txBox="1"/>
          <p:nvPr/>
        </p:nvSpPr>
        <p:spPr>
          <a:xfrm>
            <a:off x="7615948" y="4554138"/>
            <a:ext cx="9452852" cy="4276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64"/>
              </a:lnSpc>
            </a:pPr>
            <a:r>
              <a:rPr lang="bg-BG" sz="4400" dirty="0" smtClean="0"/>
              <a:t>Голяма част </a:t>
            </a:r>
            <a:r>
              <a:rPr lang="bg-BG" sz="4400" dirty="0"/>
              <a:t>от използваните материали за изработката на рекламните периферия са стари тестове и контролни, изписани тетрадки и рисунки, които решихме тематично да преиползваме в екопроекта ни. </a:t>
            </a:r>
            <a:endParaRPr lang="en-US" sz="4400" dirty="0"/>
          </a:p>
          <a:p>
            <a:pPr algn="l">
              <a:lnSpc>
                <a:spcPts val="4164"/>
              </a:lnSpc>
            </a:pPr>
            <a:endParaRPr lang="en-US" sz="3499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B48FC640-BD40-7233-ACE7-05DC4AE18349}"/>
              </a:ext>
            </a:extLst>
          </p:cNvPr>
          <p:cNvSpPr txBox="1"/>
          <p:nvPr/>
        </p:nvSpPr>
        <p:spPr>
          <a:xfrm>
            <a:off x="7342803" y="1728732"/>
            <a:ext cx="9608715" cy="1746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24"/>
              </a:lnSpc>
            </a:pPr>
            <a:r>
              <a:rPr lang="bg-BG" sz="5000" b="1" spc="600" dirty="0" smtClean="0">
                <a:solidFill>
                  <a:srgbClr val="006600"/>
                </a:solidFill>
              </a:rPr>
              <a:t>Рециклиране на материали</a:t>
            </a:r>
            <a:endParaRPr lang="bg-BG" sz="5000" b="1" spc="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196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grpSp>
        <p:nvGrpSpPr>
          <p:cNvPr id="3" name="Group 3"/>
          <p:cNvGrpSpPr/>
          <p:nvPr/>
        </p:nvGrpSpPr>
        <p:grpSpPr>
          <a:xfrm>
            <a:off x="1686160" y="2350157"/>
            <a:ext cx="15893428" cy="5990982"/>
            <a:chOff x="0" y="0"/>
            <a:chExt cx="19059306" cy="7987976"/>
          </a:xfrm>
        </p:grpSpPr>
        <p:sp>
          <p:nvSpPr>
            <p:cNvPr id="4" name="Freeform 4"/>
            <p:cNvSpPr/>
            <p:nvPr/>
          </p:nvSpPr>
          <p:spPr>
            <a:xfrm rot="92033">
              <a:off x="273808" y="428159"/>
              <a:ext cx="18690996" cy="7310963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</a:blip>
              <a:stretch>
                <a:fillRect l="-1056" t="-10951" r="-1056"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5" name="Freeform 5"/>
            <p:cNvSpPr/>
            <p:nvPr/>
          </p:nvSpPr>
          <p:spPr>
            <a:xfrm rot="92033">
              <a:off x="94502" y="248853"/>
              <a:ext cx="18690996" cy="7310963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056" t="-10951" r="-1056"/>
              </a:stretch>
            </a:blipFill>
          </p:spPr>
          <p:txBody>
            <a:bodyPr/>
            <a:lstStyle/>
            <a:p>
              <a:endParaRPr lang="bg-BG"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976891" y="4293189"/>
            <a:ext cx="14035941" cy="2333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21"/>
              </a:lnSpc>
            </a:pPr>
            <a:r>
              <a:rPr lang="bg-BG" sz="8200" b="1" i="1" spc="-576" dirty="0">
                <a:solidFill>
                  <a:srgbClr val="006600"/>
                </a:solidFill>
                <a:latin typeface="+mj-lt"/>
              </a:rPr>
              <a:t>Заедно в единство </a:t>
            </a:r>
          </a:p>
          <a:p>
            <a:pPr algn="ctr">
              <a:lnSpc>
                <a:spcPts val="9121"/>
              </a:lnSpc>
            </a:pPr>
            <a:r>
              <a:rPr lang="bg-BG" sz="8200" b="1" i="1" spc="-576" dirty="0">
                <a:solidFill>
                  <a:srgbClr val="006600"/>
                </a:solidFill>
                <a:latin typeface="+mj-lt"/>
              </a:rPr>
              <a:t>за климата</a:t>
            </a:r>
            <a:r>
              <a:rPr lang="en-US" sz="8200" b="1" i="1" spc="-576" dirty="0">
                <a:solidFill>
                  <a:srgbClr val="006600"/>
                </a:solidFill>
                <a:latin typeface="+mj-lt"/>
              </a:rPr>
              <a:t>!</a:t>
            </a:r>
          </a:p>
        </p:txBody>
      </p:sp>
      <p:sp>
        <p:nvSpPr>
          <p:cNvPr id="7" name="Freeform 7"/>
          <p:cNvSpPr/>
          <p:nvPr/>
        </p:nvSpPr>
        <p:spPr>
          <a:xfrm rot="-1051246">
            <a:off x="-2552417" y="-2884738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4" y="0"/>
                </a:lnTo>
                <a:lnTo>
                  <a:pt x="5104834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8" name="Freeform 8"/>
          <p:cNvSpPr/>
          <p:nvPr/>
        </p:nvSpPr>
        <p:spPr>
          <a:xfrm rot="-2700000">
            <a:off x="10542936" y="940005"/>
            <a:ext cx="1103359" cy="1581877"/>
          </a:xfrm>
          <a:custGeom>
            <a:avLst/>
            <a:gdLst/>
            <a:ahLst/>
            <a:cxnLst/>
            <a:rect l="l" t="t" r="r" b="b"/>
            <a:pathLst>
              <a:path w="1103359" h="1581877">
                <a:moveTo>
                  <a:pt x="0" y="0"/>
                </a:moveTo>
                <a:lnTo>
                  <a:pt x="1103360" y="0"/>
                </a:lnTo>
                <a:lnTo>
                  <a:pt x="1103360" y="1581877"/>
                </a:lnTo>
                <a:lnTo>
                  <a:pt x="0" y="15818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9" name="Freeform 9"/>
          <p:cNvSpPr/>
          <p:nvPr/>
        </p:nvSpPr>
        <p:spPr>
          <a:xfrm rot="3275443">
            <a:off x="1356667" y="4394862"/>
            <a:ext cx="1337326" cy="1218183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7" y="0"/>
                </a:lnTo>
                <a:lnTo>
                  <a:pt x="1337327" y="1218183"/>
                </a:lnTo>
                <a:lnTo>
                  <a:pt x="0" y="12181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0" name="Freeform 10"/>
          <p:cNvSpPr/>
          <p:nvPr/>
        </p:nvSpPr>
        <p:spPr>
          <a:xfrm rot="5488621">
            <a:off x="14068292" y="5900049"/>
            <a:ext cx="2174492" cy="3388019"/>
          </a:xfrm>
          <a:custGeom>
            <a:avLst/>
            <a:gdLst/>
            <a:ahLst/>
            <a:cxnLst/>
            <a:rect l="l" t="t" r="r" b="b"/>
            <a:pathLst>
              <a:path w="2174492" h="3388019">
                <a:moveTo>
                  <a:pt x="0" y="0"/>
                </a:moveTo>
                <a:lnTo>
                  <a:pt x="2174492" y="0"/>
                </a:lnTo>
                <a:lnTo>
                  <a:pt x="2174492" y="3388019"/>
                </a:lnTo>
                <a:lnTo>
                  <a:pt x="0" y="33880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1" name="Freeform 11"/>
          <p:cNvSpPr/>
          <p:nvPr/>
        </p:nvSpPr>
        <p:spPr>
          <a:xfrm rot="-1304326">
            <a:off x="1093502" y="5563568"/>
            <a:ext cx="1932263" cy="3486233"/>
          </a:xfrm>
          <a:custGeom>
            <a:avLst/>
            <a:gdLst/>
            <a:ahLst/>
            <a:cxnLst/>
            <a:rect l="l" t="t" r="r" b="b"/>
            <a:pathLst>
              <a:path w="3500388" h="5714919">
                <a:moveTo>
                  <a:pt x="0" y="0"/>
                </a:moveTo>
                <a:lnTo>
                  <a:pt x="3500388" y="0"/>
                </a:lnTo>
                <a:lnTo>
                  <a:pt x="3500388" y="5714919"/>
                </a:lnTo>
                <a:lnTo>
                  <a:pt x="0" y="57149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3" name="Freeform 13"/>
          <p:cNvSpPr/>
          <p:nvPr/>
        </p:nvSpPr>
        <p:spPr>
          <a:xfrm rot="4057876" flipH="1">
            <a:off x="5309468" y="1556018"/>
            <a:ext cx="1394952" cy="2759798"/>
          </a:xfrm>
          <a:custGeom>
            <a:avLst/>
            <a:gdLst/>
            <a:ahLst/>
            <a:cxnLst/>
            <a:rect l="l" t="t" r="r" b="b"/>
            <a:pathLst>
              <a:path w="1394952" h="2759798">
                <a:moveTo>
                  <a:pt x="1394952" y="0"/>
                </a:moveTo>
                <a:lnTo>
                  <a:pt x="0" y="0"/>
                </a:lnTo>
                <a:lnTo>
                  <a:pt x="0" y="2759798"/>
                </a:lnTo>
                <a:lnTo>
                  <a:pt x="1394952" y="2759798"/>
                </a:lnTo>
                <a:lnTo>
                  <a:pt x="1394952" y="0"/>
                </a:lnTo>
                <a:close/>
              </a:path>
            </a:pathLst>
          </a:custGeom>
          <a:blipFill>
            <a:blip r:embed="rId15">
              <a:alphaModFix/>
              <a:duotone>
                <a:schemeClr val="accent3">
                  <a:shade val="45000"/>
                  <a:satMod val="135000"/>
                </a:schemeClr>
                <a:prstClr val="white"/>
              </a:duotone>
              <a:lum/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>
              <a:effectLst>
                <a:outerShdw blurRad="50800" dist="50800" dir="5400000" algn="ctr" rotWithShape="0">
                  <a:srgbClr val="006600"/>
                </a:outerShdw>
              </a:effectLst>
            </a:endParaRPr>
          </a:p>
        </p:txBody>
      </p:sp>
      <p:sp>
        <p:nvSpPr>
          <p:cNvPr id="14" name="Freeform 14"/>
          <p:cNvSpPr/>
          <p:nvPr/>
        </p:nvSpPr>
        <p:spPr>
          <a:xfrm rot="-1051246">
            <a:off x="17578296" y="4228214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pic>
        <p:nvPicPr>
          <p:cNvPr id="17" name="Картина 16">
            <a:extLst>
              <a:ext uri="{FF2B5EF4-FFF2-40B4-BE49-F238E27FC236}">
                <a16:creationId xmlns:a16="http://schemas.microsoft.com/office/drawing/2014/main" id="{4A3DB8F4-3AE7-3849-8320-6E7E874B685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30" y="8269799"/>
            <a:ext cx="2796296" cy="2796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Картина 17">
            <a:extLst>
              <a:ext uri="{FF2B5EF4-FFF2-40B4-BE49-F238E27FC236}">
                <a16:creationId xmlns:a16="http://schemas.microsoft.com/office/drawing/2014/main" id="{42E06E5E-31F0-72F5-506D-0E156C15E38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585" y="9348146"/>
            <a:ext cx="11639550" cy="733425"/>
          </a:xfrm>
          <a:prstGeom prst="rect">
            <a:avLst/>
          </a:prstGeom>
        </p:spPr>
      </p:pic>
      <p:pic>
        <p:nvPicPr>
          <p:cNvPr id="19" name="Картина 18">
            <a:extLst>
              <a:ext uri="{FF2B5EF4-FFF2-40B4-BE49-F238E27FC236}">
                <a16:creationId xmlns:a16="http://schemas.microsoft.com/office/drawing/2014/main" id="{1CC45F8B-6B11-6008-5C50-D46FA35F9A8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259874" y="9219185"/>
            <a:ext cx="4810796" cy="847843"/>
          </a:xfrm>
          <a:prstGeom prst="rect">
            <a:avLst/>
          </a:prstGeom>
        </p:spPr>
      </p:pic>
      <p:pic>
        <p:nvPicPr>
          <p:cNvPr id="15" name="Картина 14" descr="Картина, която съдържа текст, лого, Графика, Шрифт&#10;&#10;Описанието е генерирано автоматично">
            <a:extLst>
              <a:ext uri="{FF2B5EF4-FFF2-40B4-BE49-F238E27FC236}">
                <a16:creationId xmlns:a16="http://schemas.microsoft.com/office/drawing/2014/main" id="{8195BFE3-4EDC-9196-C884-DD319AA3A82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8944" y="81303"/>
            <a:ext cx="5960123" cy="596012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485" y="-751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grpSp>
        <p:nvGrpSpPr>
          <p:cNvPr id="3" name="Group 3"/>
          <p:cNvGrpSpPr/>
          <p:nvPr/>
        </p:nvGrpSpPr>
        <p:grpSpPr>
          <a:xfrm>
            <a:off x="2050178" y="3107230"/>
            <a:ext cx="15258683" cy="5828713"/>
            <a:chOff x="193995" y="-257581"/>
            <a:chExt cx="18830314" cy="7502683"/>
          </a:xfrm>
        </p:grpSpPr>
        <p:sp>
          <p:nvSpPr>
            <p:cNvPr id="4" name="Freeform 4"/>
            <p:cNvSpPr/>
            <p:nvPr/>
          </p:nvSpPr>
          <p:spPr>
            <a:xfrm rot="92033">
              <a:off x="333315" y="-65861"/>
              <a:ext cx="18690994" cy="7310963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</a:blip>
              <a:stretch>
                <a:fillRect l="-1056" t="-10951" r="-1056"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5" name="Freeform 5"/>
            <p:cNvSpPr/>
            <p:nvPr/>
          </p:nvSpPr>
          <p:spPr>
            <a:xfrm rot="92033">
              <a:off x="193995" y="-257581"/>
              <a:ext cx="18690992" cy="7310965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056" t="-10951" r="-1056"/>
              </a:stretch>
            </a:blipFill>
          </p:spPr>
          <p:txBody>
            <a:bodyPr/>
            <a:lstStyle/>
            <a:p>
              <a:endParaRPr lang="bg-BG" dirty="0"/>
            </a:p>
          </p:txBody>
        </p:sp>
      </p:grpSp>
      <p:sp>
        <p:nvSpPr>
          <p:cNvPr id="8" name="Freeform 8"/>
          <p:cNvSpPr/>
          <p:nvPr/>
        </p:nvSpPr>
        <p:spPr>
          <a:xfrm rot="-1051246">
            <a:off x="-2083914" y="2591082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4" y="0"/>
                </a:lnTo>
                <a:lnTo>
                  <a:pt x="5104834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10" name="Freeform 10"/>
          <p:cNvSpPr/>
          <p:nvPr/>
        </p:nvSpPr>
        <p:spPr>
          <a:xfrm rot="3275443">
            <a:off x="1996540" y="5565257"/>
            <a:ext cx="957720" cy="905837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7" y="0"/>
                </a:lnTo>
                <a:lnTo>
                  <a:pt x="1337327" y="1218183"/>
                </a:lnTo>
                <a:lnTo>
                  <a:pt x="0" y="12181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1" name="Freeform 11"/>
          <p:cNvSpPr/>
          <p:nvPr/>
        </p:nvSpPr>
        <p:spPr>
          <a:xfrm rot="5488621">
            <a:off x="14285922" y="5877271"/>
            <a:ext cx="1785728" cy="2515635"/>
          </a:xfrm>
          <a:custGeom>
            <a:avLst/>
            <a:gdLst/>
            <a:ahLst/>
            <a:cxnLst/>
            <a:rect l="l" t="t" r="r" b="b"/>
            <a:pathLst>
              <a:path w="2174492" h="3388019">
                <a:moveTo>
                  <a:pt x="0" y="0"/>
                </a:moveTo>
                <a:lnTo>
                  <a:pt x="2174492" y="0"/>
                </a:lnTo>
                <a:lnTo>
                  <a:pt x="2174492" y="3388019"/>
                </a:lnTo>
                <a:lnTo>
                  <a:pt x="0" y="33880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2" name="Freeform 12"/>
          <p:cNvSpPr/>
          <p:nvPr/>
        </p:nvSpPr>
        <p:spPr>
          <a:xfrm rot="-1304326">
            <a:off x="1358673" y="6462045"/>
            <a:ext cx="1821160" cy="2399144"/>
          </a:xfrm>
          <a:custGeom>
            <a:avLst/>
            <a:gdLst/>
            <a:ahLst/>
            <a:cxnLst/>
            <a:rect l="l" t="t" r="r" b="b"/>
            <a:pathLst>
              <a:path w="3500388" h="5714919">
                <a:moveTo>
                  <a:pt x="0" y="0"/>
                </a:moveTo>
                <a:lnTo>
                  <a:pt x="3500388" y="0"/>
                </a:lnTo>
                <a:lnTo>
                  <a:pt x="3500388" y="5714919"/>
                </a:lnTo>
                <a:lnTo>
                  <a:pt x="0" y="57149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4" name="Freeform 14"/>
          <p:cNvSpPr/>
          <p:nvPr/>
        </p:nvSpPr>
        <p:spPr>
          <a:xfrm rot="4057876" flipH="1">
            <a:off x="1473541" y="4679492"/>
            <a:ext cx="1086874" cy="1870154"/>
          </a:xfrm>
          <a:custGeom>
            <a:avLst/>
            <a:gdLst/>
            <a:ahLst/>
            <a:cxnLst/>
            <a:rect l="l" t="t" r="r" b="b"/>
            <a:pathLst>
              <a:path w="1394952" h="2759798">
                <a:moveTo>
                  <a:pt x="1394952" y="0"/>
                </a:moveTo>
                <a:lnTo>
                  <a:pt x="0" y="0"/>
                </a:lnTo>
                <a:lnTo>
                  <a:pt x="0" y="2759798"/>
                </a:lnTo>
                <a:lnTo>
                  <a:pt x="1394952" y="2759798"/>
                </a:lnTo>
                <a:lnTo>
                  <a:pt x="1394952" y="0"/>
                </a:lnTo>
                <a:close/>
              </a:path>
            </a:pathLst>
          </a:custGeom>
          <a:blipFill>
            <a:blip r:embed="rId1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15" name="Freeform 15"/>
          <p:cNvSpPr/>
          <p:nvPr/>
        </p:nvSpPr>
        <p:spPr>
          <a:xfrm rot="-1051246">
            <a:off x="16554662" y="5530147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E515ACCA-C0DE-CDEA-1545-D8D3E520A778}"/>
              </a:ext>
            </a:extLst>
          </p:cNvPr>
          <p:cNvSpPr txBox="1"/>
          <p:nvPr/>
        </p:nvSpPr>
        <p:spPr>
          <a:xfrm>
            <a:off x="3402979" y="7500530"/>
            <a:ext cx="11563472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58"/>
              </a:lnSpc>
            </a:pPr>
            <a:r>
              <a:rPr lang="bg-BG" sz="3008" b="1" spc="-156" dirty="0">
                <a:solidFill>
                  <a:srgbClr val="6B4723"/>
                </a:solidFill>
                <a:latin typeface="Gaegu Bold"/>
              </a:rPr>
              <a:t>Наименование на училището</a:t>
            </a:r>
            <a:r>
              <a:rPr lang="bg-BG" sz="3008" b="1" spc="-156" dirty="0" smtClean="0">
                <a:solidFill>
                  <a:srgbClr val="6B4723"/>
                </a:solidFill>
                <a:latin typeface="Gaegu Bold"/>
              </a:rPr>
              <a:t>: ЧПГЧО „Челопеч“</a:t>
            </a:r>
            <a:endParaRPr lang="en-US" sz="3008" b="1" spc="-156" dirty="0">
              <a:solidFill>
                <a:srgbClr val="6B4723"/>
              </a:solidFill>
              <a:latin typeface="Gaegu Bold"/>
            </a:endParaRPr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B33C52B3-FBA8-3717-6725-4CCCB0A445AA}"/>
              </a:ext>
            </a:extLst>
          </p:cNvPr>
          <p:cNvSpPr txBox="1"/>
          <p:nvPr/>
        </p:nvSpPr>
        <p:spPr>
          <a:xfrm>
            <a:off x="3402979" y="8003672"/>
            <a:ext cx="11563472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58"/>
              </a:lnSpc>
            </a:pPr>
            <a:r>
              <a:rPr lang="bg-BG" sz="3008" b="1" spc="-156" dirty="0">
                <a:solidFill>
                  <a:srgbClr val="6B4723"/>
                </a:solidFill>
                <a:latin typeface="Gaegu Bold"/>
              </a:rPr>
              <a:t>Клас </a:t>
            </a:r>
            <a:r>
              <a:rPr lang="en-GB" sz="3008" b="1" spc="-156" dirty="0">
                <a:solidFill>
                  <a:srgbClr val="6B4723"/>
                </a:solidFill>
                <a:latin typeface="Gaegu Bold"/>
              </a:rPr>
              <a:t>/</a:t>
            </a:r>
            <a:r>
              <a:rPr lang="bg-BG" sz="3008" b="1" spc="-156" dirty="0">
                <a:solidFill>
                  <a:srgbClr val="6B4723"/>
                </a:solidFill>
                <a:latin typeface="Gaegu Bold"/>
              </a:rPr>
              <a:t> група</a:t>
            </a:r>
            <a:r>
              <a:rPr lang="bg-BG" sz="3008" b="1" spc="-156" dirty="0" smtClean="0">
                <a:solidFill>
                  <a:srgbClr val="6B4723"/>
                </a:solidFill>
                <a:latin typeface="Gaegu Bold"/>
              </a:rPr>
              <a:t>: 11 клас</a:t>
            </a:r>
            <a:endParaRPr lang="en-US" sz="3008" b="1" spc="-156" dirty="0">
              <a:solidFill>
                <a:srgbClr val="6B4723"/>
              </a:solidFill>
              <a:latin typeface="Gaegu Bold"/>
            </a:endParaRPr>
          </a:p>
        </p:txBody>
      </p:sp>
      <p:pic>
        <p:nvPicPr>
          <p:cNvPr id="17" name="Картина 16">
            <a:extLst>
              <a:ext uri="{FF2B5EF4-FFF2-40B4-BE49-F238E27FC236}">
                <a16:creationId xmlns:a16="http://schemas.microsoft.com/office/drawing/2014/main" id="{93AAB087-5143-3587-66B6-2918542C24C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367" y="-669762"/>
            <a:ext cx="2796296" cy="2796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Картина 21">
            <a:extLst>
              <a:ext uri="{FF2B5EF4-FFF2-40B4-BE49-F238E27FC236}">
                <a16:creationId xmlns:a16="http://schemas.microsoft.com/office/drawing/2014/main" id="{F66D54BB-704A-15FC-4668-BACB3607103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740" y="1402718"/>
            <a:ext cx="11639550" cy="733425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 rot="-2700000">
            <a:off x="1215001" y="8218988"/>
            <a:ext cx="733584" cy="1112573"/>
          </a:xfrm>
          <a:custGeom>
            <a:avLst/>
            <a:gdLst/>
            <a:ahLst/>
            <a:cxnLst/>
            <a:rect l="l" t="t" r="r" b="b"/>
            <a:pathLst>
              <a:path w="1103359" h="1581877">
                <a:moveTo>
                  <a:pt x="0" y="0"/>
                </a:moveTo>
                <a:lnTo>
                  <a:pt x="1103360" y="0"/>
                </a:lnTo>
                <a:lnTo>
                  <a:pt x="1103360" y="1581877"/>
                </a:lnTo>
                <a:lnTo>
                  <a:pt x="0" y="158187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/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pic>
        <p:nvPicPr>
          <p:cNvPr id="32" name="Картина 31">
            <a:extLst>
              <a:ext uri="{FF2B5EF4-FFF2-40B4-BE49-F238E27FC236}">
                <a16:creationId xmlns:a16="http://schemas.microsoft.com/office/drawing/2014/main" id="{94650271-2196-7C95-C6B4-F106AD47CB2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31163" y="2224152"/>
            <a:ext cx="4810796" cy="847843"/>
          </a:xfrm>
          <a:prstGeom prst="rect">
            <a:avLst/>
          </a:prstGeom>
        </p:spPr>
      </p:pic>
      <p:sp>
        <p:nvSpPr>
          <p:cNvPr id="34" name="TextBox 4">
            <a:extLst>
              <a:ext uri="{FF2B5EF4-FFF2-40B4-BE49-F238E27FC236}">
                <a16:creationId xmlns:a16="http://schemas.microsoft.com/office/drawing/2014/main" id="{E4D8CDED-AA41-CDCA-B36C-C46AE0BA8D2A}"/>
              </a:ext>
            </a:extLst>
          </p:cNvPr>
          <p:cNvSpPr txBox="1"/>
          <p:nvPr/>
        </p:nvSpPr>
        <p:spPr>
          <a:xfrm>
            <a:off x="4609132" y="5658958"/>
            <a:ext cx="926081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500" b="1" dirty="0" smtClean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Устойчиво развитие и зелено образование за по-добро бъдеще.</a:t>
            </a:r>
          </a:p>
          <a:p>
            <a:pPr algn="ctr"/>
            <a:r>
              <a:rPr lang="ru-RU" sz="2500" b="1" dirty="0" err="1" smtClean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Опази</a:t>
            </a:r>
            <a:r>
              <a:rPr lang="ru-RU" sz="2500" b="1" dirty="0" smtClean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ru-RU" sz="2500" b="1" dirty="0" err="1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пчелите</a:t>
            </a:r>
            <a:r>
              <a:rPr lang="ru-RU" sz="2500" b="1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, за да </a:t>
            </a:r>
            <a:r>
              <a:rPr lang="ru-RU" sz="2500" b="1" dirty="0" err="1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опазиш</a:t>
            </a:r>
            <a:r>
              <a:rPr lang="ru-RU" sz="2500" b="1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ru-RU" sz="2500" b="1" dirty="0" err="1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природата</a:t>
            </a:r>
            <a:endParaRPr lang="en-US" sz="2500" b="1" dirty="0">
              <a:solidFill>
                <a:schemeClr val="bg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1ECB9D91-831F-40C2-13E2-EA5E0E837677}"/>
              </a:ext>
            </a:extLst>
          </p:cNvPr>
          <p:cNvSpPr txBox="1"/>
          <p:nvPr/>
        </p:nvSpPr>
        <p:spPr>
          <a:xfrm>
            <a:off x="3097722" y="4217557"/>
            <a:ext cx="11108455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bg-BG" sz="7000" b="1" spc="600" dirty="0">
                <a:solidFill>
                  <a:srgbClr val="006600"/>
                </a:solidFill>
              </a:rPr>
              <a:t>……………………………..</a:t>
            </a:r>
            <a:endParaRPr lang="bg-BG" sz="7000" b="1" spc="600" dirty="0"/>
          </a:p>
        </p:txBody>
      </p:sp>
      <p:pic>
        <p:nvPicPr>
          <p:cNvPr id="18" name="Картина 17" descr="Картина, която съдържа текст, лого, Графика, Шрифт&#10;&#10;Описанието е генерирано автоматично">
            <a:extLst>
              <a:ext uri="{FF2B5EF4-FFF2-40B4-BE49-F238E27FC236}">
                <a16:creationId xmlns:a16="http://schemas.microsoft.com/office/drawing/2014/main" id="{301302AB-B6EE-481F-9F3F-064DD720586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031" y="728386"/>
            <a:ext cx="5792371" cy="579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4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60650" y="-32126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" name="Freeform 3"/>
          <p:cNvSpPr/>
          <p:nvPr/>
        </p:nvSpPr>
        <p:spPr>
          <a:xfrm>
            <a:off x="1438830" y="1973238"/>
            <a:ext cx="15488520" cy="1935364"/>
          </a:xfrm>
          <a:custGeom>
            <a:avLst/>
            <a:gdLst/>
            <a:ahLst/>
            <a:cxnLst/>
            <a:rect l="l" t="t" r="r" b="b"/>
            <a:pathLst>
              <a:path w="15488520" h="1935364">
                <a:moveTo>
                  <a:pt x="0" y="0"/>
                </a:moveTo>
                <a:lnTo>
                  <a:pt x="15488520" y="0"/>
                </a:lnTo>
                <a:lnTo>
                  <a:pt x="15488520" y="1935364"/>
                </a:lnTo>
                <a:lnTo>
                  <a:pt x="0" y="19353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43318" r="-4791" b="-113100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TextBox 5"/>
          <p:cNvSpPr txBox="1"/>
          <p:nvPr/>
        </p:nvSpPr>
        <p:spPr>
          <a:xfrm>
            <a:off x="1562655" y="4344812"/>
            <a:ext cx="5086208" cy="915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bg-BG" sz="5400" u="sng" spc="-446" dirty="0" smtClean="0">
                <a:solidFill>
                  <a:srgbClr val="000000"/>
                </a:solidFill>
                <a:latin typeface="Gaegu Bold"/>
              </a:rPr>
              <a:t>Мария Петрова</a:t>
            </a:r>
            <a:endParaRPr lang="en-US" sz="5400" u="sng" spc="-446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648863" y="4373110"/>
            <a:ext cx="4662745" cy="898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bg-BG" sz="5400" u="sng" spc="-446" dirty="0" smtClean="0">
                <a:solidFill>
                  <a:srgbClr val="000000"/>
                </a:solidFill>
                <a:latin typeface="Gaegu Bold"/>
              </a:rPr>
              <a:t>Мариана Гочева</a:t>
            </a:r>
            <a:endParaRPr lang="en-US" sz="5400" u="sng" spc="-446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1391762" y="4401890"/>
            <a:ext cx="5441463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bg-BG" sz="5400" u="sng" spc="-446" dirty="0" smtClean="0">
                <a:solidFill>
                  <a:srgbClr val="000000"/>
                </a:solidFill>
                <a:latin typeface="Gaegu Bold"/>
              </a:rPr>
              <a:t>Мартин Стефанов</a:t>
            </a:r>
            <a:endParaRPr lang="en-US" sz="5400" u="sng" spc="-446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966650" y="5599172"/>
            <a:ext cx="4244180" cy="1949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1"/>
              </a:lnSpc>
            </a:pPr>
            <a:r>
              <a:rPr lang="bg-BG" sz="3001" spc="39" dirty="0" smtClean="0">
                <a:solidFill>
                  <a:srgbClr val="000000"/>
                </a:solidFill>
                <a:latin typeface="Dosis Semi-Bold"/>
              </a:rPr>
              <a:t>11 клас в ЧПГЧО</a:t>
            </a:r>
            <a:r>
              <a:rPr lang="bg-BG" sz="3001" spc="39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bg-BG" sz="3001" spc="39" dirty="0" smtClean="0">
                <a:solidFill>
                  <a:srgbClr val="000000"/>
                </a:solidFill>
                <a:latin typeface="Dosis Semi-Bold"/>
              </a:rPr>
              <a:t>„Челопеч“</a:t>
            </a:r>
          </a:p>
          <a:p>
            <a:pPr algn="ctr">
              <a:lnSpc>
                <a:spcPts val="3841"/>
              </a:lnSpc>
            </a:pPr>
            <a:r>
              <a:rPr lang="bg-BG" sz="3001" spc="39" dirty="0" smtClean="0">
                <a:solidFill>
                  <a:srgbClr val="000000"/>
                </a:solidFill>
                <a:latin typeface="Dosis Semi-Bold"/>
              </a:rPr>
              <a:t>17 години</a:t>
            </a:r>
          </a:p>
          <a:p>
            <a:pPr algn="ctr">
              <a:lnSpc>
                <a:spcPts val="3841"/>
              </a:lnSpc>
            </a:pPr>
            <a:r>
              <a:rPr lang="bg-BG" sz="3001" spc="39" dirty="0" smtClean="0">
                <a:solidFill>
                  <a:srgbClr val="000000"/>
                </a:solidFill>
                <a:latin typeface="Dosis Semi-Bold"/>
              </a:rPr>
              <a:t>ПП Биология</a:t>
            </a:r>
            <a:endParaRPr lang="en-US" sz="3001" spc="39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11" name="Freeform 11"/>
          <p:cNvSpPr/>
          <p:nvPr/>
        </p:nvSpPr>
        <p:spPr>
          <a:xfrm rot="-1051246">
            <a:off x="-3372611" y="1264131"/>
            <a:ext cx="4739834" cy="4739834"/>
          </a:xfrm>
          <a:custGeom>
            <a:avLst/>
            <a:gdLst/>
            <a:ahLst/>
            <a:cxnLst/>
            <a:rect l="l" t="t" r="r" b="b"/>
            <a:pathLst>
              <a:path w="4739834" h="4739834">
                <a:moveTo>
                  <a:pt x="0" y="0"/>
                </a:moveTo>
                <a:lnTo>
                  <a:pt x="4739834" y="0"/>
                </a:lnTo>
                <a:lnTo>
                  <a:pt x="4739834" y="4739834"/>
                </a:lnTo>
                <a:lnTo>
                  <a:pt x="0" y="4739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2" name="Freeform 12"/>
          <p:cNvSpPr/>
          <p:nvPr/>
        </p:nvSpPr>
        <p:spPr>
          <a:xfrm rot="9323710" flipH="1">
            <a:off x="15419880" y="1064567"/>
            <a:ext cx="2182490" cy="2215726"/>
          </a:xfrm>
          <a:custGeom>
            <a:avLst/>
            <a:gdLst/>
            <a:ahLst/>
            <a:cxnLst/>
            <a:rect l="l" t="t" r="r" b="b"/>
            <a:pathLst>
              <a:path w="2182490" h="2215726">
                <a:moveTo>
                  <a:pt x="2182490" y="0"/>
                </a:moveTo>
                <a:lnTo>
                  <a:pt x="0" y="0"/>
                </a:lnTo>
                <a:lnTo>
                  <a:pt x="0" y="2215726"/>
                </a:lnTo>
                <a:lnTo>
                  <a:pt x="2182490" y="2215726"/>
                </a:lnTo>
                <a:lnTo>
                  <a:pt x="218249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3" name="Freeform 13"/>
          <p:cNvSpPr/>
          <p:nvPr/>
        </p:nvSpPr>
        <p:spPr>
          <a:xfrm rot="642428">
            <a:off x="16965164" y="7999605"/>
            <a:ext cx="1298545" cy="1861713"/>
          </a:xfrm>
          <a:custGeom>
            <a:avLst/>
            <a:gdLst/>
            <a:ahLst/>
            <a:cxnLst/>
            <a:rect l="l" t="t" r="r" b="b"/>
            <a:pathLst>
              <a:path w="1298545" h="1861713">
                <a:moveTo>
                  <a:pt x="0" y="0"/>
                </a:moveTo>
                <a:lnTo>
                  <a:pt x="1298545" y="0"/>
                </a:lnTo>
                <a:lnTo>
                  <a:pt x="1298545" y="1861714"/>
                </a:lnTo>
                <a:lnTo>
                  <a:pt x="0" y="18617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4" name="Freeform 14"/>
          <p:cNvSpPr/>
          <p:nvPr/>
        </p:nvSpPr>
        <p:spPr>
          <a:xfrm rot="-2947305" flipH="1">
            <a:off x="1075238" y="230569"/>
            <a:ext cx="1782824" cy="2777771"/>
          </a:xfrm>
          <a:custGeom>
            <a:avLst/>
            <a:gdLst/>
            <a:ahLst/>
            <a:cxnLst/>
            <a:rect l="l" t="t" r="r" b="b"/>
            <a:pathLst>
              <a:path w="1782824" h="2777771">
                <a:moveTo>
                  <a:pt x="1782824" y="0"/>
                </a:moveTo>
                <a:lnTo>
                  <a:pt x="0" y="0"/>
                </a:lnTo>
                <a:lnTo>
                  <a:pt x="0" y="2777771"/>
                </a:lnTo>
                <a:lnTo>
                  <a:pt x="1782824" y="2777771"/>
                </a:lnTo>
                <a:lnTo>
                  <a:pt x="178282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14127342-338A-612A-5871-DF694A0EFE20}"/>
              </a:ext>
            </a:extLst>
          </p:cNvPr>
          <p:cNvSpPr txBox="1"/>
          <p:nvPr/>
        </p:nvSpPr>
        <p:spPr>
          <a:xfrm>
            <a:off x="7021910" y="5597840"/>
            <a:ext cx="4244180" cy="2436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1"/>
              </a:lnSpc>
            </a:pPr>
            <a:r>
              <a:rPr lang="bg-BG" sz="3001" spc="39" dirty="0">
                <a:solidFill>
                  <a:srgbClr val="000000"/>
                </a:solidFill>
                <a:latin typeface="Dosis Semi-Bold"/>
              </a:rPr>
              <a:t>11 клас в ЧПГЧО „Челопеч“</a:t>
            </a:r>
          </a:p>
          <a:p>
            <a:pPr algn="ctr">
              <a:lnSpc>
                <a:spcPts val="3841"/>
              </a:lnSpc>
            </a:pPr>
            <a:r>
              <a:rPr lang="bg-BG" sz="3001" spc="39" dirty="0">
                <a:solidFill>
                  <a:srgbClr val="000000"/>
                </a:solidFill>
                <a:latin typeface="Dosis Semi-Bold"/>
              </a:rPr>
              <a:t>17 години</a:t>
            </a:r>
          </a:p>
          <a:p>
            <a:pPr algn="ctr">
              <a:lnSpc>
                <a:spcPts val="3841"/>
              </a:lnSpc>
            </a:pPr>
            <a:r>
              <a:rPr lang="bg-BG" sz="3001" spc="39" dirty="0">
                <a:solidFill>
                  <a:srgbClr val="000000"/>
                </a:solidFill>
                <a:latin typeface="Dosis Semi-Bold"/>
              </a:rPr>
              <a:t>ПП Биология</a:t>
            </a:r>
            <a:endParaRPr lang="en-US" sz="3001" spc="39" dirty="0">
              <a:solidFill>
                <a:srgbClr val="000000"/>
              </a:solidFill>
              <a:latin typeface="Dosis Semi-Bold"/>
            </a:endParaRPr>
          </a:p>
          <a:p>
            <a:pPr algn="ctr">
              <a:lnSpc>
                <a:spcPts val="3841"/>
              </a:lnSpc>
            </a:pPr>
            <a:r>
              <a:rPr lang="en-US" sz="3001" spc="39" dirty="0" smtClean="0">
                <a:solidFill>
                  <a:srgbClr val="000000"/>
                </a:solidFill>
                <a:latin typeface="Dosis Semi-Bold"/>
              </a:rPr>
              <a:t>.</a:t>
            </a:r>
            <a:endParaRPr lang="en-US" sz="3001" spc="39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355A2050-3AB7-4848-5E7A-2CA1B4FE046C}"/>
              </a:ext>
            </a:extLst>
          </p:cNvPr>
          <p:cNvSpPr txBox="1"/>
          <p:nvPr/>
        </p:nvSpPr>
        <p:spPr>
          <a:xfrm>
            <a:off x="11990404" y="5570793"/>
            <a:ext cx="4244180" cy="2436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1"/>
              </a:lnSpc>
            </a:pPr>
            <a:r>
              <a:rPr lang="bg-BG" sz="3001" spc="39" dirty="0">
                <a:solidFill>
                  <a:srgbClr val="000000"/>
                </a:solidFill>
                <a:latin typeface="Dosis Semi-Bold"/>
              </a:rPr>
              <a:t>11 клас в ЧПГЧО „Челопеч“</a:t>
            </a:r>
          </a:p>
          <a:p>
            <a:pPr algn="ctr">
              <a:lnSpc>
                <a:spcPts val="3841"/>
              </a:lnSpc>
            </a:pPr>
            <a:r>
              <a:rPr lang="bg-BG" sz="3001" spc="39" dirty="0">
                <a:solidFill>
                  <a:srgbClr val="000000"/>
                </a:solidFill>
                <a:latin typeface="Dosis Semi-Bold"/>
              </a:rPr>
              <a:t>17 години</a:t>
            </a:r>
          </a:p>
          <a:p>
            <a:pPr algn="ctr">
              <a:lnSpc>
                <a:spcPts val="3841"/>
              </a:lnSpc>
            </a:pPr>
            <a:r>
              <a:rPr lang="bg-BG" sz="3001" spc="39" dirty="0">
                <a:solidFill>
                  <a:srgbClr val="000000"/>
                </a:solidFill>
                <a:latin typeface="Dosis Semi-Bold"/>
              </a:rPr>
              <a:t>ПП Биология</a:t>
            </a:r>
            <a:endParaRPr lang="en-US" sz="3001" spc="39" dirty="0">
              <a:solidFill>
                <a:srgbClr val="000000"/>
              </a:solidFill>
              <a:latin typeface="Dosis Semi-Bold"/>
            </a:endParaRPr>
          </a:p>
          <a:p>
            <a:pPr algn="ctr">
              <a:lnSpc>
                <a:spcPts val="3841"/>
              </a:lnSpc>
            </a:pPr>
            <a:r>
              <a:rPr lang="en-US" sz="3001" spc="39" dirty="0" smtClean="0">
                <a:solidFill>
                  <a:srgbClr val="000000"/>
                </a:solidFill>
                <a:latin typeface="Dosis Semi-Bold"/>
              </a:rPr>
              <a:t>.</a:t>
            </a:r>
            <a:endParaRPr lang="en-US" sz="3001" spc="39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id="{2C71C45E-E889-58FE-15EE-0DDBE71A0264}"/>
              </a:ext>
            </a:extLst>
          </p:cNvPr>
          <p:cNvSpPr txBox="1"/>
          <p:nvPr/>
        </p:nvSpPr>
        <p:spPr>
          <a:xfrm>
            <a:off x="1966650" y="8709738"/>
            <a:ext cx="11728091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58"/>
              </a:lnSpc>
            </a:pPr>
            <a:r>
              <a:rPr lang="bg-BG" sz="3008" b="1" spc="-156" dirty="0">
                <a:solidFill>
                  <a:srgbClr val="006600"/>
                </a:solidFill>
                <a:latin typeface="Gaegu Bold"/>
              </a:rPr>
              <a:t>Ръководител</a:t>
            </a:r>
            <a:r>
              <a:rPr lang="bg-BG" sz="3008" b="1" spc="-156" dirty="0" smtClean="0">
                <a:solidFill>
                  <a:srgbClr val="006600"/>
                </a:solidFill>
                <a:latin typeface="Gaegu Bold"/>
              </a:rPr>
              <a:t>: Камелия Савова</a:t>
            </a:r>
            <a:endParaRPr lang="en-US" sz="3008" b="1" spc="-156" dirty="0">
              <a:solidFill>
                <a:srgbClr val="006600"/>
              </a:solidFill>
              <a:latin typeface="Gaegu Bold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5DCF401B-96B3-8B35-3978-F1AE26B60BA0}"/>
              </a:ext>
            </a:extLst>
          </p:cNvPr>
          <p:cNvSpPr txBox="1"/>
          <p:nvPr/>
        </p:nvSpPr>
        <p:spPr>
          <a:xfrm>
            <a:off x="4350156" y="1648582"/>
            <a:ext cx="9608715" cy="1746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24"/>
              </a:lnSpc>
            </a:pPr>
            <a:r>
              <a:rPr lang="bg-BG" sz="5000" b="1" spc="600" dirty="0">
                <a:solidFill>
                  <a:srgbClr val="006600"/>
                </a:solidFill>
              </a:rPr>
              <a:t>АВТОРСКИ ЕКИП</a:t>
            </a:r>
            <a:endParaRPr lang="bg-BG" sz="5000" b="1" spc="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" name="Freeform 3"/>
          <p:cNvSpPr/>
          <p:nvPr/>
        </p:nvSpPr>
        <p:spPr>
          <a:xfrm rot="-5587592">
            <a:off x="3095822" y="-1394861"/>
            <a:ext cx="12602964" cy="16662573"/>
          </a:xfrm>
          <a:custGeom>
            <a:avLst/>
            <a:gdLst/>
            <a:ahLst/>
            <a:cxnLst/>
            <a:rect l="l" t="t" r="r" b="b"/>
            <a:pathLst>
              <a:path w="12602964" h="16662573">
                <a:moveTo>
                  <a:pt x="0" y="0"/>
                </a:moveTo>
                <a:lnTo>
                  <a:pt x="12602964" y="0"/>
                </a:lnTo>
                <a:lnTo>
                  <a:pt x="12602964" y="16662572"/>
                </a:lnTo>
                <a:lnTo>
                  <a:pt x="0" y="166625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5" name="TextBox 5"/>
          <p:cNvSpPr txBox="1"/>
          <p:nvPr/>
        </p:nvSpPr>
        <p:spPr>
          <a:xfrm rot="-167627">
            <a:off x="1173566" y="4938729"/>
            <a:ext cx="7884189" cy="7379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424940" lvl="1" indent="-712470" algn="l">
              <a:lnSpc>
                <a:spcPts val="6600"/>
              </a:lnSpc>
              <a:buFont typeface="Arial"/>
              <a:buChar char="•"/>
            </a:pPr>
            <a:r>
              <a:rPr lang="bg-BG" sz="3500" b="1" u="sng" spc="-277" dirty="0">
                <a:solidFill>
                  <a:srgbClr val="000000"/>
                </a:solidFill>
                <a:latin typeface="Gaegu Bold"/>
              </a:rPr>
              <a:t>Образователни цели на проекта</a:t>
            </a:r>
            <a:endParaRPr lang="en-US" sz="3500" b="1" u="sng" spc="-277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7" name="TextBox 7"/>
          <p:cNvSpPr txBox="1"/>
          <p:nvPr/>
        </p:nvSpPr>
        <p:spPr>
          <a:xfrm rot="-167627">
            <a:off x="2554517" y="5527570"/>
            <a:ext cx="6759295" cy="3590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33"/>
              </a:lnSpc>
            </a:pPr>
            <a:endParaRPr lang="bg-BG" sz="2400" dirty="0" smtClean="0">
              <a:solidFill>
                <a:srgbClr val="000000"/>
              </a:solidFill>
              <a:latin typeface="Dosis Semi-Bold"/>
            </a:endParaRPr>
          </a:p>
          <a:p>
            <a:pPr marL="457200" indent="-457200">
              <a:lnSpc>
                <a:spcPts val="4033"/>
              </a:lnSpc>
              <a:buFont typeface="Wingdings" panose="05000000000000000000" pitchFamily="2" charset="2"/>
              <a:buChar char="ü"/>
            </a:pPr>
            <a:r>
              <a:rPr lang="ru-RU" sz="2400" dirty="0"/>
              <a:t>Развитие на </a:t>
            </a:r>
            <a:r>
              <a:rPr lang="ru-RU" sz="2400" dirty="0" err="1"/>
              <a:t>осведоменост</a:t>
            </a:r>
            <a:r>
              <a:rPr lang="ru-RU" sz="2400" dirty="0"/>
              <a:t> и знания за </a:t>
            </a:r>
            <a:r>
              <a:rPr lang="ru-RU" sz="2400" dirty="0" err="1"/>
              <a:t>ролята</a:t>
            </a:r>
            <a:r>
              <a:rPr lang="ru-RU" sz="2400" dirty="0"/>
              <a:t> на </a:t>
            </a:r>
            <a:r>
              <a:rPr lang="ru-RU" sz="2400" dirty="0" err="1"/>
              <a:t>пчелите</a:t>
            </a:r>
            <a:r>
              <a:rPr lang="ru-RU" sz="2400" dirty="0"/>
              <a:t> в </a:t>
            </a:r>
            <a:r>
              <a:rPr lang="ru-RU" sz="2400" dirty="0" err="1" smtClean="0"/>
              <a:t>природата</a:t>
            </a:r>
            <a:endParaRPr lang="ru-RU" sz="2400" dirty="0" smtClean="0"/>
          </a:p>
          <a:p>
            <a:pPr marL="457200" indent="-457200">
              <a:lnSpc>
                <a:spcPts val="4033"/>
              </a:lnSpc>
              <a:buFont typeface="Wingdings" panose="05000000000000000000" pitchFamily="2" charset="2"/>
              <a:buChar char="ü"/>
            </a:pPr>
            <a:r>
              <a:rPr lang="ru-RU" sz="2400" dirty="0" err="1"/>
              <a:t>Формиране</a:t>
            </a:r>
            <a:r>
              <a:rPr lang="ru-RU" sz="2400" dirty="0"/>
              <a:t> на </a:t>
            </a:r>
            <a:r>
              <a:rPr lang="ru-RU" sz="2400" dirty="0" err="1"/>
              <a:t>отговорно</a:t>
            </a:r>
            <a:r>
              <a:rPr lang="ru-RU" sz="2400" dirty="0"/>
              <a:t> отношение </a:t>
            </a:r>
            <a:r>
              <a:rPr lang="ru-RU" sz="2400" dirty="0" err="1"/>
              <a:t>към</a:t>
            </a:r>
            <a:r>
              <a:rPr lang="ru-RU" sz="2400" dirty="0"/>
              <a:t> </a:t>
            </a:r>
            <a:r>
              <a:rPr lang="ru-RU" sz="2400" dirty="0" err="1"/>
              <a:t>опазването</a:t>
            </a:r>
            <a:r>
              <a:rPr lang="ru-RU" sz="2400" dirty="0"/>
              <a:t> на </a:t>
            </a:r>
            <a:r>
              <a:rPr lang="ru-RU" sz="2400" dirty="0" err="1" smtClean="0"/>
              <a:t>пчелите</a:t>
            </a:r>
            <a:endParaRPr lang="ru-RU" sz="2400" dirty="0" smtClean="0"/>
          </a:p>
          <a:p>
            <a:pPr marL="457200" indent="-457200">
              <a:lnSpc>
                <a:spcPts val="4033"/>
              </a:lnSpc>
              <a:buFont typeface="Wingdings" panose="05000000000000000000" pitchFamily="2" charset="2"/>
              <a:buChar char="ü"/>
            </a:pPr>
            <a:r>
              <a:rPr lang="ru-RU" sz="2400" dirty="0"/>
              <a:t>Развитие на практически умения за </a:t>
            </a:r>
            <a:r>
              <a:rPr lang="ru-RU" sz="2400" dirty="0" err="1"/>
              <a:t>създаване</a:t>
            </a:r>
            <a:r>
              <a:rPr lang="ru-RU" sz="2400" dirty="0"/>
              <a:t> на среда, </a:t>
            </a:r>
            <a:r>
              <a:rPr lang="ru-RU" sz="2400" dirty="0" err="1"/>
              <a:t>подходяща</a:t>
            </a:r>
            <a:r>
              <a:rPr lang="ru-RU" sz="2400" dirty="0"/>
              <a:t> за </a:t>
            </a:r>
            <a:r>
              <a:rPr lang="ru-RU" sz="2400" dirty="0" err="1"/>
              <a:t>пчелите</a:t>
            </a:r>
            <a:endParaRPr lang="bg-BG" sz="2400" dirty="0" smtClean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9" name="Freeform 9"/>
          <p:cNvSpPr/>
          <p:nvPr/>
        </p:nvSpPr>
        <p:spPr>
          <a:xfrm rot="7064304">
            <a:off x="3631826" y="647280"/>
            <a:ext cx="1546438" cy="1408664"/>
          </a:xfrm>
          <a:custGeom>
            <a:avLst/>
            <a:gdLst/>
            <a:ahLst/>
            <a:cxnLst/>
            <a:rect l="l" t="t" r="r" b="b"/>
            <a:pathLst>
              <a:path w="1546438" h="1408664">
                <a:moveTo>
                  <a:pt x="0" y="0"/>
                </a:moveTo>
                <a:lnTo>
                  <a:pt x="1546438" y="0"/>
                </a:lnTo>
                <a:lnTo>
                  <a:pt x="1546438" y="1408664"/>
                </a:lnTo>
                <a:lnTo>
                  <a:pt x="0" y="14086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0" name="Freeform 10"/>
          <p:cNvSpPr/>
          <p:nvPr/>
        </p:nvSpPr>
        <p:spPr>
          <a:xfrm rot="1395835">
            <a:off x="-175645" y="183551"/>
            <a:ext cx="3603442" cy="5183962"/>
          </a:xfrm>
          <a:custGeom>
            <a:avLst/>
            <a:gdLst/>
            <a:ahLst/>
            <a:cxnLst/>
            <a:rect l="l" t="t" r="r" b="b"/>
            <a:pathLst>
              <a:path w="3712280" h="6060865">
                <a:moveTo>
                  <a:pt x="0" y="0"/>
                </a:moveTo>
                <a:lnTo>
                  <a:pt x="3712280" y="0"/>
                </a:lnTo>
                <a:lnTo>
                  <a:pt x="3712280" y="6060865"/>
                </a:lnTo>
                <a:lnTo>
                  <a:pt x="0" y="60608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1" name="Freeform 11"/>
          <p:cNvSpPr/>
          <p:nvPr/>
        </p:nvSpPr>
        <p:spPr>
          <a:xfrm rot="2275529">
            <a:off x="15702503" y="512905"/>
            <a:ext cx="2261855" cy="3524136"/>
          </a:xfrm>
          <a:custGeom>
            <a:avLst/>
            <a:gdLst/>
            <a:ahLst/>
            <a:cxnLst/>
            <a:rect l="l" t="t" r="r" b="b"/>
            <a:pathLst>
              <a:path w="2261855" h="3524136">
                <a:moveTo>
                  <a:pt x="0" y="0"/>
                </a:moveTo>
                <a:lnTo>
                  <a:pt x="2261855" y="0"/>
                </a:lnTo>
                <a:lnTo>
                  <a:pt x="2261855" y="3524136"/>
                </a:lnTo>
                <a:lnTo>
                  <a:pt x="0" y="35241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25F2ABB7-E241-0E82-6C3B-7056D52E6A78}"/>
              </a:ext>
            </a:extLst>
          </p:cNvPr>
          <p:cNvSpPr txBox="1"/>
          <p:nvPr/>
        </p:nvSpPr>
        <p:spPr>
          <a:xfrm rot="-167627">
            <a:off x="8539180" y="4857139"/>
            <a:ext cx="8855298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424940" lvl="1" indent="-712470" algn="l">
              <a:lnSpc>
                <a:spcPts val="3600"/>
              </a:lnSpc>
              <a:buFont typeface="Arial"/>
              <a:buChar char="•"/>
            </a:pPr>
            <a:r>
              <a:rPr lang="ru-RU" sz="3500" b="1" u="sng" spc="-277" dirty="0">
                <a:solidFill>
                  <a:srgbClr val="000000"/>
                </a:solidFill>
                <a:latin typeface="Gaegu Bold"/>
              </a:rPr>
              <a:t>Как </a:t>
            </a:r>
            <a:r>
              <a:rPr lang="ru-RU" sz="3500" b="1" u="sng" spc="-277" dirty="0" err="1">
                <a:solidFill>
                  <a:srgbClr val="000000"/>
                </a:solidFill>
                <a:latin typeface="Gaegu Bold"/>
              </a:rPr>
              <a:t>дейностите</a:t>
            </a:r>
            <a:r>
              <a:rPr lang="ru-RU" sz="3500" b="1" u="sng" spc="-277" dirty="0">
                <a:solidFill>
                  <a:srgbClr val="000000"/>
                </a:solidFill>
                <a:latin typeface="Gaegu Bold"/>
              </a:rPr>
              <a:t> се </a:t>
            </a:r>
            <a:r>
              <a:rPr lang="ru-RU" sz="3500" b="1" u="sng" spc="-277" dirty="0" err="1">
                <a:solidFill>
                  <a:srgbClr val="000000"/>
                </a:solidFill>
                <a:latin typeface="Gaegu Bold"/>
              </a:rPr>
              <a:t>интегрират</a:t>
            </a:r>
            <a:r>
              <a:rPr lang="ru-RU" sz="3500" b="1" u="sng" spc="-277" dirty="0">
                <a:solidFill>
                  <a:srgbClr val="000000"/>
                </a:solidFill>
                <a:latin typeface="Gaegu Bold"/>
              </a:rPr>
              <a:t> с </a:t>
            </a:r>
            <a:r>
              <a:rPr lang="ru-RU" sz="3500" b="1" u="sng" spc="-277" dirty="0" err="1">
                <a:solidFill>
                  <a:srgbClr val="000000"/>
                </a:solidFill>
                <a:latin typeface="Gaegu Bold"/>
              </a:rPr>
              <a:t>учебната</a:t>
            </a:r>
            <a:r>
              <a:rPr lang="ru-RU" sz="3500" b="1" u="sng" spc="-277" dirty="0">
                <a:solidFill>
                  <a:srgbClr val="000000"/>
                </a:solidFill>
                <a:latin typeface="Gaegu Bold"/>
              </a:rPr>
              <a:t> </a:t>
            </a:r>
            <a:r>
              <a:rPr lang="ru-RU" sz="3500" b="1" u="sng" spc="-277" dirty="0" err="1">
                <a:solidFill>
                  <a:srgbClr val="000000"/>
                </a:solidFill>
                <a:latin typeface="Gaegu Bold"/>
              </a:rPr>
              <a:t>програма</a:t>
            </a:r>
            <a:r>
              <a:rPr lang="ru-RU" sz="3500" b="1" u="sng" spc="-277" dirty="0">
                <a:solidFill>
                  <a:srgbClr val="000000"/>
                </a:solidFill>
                <a:latin typeface="Gaegu Bold"/>
              </a:rPr>
              <a:t>?</a:t>
            </a:r>
            <a:endParaRPr lang="en-US" sz="3500" b="1" u="sng" spc="-277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5B5939-3651-6D95-E8FF-4336F0AF786E}"/>
              </a:ext>
            </a:extLst>
          </p:cNvPr>
          <p:cNvSpPr txBox="1"/>
          <p:nvPr/>
        </p:nvSpPr>
        <p:spPr>
          <a:xfrm rot="21419476">
            <a:off x="1727126" y="3034060"/>
            <a:ext cx="14833748" cy="1291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bg-BG" sz="5000" b="1" spc="600" dirty="0">
                <a:solidFill>
                  <a:srgbClr val="006600"/>
                </a:solidFill>
              </a:rPr>
              <a:t>ИМПЛЕМЕНТИРАНЕ И АДАПТИРАНЕ НА ДЕЙНОСТИТЕ В КЛАСНАТА СТАЯ</a:t>
            </a:r>
            <a:endParaRPr lang="bg-BG" sz="5000" b="1" spc="600" dirty="0"/>
          </a:p>
        </p:txBody>
      </p:sp>
      <p:sp>
        <p:nvSpPr>
          <p:cNvPr id="17" name="TextBox 7"/>
          <p:cNvSpPr txBox="1"/>
          <p:nvPr/>
        </p:nvSpPr>
        <p:spPr>
          <a:xfrm rot="-167627">
            <a:off x="9861739" y="5526683"/>
            <a:ext cx="6759295" cy="50826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33"/>
              </a:lnSpc>
            </a:pPr>
            <a:endParaRPr lang="bg-BG" sz="2400" dirty="0" smtClean="0">
              <a:solidFill>
                <a:srgbClr val="000000"/>
              </a:solidFill>
              <a:latin typeface="Dosis Semi-Bold"/>
            </a:endParaRPr>
          </a:p>
          <a:p>
            <a:pPr marL="457200" indent="-457200">
              <a:lnSpc>
                <a:spcPts val="4033"/>
              </a:lnSpc>
              <a:buFont typeface="Wingdings" panose="05000000000000000000" pitchFamily="2" charset="2"/>
              <a:buChar char="ü"/>
            </a:pPr>
            <a:r>
              <a:rPr lang="ru-RU" sz="2400" dirty="0"/>
              <a:t>Биология – </a:t>
            </a:r>
            <a:r>
              <a:rPr lang="ru-RU" sz="2400" dirty="0" err="1"/>
              <a:t>Проектът</a:t>
            </a:r>
            <a:r>
              <a:rPr lang="ru-RU" sz="2400" dirty="0"/>
              <a:t> </a:t>
            </a:r>
            <a:r>
              <a:rPr lang="ru-RU" sz="2400" dirty="0" err="1"/>
              <a:t>задълбочава</a:t>
            </a:r>
            <a:r>
              <a:rPr lang="ru-RU" sz="2400" dirty="0"/>
              <a:t> </a:t>
            </a:r>
            <a:r>
              <a:rPr lang="ru-RU" sz="2400" dirty="0" err="1"/>
              <a:t>знанията</a:t>
            </a:r>
            <a:r>
              <a:rPr lang="ru-RU" sz="2400" dirty="0"/>
              <a:t> по теми </a:t>
            </a:r>
            <a:r>
              <a:rPr lang="ru-RU" sz="2400" dirty="0" err="1"/>
              <a:t>като</a:t>
            </a:r>
            <a:r>
              <a:rPr lang="ru-RU" sz="2400" dirty="0"/>
              <a:t> </a:t>
            </a:r>
            <a:r>
              <a:rPr lang="ru-RU" sz="2400" dirty="0" err="1"/>
              <a:t>екосистеми</a:t>
            </a:r>
            <a:r>
              <a:rPr lang="ru-RU" sz="2400" dirty="0"/>
              <a:t> и </a:t>
            </a:r>
            <a:r>
              <a:rPr lang="ru-RU" sz="2400" dirty="0" err="1"/>
              <a:t>опрашване</a:t>
            </a:r>
            <a:r>
              <a:rPr lang="ru-RU" sz="2400" dirty="0" smtClean="0"/>
              <a:t>.</a:t>
            </a:r>
          </a:p>
          <a:p>
            <a:pPr marL="457200" indent="-457200">
              <a:lnSpc>
                <a:spcPts val="4033"/>
              </a:lnSpc>
              <a:buFont typeface="Wingdings" panose="05000000000000000000" pitchFamily="2" charset="2"/>
              <a:buChar char="ü"/>
            </a:pPr>
            <a:r>
              <a:rPr lang="ru-RU" sz="2400" dirty="0" err="1" smtClean="0"/>
              <a:t>Екологично</a:t>
            </a:r>
            <a:r>
              <a:rPr lang="ru-RU" sz="2400" dirty="0" smtClean="0"/>
              <a:t> </a:t>
            </a:r>
            <a:r>
              <a:rPr lang="ru-RU" sz="2400" dirty="0"/>
              <a:t>образование – </a:t>
            </a:r>
            <a:r>
              <a:rPr lang="ru-RU" sz="2400" dirty="0" err="1"/>
              <a:t>Насърчава</a:t>
            </a:r>
            <a:r>
              <a:rPr lang="ru-RU" sz="2400" dirty="0"/>
              <a:t> </a:t>
            </a:r>
            <a:r>
              <a:rPr lang="ru-RU" sz="2400" dirty="0" err="1"/>
              <a:t>отговорно</a:t>
            </a:r>
            <a:r>
              <a:rPr lang="ru-RU" sz="2400" dirty="0"/>
              <a:t> поведение и устойчиво отношение </a:t>
            </a:r>
            <a:r>
              <a:rPr lang="ru-RU" sz="2400" dirty="0" err="1"/>
              <a:t>към</a:t>
            </a:r>
            <a:r>
              <a:rPr lang="ru-RU" sz="2400" dirty="0"/>
              <a:t> </a:t>
            </a:r>
            <a:r>
              <a:rPr lang="ru-RU" sz="2400" dirty="0" err="1"/>
              <a:t>природата</a:t>
            </a:r>
            <a:r>
              <a:rPr lang="ru-RU" sz="2400" dirty="0" smtClean="0"/>
              <a:t>.</a:t>
            </a:r>
          </a:p>
          <a:p>
            <a:pPr marL="457200" indent="-457200">
              <a:lnSpc>
                <a:spcPts val="4033"/>
              </a:lnSpc>
              <a:buFont typeface="Wingdings" panose="05000000000000000000" pitchFamily="2" charset="2"/>
              <a:buChar char="ü"/>
            </a:pPr>
            <a:r>
              <a:rPr lang="ru-RU" sz="2400" dirty="0" err="1" smtClean="0"/>
              <a:t>Гражданско</a:t>
            </a:r>
            <a:r>
              <a:rPr lang="ru-RU" sz="2400" dirty="0" smtClean="0"/>
              <a:t> </a:t>
            </a:r>
            <a:r>
              <a:rPr lang="ru-RU" sz="2400" dirty="0"/>
              <a:t>образование – </a:t>
            </a:r>
            <a:r>
              <a:rPr lang="ru-RU" sz="2400" dirty="0" err="1"/>
              <a:t>Развива</a:t>
            </a:r>
            <a:r>
              <a:rPr lang="ru-RU" sz="2400" dirty="0"/>
              <a:t> </a:t>
            </a:r>
            <a:r>
              <a:rPr lang="ru-RU" sz="2400" dirty="0" err="1"/>
              <a:t>екологична</a:t>
            </a:r>
            <a:r>
              <a:rPr lang="ru-RU" sz="2400" dirty="0"/>
              <a:t> </a:t>
            </a:r>
            <a:r>
              <a:rPr lang="ru-RU" sz="2400" dirty="0" err="1"/>
              <a:t>отговорност</a:t>
            </a:r>
            <a:r>
              <a:rPr lang="ru-RU" sz="2400" dirty="0"/>
              <a:t> и </a:t>
            </a:r>
            <a:r>
              <a:rPr lang="ru-RU" sz="2400" dirty="0" err="1"/>
              <a:t>ангажираност</a:t>
            </a:r>
            <a:r>
              <a:rPr lang="ru-RU" sz="2400" dirty="0"/>
              <a:t> </a:t>
            </a:r>
            <a:r>
              <a:rPr lang="ru-RU" sz="2400" dirty="0" err="1"/>
              <a:t>към</a:t>
            </a:r>
            <a:r>
              <a:rPr lang="ru-RU" sz="2400" dirty="0"/>
              <a:t> </a:t>
            </a:r>
            <a:r>
              <a:rPr lang="ru-RU" sz="2400" dirty="0" err="1"/>
              <a:t>опазване</a:t>
            </a:r>
            <a:r>
              <a:rPr lang="ru-RU" sz="2400" dirty="0"/>
              <a:t> на </a:t>
            </a:r>
            <a:r>
              <a:rPr lang="ru-RU" sz="2400" dirty="0" err="1"/>
              <a:t>околната</a:t>
            </a:r>
            <a:r>
              <a:rPr lang="ru-RU" sz="2400" dirty="0"/>
              <a:t> </a:t>
            </a:r>
            <a:r>
              <a:rPr lang="ru-RU" sz="2400" dirty="0" err="1"/>
              <a:t>среда.Формиране</a:t>
            </a:r>
            <a:r>
              <a:rPr lang="ru-RU" sz="2400" dirty="0"/>
              <a:t> на </a:t>
            </a:r>
            <a:r>
              <a:rPr lang="ru-RU" sz="2400" dirty="0" err="1"/>
              <a:t>отговорно</a:t>
            </a:r>
            <a:r>
              <a:rPr lang="ru-RU" sz="2400" dirty="0"/>
              <a:t> отношение </a:t>
            </a:r>
            <a:r>
              <a:rPr lang="ru-RU" sz="2400" dirty="0" err="1"/>
              <a:t>към</a:t>
            </a:r>
            <a:r>
              <a:rPr lang="ru-RU" sz="2400" dirty="0"/>
              <a:t> </a:t>
            </a:r>
            <a:r>
              <a:rPr lang="ru-RU" sz="2400" dirty="0" err="1"/>
              <a:t>опазването</a:t>
            </a:r>
            <a:r>
              <a:rPr lang="ru-RU" sz="2400" dirty="0"/>
              <a:t> на </a:t>
            </a:r>
            <a:r>
              <a:rPr lang="ru-RU" sz="2400" dirty="0" err="1" smtClean="0"/>
              <a:t>пчелите</a:t>
            </a:r>
            <a:endParaRPr lang="ru-RU" sz="2400" dirty="0" smtClean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3" name="Freeform 3"/>
          <p:cNvSpPr/>
          <p:nvPr/>
        </p:nvSpPr>
        <p:spPr>
          <a:xfrm>
            <a:off x="2581080" y="1381010"/>
            <a:ext cx="13667198" cy="1949337"/>
          </a:xfrm>
          <a:custGeom>
            <a:avLst/>
            <a:gdLst/>
            <a:ahLst/>
            <a:cxnLst/>
            <a:rect l="l" t="t" r="r" b="b"/>
            <a:pathLst>
              <a:path w="13667198" h="1949337">
                <a:moveTo>
                  <a:pt x="0" y="0"/>
                </a:moveTo>
                <a:lnTo>
                  <a:pt x="13667197" y="0"/>
                </a:lnTo>
                <a:lnTo>
                  <a:pt x="13667197" y="1949338"/>
                </a:lnTo>
                <a:lnTo>
                  <a:pt x="0" y="1949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6660" b="-61316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Freeform 5"/>
          <p:cNvSpPr/>
          <p:nvPr/>
        </p:nvSpPr>
        <p:spPr>
          <a:xfrm rot="-10669463">
            <a:off x="16011472" y="2006014"/>
            <a:ext cx="1801268" cy="1654558"/>
          </a:xfrm>
          <a:custGeom>
            <a:avLst/>
            <a:gdLst/>
            <a:ahLst/>
            <a:cxnLst/>
            <a:rect l="l" t="t" r="r" b="b"/>
            <a:pathLst>
              <a:path w="1801268" h="1654558">
                <a:moveTo>
                  <a:pt x="0" y="0"/>
                </a:moveTo>
                <a:lnTo>
                  <a:pt x="1801267" y="0"/>
                </a:lnTo>
                <a:lnTo>
                  <a:pt x="1801267" y="1654558"/>
                </a:lnTo>
                <a:lnTo>
                  <a:pt x="0" y="16545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6" name="Freeform 6"/>
          <p:cNvSpPr/>
          <p:nvPr/>
        </p:nvSpPr>
        <p:spPr>
          <a:xfrm rot="1727943">
            <a:off x="13550593" y="801818"/>
            <a:ext cx="2197136" cy="1158385"/>
          </a:xfrm>
          <a:custGeom>
            <a:avLst/>
            <a:gdLst/>
            <a:ahLst/>
            <a:cxnLst/>
            <a:rect l="l" t="t" r="r" b="b"/>
            <a:pathLst>
              <a:path w="2197136" h="1158385">
                <a:moveTo>
                  <a:pt x="0" y="0"/>
                </a:moveTo>
                <a:lnTo>
                  <a:pt x="2197135" y="0"/>
                </a:lnTo>
                <a:lnTo>
                  <a:pt x="2197135" y="1158385"/>
                </a:lnTo>
                <a:lnTo>
                  <a:pt x="0" y="11583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7" name="AutoShape 7"/>
          <p:cNvSpPr/>
          <p:nvPr/>
        </p:nvSpPr>
        <p:spPr>
          <a:xfrm>
            <a:off x="2686917" y="4419525"/>
            <a:ext cx="13138165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bg-BG"/>
          </a:p>
        </p:txBody>
      </p:sp>
      <p:grpSp>
        <p:nvGrpSpPr>
          <p:cNvPr id="8" name="Group 8"/>
          <p:cNvGrpSpPr/>
          <p:nvPr/>
        </p:nvGrpSpPr>
        <p:grpSpPr>
          <a:xfrm>
            <a:off x="2530794" y="3967552"/>
            <a:ext cx="801115" cy="80111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444"/>
            </a:solidFill>
          </p:spPr>
          <p:txBody>
            <a:bodyPr/>
            <a:lstStyle/>
            <a:p>
              <a:endParaRPr lang="bg-BG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8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974474" y="4947692"/>
            <a:ext cx="3815850" cy="578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</a:pPr>
            <a:r>
              <a:rPr lang="bg-BG" sz="3000" b="1" u="sng" spc="-305" dirty="0">
                <a:solidFill>
                  <a:srgbClr val="000000"/>
                </a:solidFill>
                <a:latin typeface="Gaegu Bold"/>
              </a:rPr>
              <a:t>Развити компетенции</a:t>
            </a:r>
            <a:endParaRPr lang="en-US" sz="3000" b="1" u="sng" spc="-305" dirty="0">
              <a:solidFill>
                <a:srgbClr val="000000"/>
              </a:solidFill>
              <a:latin typeface="Gaegu Bold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8515520" y="4005103"/>
            <a:ext cx="801115" cy="801115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444"/>
            </a:solidFill>
          </p:spPr>
          <p:txBody>
            <a:bodyPr/>
            <a:lstStyle/>
            <a:p>
              <a:endParaRPr lang="bg-BG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8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5023967" y="3986326"/>
            <a:ext cx="801115" cy="801115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444"/>
            </a:solidFill>
          </p:spPr>
          <p:txBody>
            <a:bodyPr/>
            <a:lstStyle/>
            <a:p>
              <a:endParaRPr lang="bg-BG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8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 rot="-1981930">
            <a:off x="-2552418" y="-2552419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4" y="0"/>
                </a:lnTo>
                <a:lnTo>
                  <a:pt x="5104834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0" name="Текстово поле 29">
            <a:extLst>
              <a:ext uri="{FF2B5EF4-FFF2-40B4-BE49-F238E27FC236}">
                <a16:creationId xmlns:a16="http://schemas.microsoft.com/office/drawing/2014/main" id="{7F6E2B40-1CEB-C38A-E13F-1E146AE51FCB}"/>
              </a:ext>
            </a:extLst>
          </p:cNvPr>
          <p:cNvSpPr txBox="1"/>
          <p:nvPr/>
        </p:nvSpPr>
        <p:spPr>
          <a:xfrm>
            <a:off x="4495800" y="2012217"/>
            <a:ext cx="1361389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5000" b="1" spc="600" dirty="0">
                <a:solidFill>
                  <a:srgbClr val="006600"/>
                </a:solidFill>
              </a:rPr>
              <a:t>РЕАЛИЗАЦИЯ НА ПРОЕКТА</a:t>
            </a:r>
            <a:endParaRPr lang="bg-BG" b="1" spc="600" dirty="0"/>
          </a:p>
        </p:txBody>
      </p:sp>
      <p:sp>
        <p:nvSpPr>
          <p:cNvPr id="35" name="TextBox 15">
            <a:extLst>
              <a:ext uri="{FF2B5EF4-FFF2-40B4-BE49-F238E27FC236}">
                <a16:creationId xmlns:a16="http://schemas.microsoft.com/office/drawing/2014/main" id="{A2D6CC28-A0CD-3D80-6A05-3B2E27B52DE9}"/>
              </a:ext>
            </a:extLst>
          </p:cNvPr>
          <p:cNvSpPr txBox="1"/>
          <p:nvPr/>
        </p:nvSpPr>
        <p:spPr>
          <a:xfrm>
            <a:off x="6894263" y="5836720"/>
            <a:ext cx="4261917" cy="3808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ctr">
              <a:lnSpc>
                <a:spcPts val="3343"/>
              </a:lnSpc>
              <a:buFont typeface="Wingdings" panose="05000000000000000000" pitchFamily="2" charset="2"/>
              <a:buChar char="ü"/>
            </a:pPr>
            <a:r>
              <a:rPr lang="bg-BG" sz="2833" dirty="0" smtClean="0">
                <a:solidFill>
                  <a:srgbClr val="000000"/>
                </a:solidFill>
                <a:latin typeface="Dosis Semi-Bold"/>
              </a:rPr>
              <a:t>Развиване на приложни дейности (изработване на представителни материали) </a:t>
            </a:r>
          </a:p>
          <a:p>
            <a:pPr marL="457200" indent="-457200" algn="ctr">
              <a:lnSpc>
                <a:spcPts val="3343"/>
              </a:lnSpc>
              <a:buFont typeface="Wingdings" panose="05000000000000000000" pitchFamily="2" charset="2"/>
              <a:buChar char="ü"/>
            </a:pPr>
            <a:r>
              <a:rPr lang="bg-BG" sz="2833" dirty="0" smtClean="0">
                <a:solidFill>
                  <a:srgbClr val="000000"/>
                </a:solidFill>
                <a:latin typeface="Dosis Semi-Bold"/>
              </a:rPr>
              <a:t>Работа с интерактивни програми</a:t>
            </a:r>
          </a:p>
          <a:p>
            <a:pPr algn="ctr">
              <a:lnSpc>
                <a:spcPts val="3343"/>
              </a:lnSpc>
            </a:pPr>
            <a:endParaRPr lang="en-US" sz="2833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43" name="Rectangle 7">
            <a:extLst>
              <a:ext uri="{FF2B5EF4-FFF2-40B4-BE49-F238E27FC236}">
                <a16:creationId xmlns:a16="http://schemas.microsoft.com/office/drawing/2014/main" id="{F4EB98D7-FE6C-8D13-DB60-0758C8CA6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altLang="bg-BG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bg-BG" altLang="bg-BG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bg-BG" altLang="bg-BG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g-BG" altLang="bg-BG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Rectangle 8">
            <a:extLst>
              <a:ext uri="{FF2B5EF4-FFF2-40B4-BE49-F238E27FC236}">
                <a16:creationId xmlns:a16="http://schemas.microsoft.com/office/drawing/2014/main" id="{64CE0F26-119B-8D4C-176C-46936DB3E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187325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45" name="Rectangle 9">
            <a:extLst>
              <a:ext uri="{FF2B5EF4-FFF2-40B4-BE49-F238E27FC236}">
                <a16:creationId xmlns:a16="http://schemas.microsoft.com/office/drawing/2014/main" id="{F01A16DF-B2D0-7C7F-D5F1-D74F3D828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1913"/>
            <a:ext cx="0" cy="260974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9522" tIns="-7935" rIns="-9522" bIns="-793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g-BG" altLang="bg-BG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Rectangle 10">
            <a:extLst>
              <a:ext uri="{FF2B5EF4-FFF2-40B4-BE49-F238E27FC236}">
                <a16:creationId xmlns:a16="http://schemas.microsoft.com/office/drawing/2014/main" id="{422CBF8B-0360-57BA-8C25-5E580D1C1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altLang="bg-BG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bg-BG" altLang="bg-BG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bg-BG" altLang="bg-BG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g-BG" altLang="bg-BG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Rectangle 11">
            <a:extLst>
              <a:ext uri="{FF2B5EF4-FFF2-40B4-BE49-F238E27FC236}">
                <a16:creationId xmlns:a16="http://schemas.microsoft.com/office/drawing/2014/main" id="{244C0388-0C0B-2A1E-4523-0049E7809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187325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48" name="Rectangle 12">
            <a:extLst>
              <a:ext uri="{FF2B5EF4-FFF2-40B4-BE49-F238E27FC236}">
                <a16:creationId xmlns:a16="http://schemas.microsoft.com/office/drawing/2014/main" id="{D58CBDFA-C637-BA3E-1F23-4007070B5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0385"/>
            <a:ext cx="73744" cy="184030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9522" tIns="-7935" rIns="-9522" bIns="-793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altLang="bg-BG" sz="1300" b="0" i="0" u="none" strike="noStrike" cap="none" normalizeH="0" baseline="0" dirty="0">
                <a:ln>
                  <a:noFill/>
                </a:ln>
                <a:solidFill>
                  <a:srgbClr val="3C4043"/>
                </a:solidFill>
                <a:effectLst/>
                <a:latin typeface="Arial" panose="020B0604020202020204" pitchFamily="34" charset="0"/>
              </a:rPr>
              <a:t>?</a:t>
            </a:r>
            <a:endParaRPr kumimoji="0" lang="bg-BG" altLang="bg-BG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9" name="TextBox 11">
            <a:extLst>
              <a:ext uri="{FF2B5EF4-FFF2-40B4-BE49-F238E27FC236}">
                <a16:creationId xmlns:a16="http://schemas.microsoft.com/office/drawing/2014/main" id="{7564A489-39B5-FC0E-069C-CDDA8484F9BE}"/>
              </a:ext>
            </a:extLst>
          </p:cNvPr>
          <p:cNvSpPr txBox="1"/>
          <p:nvPr/>
        </p:nvSpPr>
        <p:spPr>
          <a:xfrm>
            <a:off x="1219200" y="4906892"/>
            <a:ext cx="3815850" cy="578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</a:pPr>
            <a:r>
              <a:rPr lang="bg-BG" sz="3000" b="1" u="sng" spc="-305" dirty="0">
                <a:solidFill>
                  <a:srgbClr val="000000"/>
                </a:solidFill>
                <a:latin typeface="Gaegu Bold"/>
              </a:rPr>
              <a:t>Работен процес</a:t>
            </a:r>
            <a:endParaRPr lang="en-US" sz="3000" b="1" u="sng" spc="-305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50" name="TextBox 11">
            <a:extLst>
              <a:ext uri="{FF2B5EF4-FFF2-40B4-BE49-F238E27FC236}">
                <a16:creationId xmlns:a16="http://schemas.microsoft.com/office/drawing/2014/main" id="{A88E72A5-4CA7-A6D6-7826-52B09A6D1834}"/>
              </a:ext>
            </a:extLst>
          </p:cNvPr>
          <p:cNvSpPr txBox="1"/>
          <p:nvPr/>
        </p:nvSpPr>
        <p:spPr>
          <a:xfrm>
            <a:off x="12529586" y="4929763"/>
            <a:ext cx="4239149" cy="578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</a:pPr>
            <a:r>
              <a:rPr lang="bg-BG" sz="3000" b="1" u="sng" spc="-305" dirty="0">
                <a:solidFill>
                  <a:srgbClr val="000000"/>
                </a:solidFill>
                <a:latin typeface="Gaegu Bold"/>
              </a:rPr>
              <a:t>Постигнати учебни цели</a:t>
            </a:r>
            <a:endParaRPr lang="en-US" sz="3000" b="1" u="sng" spc="-305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51" name="TextBox 15">
            <a:extLst>
              <a:ext uri="{FF2B5EF4-FFF2-40B4-BE49-F238E27FC236}">
                <a16:creationId xmlns:a16="http://schemas.microsoft.com/office/drawing/2014/main" id="{6E9176FA-9DDC-705C-61B6-DC94B6E842AD}"/>
              </a:ext>
            </a:extLst>
          </p:cNvPr>
          <p:cNvSpPr txBox="1"/>
          <p:nvPr/>
        </p:nvSpPr>
        <p:spPr>
          <a:xfrm>
            <a:off x="1125846" y="5833947"/>
            <a:ext cx="4261917" cy="3808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ctr">
              <a:lnSpc>
                <a:spcPts val="3343"/>
              </a:lnSpc>
              <a:buFont typeface="Wingdings" panose="05000000000000000000" pitchFamily="2" charset="2"/>
              <a:buChar char="ü"/>
            </a:pPr>
            <a:r>
              <a:rPr lang="bg-BG" sz="2833" dirty="0" smtClean="0">
                <a:solidFill>
                  <a:srgbClr val="000000"/>
                </a:solidFill>
                <a:latin typeface="Dosis Semi-Bold"/>
              </a:rPr>
              <a:t>Събиране на информация</a:t>
            </a:r>
          </a:p>
          <a:p>
            <a:pPr marL="457200" indent="-457200" algn="ctr">
              <a:lnSpc>
                <a:spcPts val="3343"/>
              </a:lnSpc>
              <a:buFont typeface="Wingdings" panose="05000000000000000000" pitchFamily="2" charset="2"/>
              <a:buChar char="ü"/>
            </a:pPr>
            <a:r>
              <a:rPr lang="bg-BG" sz="2833" dirty="0" smtClean="0">
                <a:solidFill>
                  <a:srgbClr val="000000"/>
                </a:solidFill>
                <a:latin typeface="Dosis Semi-Bold"/>
              </a:rPr>
              <a:t>Синтезиране на информация</a:t>
            </a:r>
          </a:p>
          <a:p>
            <a:pPr marL="457200" indent="-457200" algn="ctr">
              <a:lnSpc>
                <a:spcPts val="3343"/>
              </a:lnSpc>
              <a:buFont typeface="Wingdings" panose="05000000000000000000" pitchFamily="2" charset="2"/>
              <a:buChar char="ü"/>
            </a:pPr>
            <a:r>
              <a:rPr lang="bg-BG" sz="2833" dirty="0" smtClean="0">
                <a:solidFill>
                  <a:srgbClr val="000000"/>
                </a:solidFill>
                <a:latin typeface="Dosis Semi-Bold"/>
              </a:rPr>
              <a:t>Представяне на информация с придружаващи материали</a:t>
            </a:r>
          </a:p>
          <a:p>
            <a:pPr marL="457200" indent="-457200" algn="ctr">
              <a:lnSpc>
                <a:spcPts val="3343"/>
              </a:lnSpc>
              <a:buFont typeface="Wingdings" panose="05000000000000000000" pitchFamily="2" charset="2"/>
              <a:buChar char="ü"/>
            </a:pPr>
            <a:endParaRPr lang="en-US" sz="2833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52" name="TextBox 15">
            <a:extLst>
              <a:ext uri="{FF2B5EF4-FFF2-40B4-BE49-F238E27FC236}">
                <a16:creationId xmlns:a16="http://schemas.microsoft.com/office/drawing/2014/main" id="{EFDEFA43-E77F-2E84-A00A-890C23B095E3}"/>
              </a:ext>
            </a:extLst>
          </p:cNvPr>
          <p:cNvSpPr txBox="1"/>
          <p:nvPr/>
        </p:nvSpPr>
        <p:spPr>
          <a:xfrm>
            <a:off x="12650189" y="5853860"/>
            <a:ext cx="4261917" cy="4196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ctr">
              <a:lnSpc>
                <a:spcPts val="3343"/>
              </a:lnSpc>
              <a:buFont typeface="Wingdings" panose="05000000000000000000" pitchFamily="2" charset="2"/>
              <a:buChar char="ü"/>
            </a:pPr>
            <a:r>
              <a:rPr lang="ru-RU" sz="2400" dirty="0" err="1">
                <a:solidFill>
                  <a:srgbClr val="000000"/>
                </a:solidFill>
                <a:latin typeface="Dosis Semi-Bold"/>
              </a:rPr>
              <a:t>Повишена</a:t>
            </a:r>
            <a:r>
              <a:rPr lang="ru-RU" sz="240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Dosis Semi-Bold"/>
              </a:rPr>
              <a:t>осведоменост</a:t>
            </a:r>
            <a:r>
              <a:rPr lang="ru-RU" sz="2400" dirty="0">
                <a:solidFill>
                  <a:srgbClr val="000000"/>
                </a:solidFill>
                <a:latin typeface="Dosis Semi-Bold"/>
              </a:rPr>
              <a:t> и знания за </a:t>
            </a:r>
            <a:r>
              <a:rPr lang="ru-RU" sz="2400" dirty="0" err="1">
                <a:solidFill>
                  <a:srgbClr val="000000"/>
                </a:solidFill>
                <a:latin typeface="Dosis Semi-Bold"/>
              </a:rPr>
              <a:t>важната</a:t>
            </a:r>
            <a:r>
              <a:rPr lang="ru-RU" sz="2400" dirty="0">
                <a:solidFill>
                  <a:srgbClr val="000000"/>
                </a:solidFill>
                <a:latin typeface="Dosis Semi-Bold"/>
              </a:rPr>
              <a:t> роля на </a:t>
            </a:r>
            <a:r>
              <a:rPr lang="ru-RU" sz="2400" dirty="0" err="1">
                <a:solidFill>
                  <a:srgbClr val="000000"/>
                </a:solidFill>
                <a:latin typeface="Dosis Semi-Bold"/>
              </a:rPr>
              <a:t>пчелите</a:t>
            </a:r>
            <a:r>
              <a:rPr lang="ru-RU" sz="2400" dirty="0">
                <a:solidFill>
                  <a:srgbClr val="000000"/>
                </a:solidFill>
                <a:latin typeface="Dosis Semi-Bold"/>
              </a:rPr>
              <a:t> в </a:t>
            </a:r>
            <a:r>
              <a:rPr lang="ru-RU" sz="2400" dirty="0" err="1">
                <a:solidFill>
                  <a:srgbClr val="000000"/>
                </a:solidFill>
                <a:latin typeface="Dosis Semi-Bold"/>
              </a:rPr>
              <a:t>екосистемата</a:t>
            </a:r>
            <a:r>
              <a:rPr lang="ru-RU" sz="2400" dirty="0" smtClean="0">
                <a:solidFill>
                  <a:srgbClr val="000000"/>
                </a:solidFill>
                <a:latin typeface="Dosis Semi-Bold"/>
              </a:rPr>
              <a:t>.</a:t>
            </a:r>
          </a:p>
          <a:p>
            <a:pPr marL="342900" indent="-342900" algn="ctr">
              <a:lnSpc>
                <a:spcPts val="3343"/>
              </a:lnSpc>
              <a:buFont typeface="Wingdings" panose="05000000000000000000" pitchFamily="2" charset="2"/>
              <a:buChar char="ü"/>
            </a:pPr>
            <a:r>
              <a:rPr lang="ru-RU" sz="2400" dirty="0" err="1" smtClean="0">
                <a:solidFill>
                  <a:srgbClr val="000000"/>
                </a:solidFill>
                <a:latin typeface="Dosis Semi-Bold"/>
              </a:rPr>
              <a:t>Изграждане</a:t>
            </a:r>
            <a:r>
              <a:rPr lang="ru-RU" sz="2400" dirty="0" smtClean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Dosis Semi-Bold"/>
              </a:rPr>
              <a:t>на </a:t>
            </a:r>
            <a:r>
              <a:rPr lang="ru-RU" sz="2400" dirty="0" err="1">
                <a:solidFill>
                  <a:srgbClr val="000000"/>
                </a:solidFill>
                <a:latin typeface="Dosis Semi-Bold"/>
              </a:rPr>
              <a:t>отговорно</a:t>
            </a:r>
            <a:r>
              <a:rPr lang="ru-RU" sz="2400" dirty="0">
                <a:solidFill>
                  <a:srgbClr val="000000"/>
                </a:solidFill>
                <a:latin typeface="Dosis Semi-Bold"/>
              </a:rPr>
              <a:t> отношение </a:t>
            </a:r>
            <a:r>
              <a:rPr lang="ru-RU" sz="2400" dirty="0" err="1">
                <a:solidFill>
                  <a:srgbClr val="000000"/>
                </a:solidFill>
                <a:latin typeface="Dosis Semi-Bold"/>
              </a:rPr>
              <a:t>към</a:t>
            </a:r>
            <a:r>
              <a:rPr lang="ru-RU" sz="240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Dosis Semi-Bold"/>
              </a:rPr>
              <a:t>опазването</a:t>
            </a:r>
            <a:r>
              <a:rPr lang="ru-RU" sz="2400" dirty="0">
                <a:solidFill>
                  <a:srgbClr val="000000"/>
                </a:solidFill>
                <a:latin typeface="Dosis Semi-Bold"/>
              </a:rPr>
              <a:t> на </a:t>
            </a:r>
            <a:r>
              <a:rPr lang="ru-RU" sz="2400" dirty="0" err="1">
                <a:solidFill>
                  <a:srgbClr val="000000"/>
                </a:solidFill>
                <a:latin typeface="Dosis Semi-Bold"/>
              </a:rPr>
              <a:t>пчелите</a:t>
            </a:r>
            <a:r>
              <a:rPr lang="ru-RU" sz="2400" dirty="0" smtClean="0">
                <a:solidFill>
                  <a:srgbClr val="000000"/>
                </a:solidFill>
                <a:latin typeface="Dosis Semi-Bold"/>
              </a:rPr>
              <a:t>.</a:t>
            </a:r>
          </a:p>
          <a:p>
            <a:pPr marL="342900" indent="-342900" algn="ctr">
              <a:lnSpc>
                <a:spcPts val="3343"/>
              </a:lnSpc>
              <a:buFont typeface="Wingdings" panose="05000000000000000000" pitchFamily="2" charset="2"/>
              <a:buChar char="ü"/>
            </a:pPr>
            <a:r>
              <a:rPr lang="ru-RU" sz="2400" dirty="0" err="1" smtClean="0">
                <a:solidFill>
                  <a:srgbClr val="000000"/>
                </a:solidFill>
                <a:latin typeface="Dosis Semi-Bold"/>
              </a:rPr>
              <a:t>Развити</a:t>
            </a:r>
            <a:r>
              <a:rPr lang="ru-RU" sz="2400" dirty="0" smtClean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Dosis Semi-Bold"/>
              </a:rPr>
              <a:t>практически умения за </a:t>
            </a:r>
            <a:r>
              <a:rPr lang="ru-RU" sz="2400" dirty="0" err="1">
                <a:solidFill>
                  <a:srgbClr val="000000"/>
                </a:solidFill>
                <a:latin typeface="Dosis Semi-Bold"/>
              </a:rPr>
              <a:t>създаване</a:t>
            </a:r>
            <a:r>
              <a:rPr lang="ru-RU" sz="2400" dirty="0">
                <a:solidFill>
                  <a:srgbClr val="000000"/>
                </a:solidFill>
                <a:latin typeface="Dosis Semi-Bold"/>
              </a:rPr>
              <a:t> на благоприятна среда за </a:t>
            </a:r>
            <a:r>
              <a:rPr lang="ru-RU" sz="2400" dirty="0" err="1">
                <a:solidFill>
                  <a:srgbClr val="000000"/>
                </a:solidFill>
                <a:latin typeface="Dosis Semi-Bold"/>
              </a:rPr>
              <a:t>пчелите</a:t>
            </a:r>
            <a:r>
              <a:rPr lang="ru-RU" sz="2400" dirty="0">
                <a:solidFill>
                  <a:srgbClr val="000000"/>
                </a:solidFill>
                <a:latin typeface="Dosis Semi-Bold"/>
              </a:rPr>
              <a:t>.</a:t>
            </a:r>
            <a:endParaRPr lang="en-US" sz="2400" dirty="0">
              <a:solidFill>
                <a:srgbClr val="000000"/>
              </a:solidFill>
              <a:latin typeface="Dosis Semi-Bold"/>
            </a:endParaRPr>
          </a:p>
        </p:txBody>
      </p:sp>
    </p:spTree>
    <p:extLst>
      <p:ext uri="{BB962C8B-B14F-4D97-AF65-F5344CB8AC3E}">
        <p14:creationId xmlns:p14="http://schemas.microsoft.com/office/powerpoint/2010/main" val="816369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3" name="Freeform 3"/>
          <p:cNvSpPr/>
          <p:nvPr/>
        </p:nvSpPr>
        <p:spPr>
          <a:xfrm>
            <a:off x="1130032" y="1478741"/>
            <a:ext cx="11823968" cy="2195529"/>
          </a:xfrm>
          <a:custGeom>
            <a:avLst/>
            <a:gdLst/>
            <a:ahLst/>
            <a:cxnLst/>
            <a:rect l="l" t="t" r="r" b="b"/>
            <a:pathLst>
              <a:path w="11353788" h="2195529">
                <a:moveTo>
                  <a:pt x="0" y="0"/>
                </a:moveTo>
                <a:lnTo>
                  <a:pt x="11353788" y="0"/>
                </a:lnTo>
                <a:lnTo>
                  <a:pt x="11353788" y="2195529"/>
                </a:lnTo>
                <a:lnTo>
                  <a:pt x="0" y="21955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375" b="-31405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Freeform 5"/>
          <p:cNvSpPr/>
          <p:nvPr/>
        </p:nvSpPr>
        <p:spPr>
          <a:xfrm rot="4050216">
            <a:off x="15772048" y="419609"/>
            <a:ext cx="1337326" cy="1218183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6" y="0"/>
                </a:lnTo>
                <a:lnTo>
                  <a:pt x="1337326" y="1218182"/>
                </a:lnTo>
                <a:lnTo>
                  <a:pt x="0" y="1218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6" name="Freeform 6"/>
          <p:cNvSpPr/>
          <p:nvPr/>
        </p:nvSpPr>
        <p:spPr>
          <a:xfrm rot="-2700000">
            <a:off x="13165297" y="7734583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4"/>
                </a:lnTo>
                <a:lnTo>
                  <a:pt x="0" y="51048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7" name="Freeform 7"/>
          <p:cNvSpPr/>
          <p:nvPr/>
        </p:nvSpPr>
        <p:spPr>
          <a:xfrm rot="-866099">
            <a:off x="12803500" y="1383655"/>
            <a:ext cx="4904486" cy="8007324"/>
          </a:xfrm>
          <a:custGeom>
            <a:avLst/>
            <a:gdLst/>
            <a:ahLst/>
            <a:cxnLst/>
            <a:rect l="l" t="t" r="r" b="b"/>
            <a:pathLst>
              <a:path w="4904486" h="8007324">
                <a:moveTo>
                  <a:pt x="0" y="0"/>
                </a:moveTo>
                <a:lnTo>
                  <a:pt x="4904486" y="0"/>
                </a:lnTo>
                <a:lnTo>
                  <a:pt x="4904486" y="8007323"/>
                </a:lnTo>
                <a:lnTo>
                  <a:pt x="0" y="80073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9" name="Текстово поле 8">
            <a:extLst>
              <a:ext uri="{FF2B5EF4-FFF2-40B4-BE49-F238E27FC236}">
                <a16:creationId xmlns:a16="http://schemas.microsoft.com/office/drawing/2014/main" id="{7FD9EF78-9118-03C1-6E54-96FECE24A43D}"/>
              </a:ext>
            </a:extLst>
          </p:cNvPr>
          <p:cNvSpPr txBox="1"/>
          <p:nvPr/>
        </p:nvSpPr>
        <p:spPr>
          <a:xfrm>
            <a:off x="1641849" y="2286715"/>
            <a:ext cx="1361389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5000" b="1" spc="600" dirty="0">
                <a:solidFill>
                  <a:srgbClr val="006600"/>
                </a:solidFill>
              </a:rPr>
              <a:t>НОВАТОРСТВО И ТВОРЧЕСТВО</a:t>
            </a:r>
            <a:endParaRPr lang="bg-BG" b="1" spc="600" dirty="0"/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71750F74-CF3A-1D85-7CA3-12C959328A9D}"/>
              </a:ext>
            </a:extLst>
          </p:cNvPr>
          <p:cNvSpPr txBox="1"/>
          <p:nvPr/>
        </p:nvSpPr>
        <p:spPr>
          <a:xfrm>
            <a:off x="1559810" y="4387050"/>
            <a:ext cx="10548241" cy="4001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26"/>
              </a:lnSpc>
            </a:pPr>
            <a:r>
              <a:rPr lang="bg-BG" sz="3300" dirty="0" smtClean="0">
                <a:solidFill>
                  <a:srgbClr val="000000"/>
                </a:solidFill>
                <a:latin typeface="Dosis Semi-Bold"/>
              </a:rPr>
              <a:t>Екипът ни използва различни онлайн и физически средства за интерактивно представяне на проекта. Предстоят срещи с хора професионалисти, от които  да черпим опит и идеи за развитие на пчеларството, чрез което да го разпространим сред младата аудитория и да го направим привлекателен за нея.</a:t>
            </a:r>
            <a:endParaRPr lang="bg-BG" sz="3300" dirty="0">
              <a:solidFill>
                <a:srgbClr val="000000"/>
              </a:solidFill>
              <a:latin typeface="Dosis Semi-Bold"/>
            </a:endParaRPr>
          </a:p>
          <a:p>
            <a:pPr>
              <a:lnSpc>
                <a:spcPts val="3926"/>
              </a:lnSpc>
            </a:pPr>
            <a:endParaRPr lang="en-US" sz="3300" dirty="0">
              <a:solidFill>
                <a:srgbClr val="000000"/>
              </a:solidFill>
              <a:latin typeface="Dosis Semi-Bold"/>
            </a:endParaRPr>
          </a:p>
          <a:p>
            <a:pPr algn="l">
              <a:lnSpc>
                <a:spcPts val="3926"/>
              </a:lnSpc>
            </a:pPr>
            <a:endParaRPr lang="en-US" sz="3300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E3FF8E43-6E8C-4049-E806-0C043608493A}"/>
              </a:ext>
            </a:extLst>
          </p:cNvPr>
          <p:cNvSpPr/>
          <p:nvPr/>
        </p:nvSpPr>
        <p:spPr>
          <a:xfrm rot="-4460706" flipH="1">
            <a:off x="-1166459" y="-2450351"/>
            <a:ext cx="3429365" cy="4594176"/>
          </a:xfrm>
          <a:custGeom>
            <a:avLst/>
            <a:gdLst/>
            <a:ahLst/>
            <a:cxnLst/>
            <a:rect l="l" t="t" r="r" b="b"/>
            <a:pathLst>
              <a:path w="3429365" h="3634202">
                <a:moveTo>
                  <a:pt x="3429365" y="3634202"/>
                </a:moveTo>
                <a:lnTo>
                  <a:pt x="0" y="3634202"/>
                </a:lnTo>
                <a:lnTo>
                  <a:pt x="0" y="0"/>
                </a:lnTo>
                <a:lnTo>
                  <a:pt x="3429365" y="0"/>
                </a:lnTo>
                <a:lnTo>
                  <a:pt x="3429365" y="3634202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226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4" name="Freeform 4"/>
          <p:cNvSpPr/>
          <p:nvPr/>
        </p:nvSpPr>
        <p:spPr>
          <a:xfrm>
            <a:off x="3947054" y="1604926"/>
            <a:ext cx="9756162" cy="1949337"/>
          </a:xfrm>
          <a:custGeom>
            <a:avLst/>
            <a:gdLst/>
            <a:ahLst/>
            <a:cxnLst/>
            <a:rect l="l" t="t" r="r" b="b"/>
            <a:pathLst>
              <a:path w="9756162" h="1949337">
                <a:moveTo>
                  <a:pt x="0" y="0"/>
                </a:moveTo>
                <a:lnTo>
                  <a:pt x="9756162" y="0"/>
                </a:lnTo>
                <a:lnTo>
                  <a:pt x="9756162" y="1949338"/>
                </a:lnTo>
                <a:lnTo>
                  <a:pt x="0" y="1949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9628" r="-4791" b="-33268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TextBox 5"/>
          <p:cNvSpPr txBox="1"/>
          <p:nvPr/>
        </p:nvSpPr>
        <p:spPr>
          <a:xfrm>
            <a:off x="3947054" y="1227953"/>
            <a:ext cx="9608715" cy="1746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24"/>
              </a:lnSpc>
            </a:pPr>
            <a:r>
              <a:rPr lang="bg-BG" sz="5000" b="1" spc="600" dirty="0">
                <a:solidFill>
                  <a:srgbClr val="006600"/>
                </a:solidFill>
              </a:rPr>
              <a:t>ПОСТИГНАТИ РЕЗУЛТАТИ</a:t>
            </a:r>
            <a:endParaRPr lang="bg-BG" sz="5000" b="1" spc="600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9249" y="7352480"/>
            <a:ext cx="7535231" cy="195691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3988" y="7342396"/>
            <a:ext cx="7504602" cy="197708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990600" y="4256792"/>
            <a:ext cx="7919893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436002" lvl="1" indent="-718001" algn="just">
              <a:lnSpc>
                <a:spcPts val="6651"/>
              </a:lnSpc>
              <a:buFont typeface="Arial"/>
              <a:buChar char="•"/>
            </a:pPr>
            <a:r>
              <a:rPr lang="bg-BG" sz="6651" u="sng" spc="-412" dirty="0" smtClean="0">
                <a:solidFill>
                  <a:srgbClr val="000000"/>
                </a:solidFill>
                <a:latin typeface="Gaegu Bold"/>
              </a:rPr>
              <a:t>Информираност</a:t>
            </a:r>
            <a:endParaRPr lang="en-US" sz="6651" u="sng" spc="-412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718616" y="4265981"/>
            <a:ext cx="7643705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436002" lvl="1" indent="-718001" algn="l">
              <a:lnSpc>
                <a:spcPts val="6651"/>
              </a:lnSpc>
              <a:buFont typeface="Arial"/>
              <a:buChar char="•"/>
            </a:pPr>
            <a:r>
              <a:rPr lang="bg-BG" sz="6651" u="sng" spc="-345" dirty="0" smtClean="0">
                <a:solidFill>
                  <a:srgbClr val="000000"/>
                </a:solidFill>
                <a:latin typeface="Gaegu Bold"/>
              </a:rPr>
              <a:t>Ангажираност</a:t>
            </a:r>
            <a:endParaRPr lang="en-US" sz="6651" u="sng" spc="-345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8483408C-2B2F-75C2-26C1-65029E09B81D}"/>
              </a:ext>
            </a:extLst>
          </p:cNvPr>
          <p:cNvSpPr txBox="1"/>
          <p:nvPr/>
        </p:nvSpPr>
        <p:spPr>
          <a:xfrm>
            <a:off x="10055378" y="5528489"/>
            <a:ext cx="6175222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43"/>
              </a:lnSpc>
            </a:pPr>
            <a:r>
              <a:rPr lang="bg-BG" sz="2833" dirty="0">
                <a:solidFill>
                  <a:srgbClr val="000000"/>
                </a:solidFill>
                <a:latin typeface="Dosis Semi-Bold"/>
              </a:rPr>
              <a:t>Повлияваме на околните да се замислят за техния принос към опазването на природата и целия кръговрат на живота. </a:t>
            </a:r>
            <a:endParaRPr lang="en-US" sz="2833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667664FC-B5DC-7A91-FAC7-758580B611CB}"/>
              </a:ext>
            </a:extLst>
          </p:cNvPr>
          <p:cNvSpPr txBox="1"/>
          <p:nvPr/>
        </p:nvSpPr>
        <p:spPr>
          <a:xfrm>
            <a:off x="2379253" y="5571711"/>
            <a:ext cx="6175222" cy="1269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43"/>
              </a:lnSpc>
            </a:pPr>
            <a:r>
              <a:rPr lang="bg-BG" sz="2833" dirty="0" smtClean="0">
                <a:solidFill>
                  <a:srgbClr val="000000"/>
                </a:solidFill>
                <a:latin typeface="Dosis Semi-Bold"/>
              </a:rPr>
              <a:t>Предоставяме информация относно сериозността на проблема и последствията от неглижирането му.</a:t>
            </a:r>
            <a:endParaRPr lang="en-US" sz="2833" dirty="0">
              <a:solidFill>
                <a:srgbClr val="000000"/>
              </a:solidFill>
              <a:latin typeface="Dosis Semi-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4" name="Freeform 4"/>
          <p:cNvSpPr/>
          <p:nvPr/>
        </p:nvSpPr>
        <p:spPr>
          <a:xfrm>
            <a:off x="5921372" y="5520957"/>
            <a:ext cx="9994348" cy="1369052"/>
          </a:xfrm>
          <a:custGeom>
            <a:avLst/>
            <a:gdLst/>
            <a:ahLst/>
            <a:cxnLst/>
            <a:rect l="l" t="t" r="r" b="b"/>
            <a:pathLst>
              <a:path w="9994348" h="1369052">
                <a:moveTo>
                  <a:pt x="0" y="0"/>
                </a:moveTo>
                <a:lnTo>
                  <a:pt x="9994348" y="0"/>
                </a:lnTo>
                <a:lnTo>
                  <a:pt x="9994348" y="1369052"/>
                </a:lnTo>
                <a:lnTo>
                  <a:pt x="0" y="13690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10" t="-94059" r="-1510" b="-125570"/>
            </a:stretch>
          </a:blipFill>
        </p:spPr>
        <p:txBody>
          <a:bodyPr/>
          <a:lstStyle/>
          <a:p>
            <a:endParaRPr lang="bg-BG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473687" y="5230679"/>
            <a:ext cx="4973998" cy="4319721"/>
            <a:chOff x="0" y="0"/>
            <a:chExt cx="19050000" cy="19050000"/>
          </a:xfrm>
        </p:grpSpPr>
        <p:sp>
          <p:nvSpPr>
            <p:cNvPr id="7" name="Freeform 7"/>
            <p:cNvSpPr/>
            <p:nvPr/>
          </p:nvSpPr>
          <p:spPr>
            <a:xfrm>
              <a:off x="1106665" y="1106665"/>
              <a:ext cx="16836669" cy="16836669"/>
            </a:xfrm>
            <a:custGeom>
              <a:avLst/>
              <a:gdLst/>
              <a:ahLst/>
              <a:cxnLst/>
              <a:rect l="l" t="t" r="r" b="b"/>
              <a:pathLst>
                <a:path w="16836669" h="16836669">
                  <a:moveTo>
                    <a:pt x="0" y="0"/>
                  </a:moveTo>
                  <a:lnTo>
                    <a:pt x="16836669" y="0"/>
                  </a:lnTo>
                  <a:lnTo>
                    <a:pt x="16836669" y="16836669"/>
                  </a:lnTo>
                  <a:lnTo>
                    <a:pt x="0" y="16836669"/>
                  </a:lnTo>
                  <a:close/>
                </a:path>
              </a:pathLst>
            </a:custGeom>
            <a:blipFill>
              <a:blip r:embed="rId4"/>
              <a:stretch>
                <a:fillRect l="-25046" r="-25046"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19050000" cy="19050000"/>
            </a:xfrm>
            <a:custGeom>
              <a:avLst/>
              <a:gdLst/>
              <a:ahLst/>
              <a:cxnLst/>
              <a:rect l="l" t="t" r="r" b="b"/>
              <a:pathLst>
                <a:path w="19050000" h="19050000">
                  <a:moveTo>
                    <a:pt x="0" y="0"/>
                  </a:moveTo>
                  <a:lnTo>
                    <a:pt x="19050000" y="0"/>
                  </a:lnTo>
                  <a:lnTo>
                    <a:pt x="19050000" y="19050000"/>
                  </a:lnTo>
                  <a:lnTo>
                    <a:pt x="0" y="1905000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bg-BG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3178971" y="913985"/>
            <a:ext cx="4754214" cy="4483252"/>
            <a:chOff x="0" y="0"/>
            <a:chExt cx="19050000" cy="19050000"/>
          </a:xfrm>
        </p:grpSpPr>
        <p:sp>
          <p:nvSpPr>
            <p:cNvPr id="10" name="Freeform 10"/>
            <p:cNvSpPr/>
            <p:nvPr/>
          </p:nvSpPr>
          <p:spPr>
            <a:xfrm>
              <a:off x="1106665" y="1106665"/>
              <a:ext cx="16836669" cy="16836669"/>
            </a:xfrm>
            <a:custGeom>
              <a:avLst/>
              <a:gdLst/>
              <a:ahLst/>
              <a:cxnLst/>
              <a:rect l="l" t="t" r="r" b="b"/>
              <a:pathLst>
                <a:path w="16836669" h="16836669">
                  <a:moveTo>
                    <a:pt x="0" y="0"/>
                  </a:moveTo>
                  <a:lnTo>
                    <a:pt x="16836669" y="0"/>
                  </a:lnTo>
                  <a:lnTo>
                    <a:pt x="16836669" y="16836669"/>
                  </a:lnTo>
                  <a:lnTo>
                    <a:pt x="0" y="16836669"/>
                  </a:lnTo>
                  <a:close/>
                </a:path>
              </a:pathLst>
            </a:custGeom>
            <a:blipFill>
              <a:blip r:embed="rId6"/>
              <a:stretch>
                <a:fillRect t="-12500" b="-12500"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19050000" cy="19050000"/>
            </a:xfrm>
            <a:custGeom>
              <a:avLst/>
              <a:gdLst/>
              <a:ahLst/>
              <a:cxnLst/>
              <a:rect l="l" t="t" r="r" b="b"/>
              <a:pathLst>
                <a:path w="19050000" h="19050000">
                  <a:moveTo>
                    <a:pt x="0" y="0"/>
                  </a:moveTo>
                  <a:lnTo>
                    <a:pt x="19050000" y="0"/>
                  </a:lnTo>
                  <a:lnTo>
                    <a:pt x="19050000" y="19050000"/>
                  </a:lnTo>
                  <a:lnTo>
                    <a:pt x="0" y="1905000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bg-BG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569120" y="3388215"/>
            <a:ext cx="10637694" cy="112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590"/>
              </a:lnSpc>
            </a:pPr>
            <a:r>
              <a:rPr lang="ru-RU" sz="3020" dirty="0" err="1">
                <a:solidFill>
                  <a:srgbClr val="000000"/>
                </a:solidFill>
                <a:latin typeface="Dosis Semi-Bold"/>
              </a:rPr>
              <a:t>И</a:t>
            </a:r>
            <a:r>
              <a:rPr lang="ru-RU" sz="3020" dirty="0" err="1" smtClean="0">
                <a:solidFill>
                  <a:srgbClr val="000000"/>
                </a:solidFill>
                <a:latin typeface="Dosis Semi-Bold"/>
              </a:rPr>
              <a:t>зработихме</a:t>
            </a:r>
            <a:r>
              <a:rPr lang="ru-RU" sz="3020" dirty="0" smtClean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020" dirty="0">
                <a:solidFill>
                  <a:srgbClr val="000000"/>
                </a:solidFill>
                <a:latin typeface="Dosis Semi-Bold"/>
              </a:rPr>
              <a:t>табло с </a:t>
            </a:r>
            <a:r>
              <a:rPr lang="ru-RU" sz="3020" dirty="0" err="1">
                <a:solidFill>
                  <a:srgbClr val="000000"/>
                </a:solidFill>
                <a:latin typeface="Dosis Semi-Bold"/>
              </a:rPr>
              <a:t>пчелни</a:t>
            </a:r>
            <a:r>
              <a:rPr lang="ru-RU" sz="302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020" dirty="0" err="1">
                <a:solidFill>
                  <a:srgbClr val="000000"/>
                </a:solidFill>
                <a:latin typeface="Dosis Semi-Bold"/>
              </a:rPr>
              <a:t>кутийки</a:t>
            </a:r>
            <a:r>
              <a:rPr lang="ru-RU" sz="3020" dirty="0">
                <a:solidFill>
                  <a:srgbClr val="000000"/>
                </a:solidFill>
                <a:latin typeface="Dosis Semi-Bold"/>
              </a:rPr>
              <a:t>, в </a:t>
            </a:r>
            <a:r>
              <a:rPr lang="ru-RU" sz="3020" dirty="0" err="1">
                <a:solidFill>
                  <a:srgbClr val="000000"/>
                </a:solidFill>
                <a:latin typeface="Dosis Semi-Bold"/>
              </a:rPr>
              <a:t>които</a:t>
            </a:r>
            <a:r>
              <a:rPr lang="ru-RU" sz="302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020" dirty="0" err="1" smtClean="0">
                <a:solidFill>
                  <a:srgbClr val="000000"/>
                </a:solidFill>
                <a:latin typeface="Dosis Semi-Bold"/>
              </a:rPr>
              <a:t>споделихме</a:t>
            </a:r>
            <a:endParaRPr lang="ru-RU" sz="3020" dirty="0" smtClean="0">
              <a:solidFill>
                <a:srgbClr val="000000"/>
              </a:solidFill>
              <a:latin typeface="Dosis Semi-Bold"/>
            </a:endParaRPr>
          </a:p>
          <a:p>
            <a:pPr>
              <a:lnSpc>
                <a:spcPts val="4590"/>
              </a:lnSpc>
            </a:pPr>
            <a:r>
              <a:rPr lang="ru-RU" sz="3020" dirty="0" err="1" smtClean="0">
                <a:solidFill>
                  <a:srgbClr val="000000"/>
                </a:solidFill>
                <a:latin typeface="Dosis Semi-Bold"/>
              </a:rPr>
              <a:t>интересни</a:t>
            </a:r>
            <a:r>
              <a:rPr lang="ru-RU" sz="3020" dirty="0" smtClean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020" dirty="0" err="1">
                <a:solidFill>
                  <a:srgbClr val="000000"/>
                </a:solidFill>
                <a:latin typeface="Dosis Semi-Bold"/>
              </a:rPr>
              <a:t>факти</a:t>
            </a:r>
            <a:r>
              <a:rPr lang="ru-RU" sz="3020" dirty="0">
                <a:solidFill>
                  <a:srgbClr val="000000"/>
                </a:solidFill>
                <a:latin typeface="Dosis Semi-Bold"/>
              </a:rPr>
              <a:t> за живота и </a:t>
            </a:r>
            <a:r>
              <a:rPr lang="ru-RU" sz="3020" dirty="0" err="1">
                <a:solidFill>
                  <a:srgbClr val="000000"/>
                </a:solidFill>
                <a:latin typeface="Dosis Semi-Bold"/>
              </a:rPr>
              <a:t>значението</a:t>
            </a:r>
            <a:r>
              <a:rPr lang="ru-RU" sz="3020" dirty="0">
                <a:solidFill>
                  <a:srgbClr val="000000"/>
                </a:solidFill>
                <a:latin typeface="Dosis Semi-Bold"/>
              </a:rPr>
              <a:t> на </a:t>
            </a:r>
            <a:r>
              <a:rPr lang="ru-RU" sz="3020" dirty="0" err="1">
                <a:solidFill>
                  <a:srgbClr val="000000"/>
                </a:solidFill>
                <a:latin typeface="Dosis Semi-Bold"/>
              </a:rPr>
              <a:t>пчелите</a:t>
            </a:r>
            <a:r>
              <a:rPr lang="ru-RU" sz="3020" dirty="0">
                <a:solidFill>
                  <a:srgbClr val="000000"/>
                </a:solidFill>
                <a:latin typeface="Dosis Semi-Bold"/>
              </a:rPr>
              <a:t>.</a:t>
            </a:r>
            <a:endParaRPr lang="en-US" sz="3020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13" name="Freeform 13"/>
          <p:cNvSpPr/>
          <p:nvPr/>
        </p:nvSpPr>
        <p:spPr>
          <a:xfrm rot="-10800000">
            <a:off x="4563786" y="1667042"/>
            <a:ext cx="7915399" cy="1418921"/>
          </a:xfrm>
          <a:custGeom>
            <a:avLst/>
            <a:gdLst/>
            <a:ahLst/>
            <a:cxnLst/>
            <a:rect l="l" t="t" r="r" b="b"/>
            <a:pathLst>
              <a:path w="7915399" h="1418921">
                <a:moveTo>
                  <a:pt x="0" y="0"/>
                </a:moveTo>
                <a:lnTo>
                  <a:pt x="7915399" y="0"/>
                </a:lnTo>
                <a:lnTo>
                  <a:pt x="7915399" y="1418921"/>
                </a:lnTo>
                <a:lnTo>
                  <a:pt x="0" y="14189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10" t="-47153" r="-1510" b="-97092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4" name="Freeform 14"/>
          <p:cNvSpPr/>
          <p:nvPr/>
        </p:nvSpPr>
        <p:spPr>
          <a:xfrm rot="-1051246">
            <a:off x="-1743496" y="-1638432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6" name="Freeform 16"/>
          <p:cNvSpPr/>
          <p:nvPr/>
        </p:nvSpPr>
        <p:spPr>
          <a:xfrm rot="-3179418">
            <a:off x="-1043216" y="-890426"/>
            <a:ext cx="3312989" cy="3312989"/>
          </a:xfrm>
          <a:custGeom>
            <a:avLst/>
            <a:gdLst/>
            <a:ahLst/>
            <a:cxnLst/>
            <a:rect l="l" t="t" r="r" b="b"/>
            <a:pathLst>
              <a:path w="3312989" h="3312989">
                <a:moveTo>
                  <a:pt x="0" y="0"/>
                </a:moveTo>
                <a:lnTo>
                  <a:pt x="3312990" y="0"/>
                </a:lnTo>
                <a:lnTo>
                  <a:pt x="3312990" y="3312990"/>
                </a:lnTo>
                <a:lnTo>
                  <a:pt x="0" y="33129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140C4259-1C54-B999-65C4-1D2A8477F384}"/>
              </a:ext>
            </a:extLst>
          </p:cNvPr>
          <p:cNvSpPr txBox="1"/>
          <p:nvPr/>
        </p:nvSpPr>
        <p:spPr>
          <a:xfrm>
            <a:off x="5921372" y="7066302"/>
            <a:ext cx="12011814" cy="28838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90"/>
              </a:lnSpc>
            </a:pPr>
            <a:r>
              <a:rPr lang="ru-RU" sz="2800" dirty="0" err="1">
                <a:solidFill>
                  <a:srgbClr val="000000"/>
                </a:solidFill>
                <a:latin typeface="Dosis Semi-Bold"/>
              </a:rPr>
              <a:t>Създадохме</a:t>
            </a:r>
            <a:r>
              <a:rPr lang="ru-RU" sz="280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Dosis Semi-Bold"/>
              </a:rPr>
              <a:t>брошури</a:t>
            </a:r>
            <a:r>
              <a:rPr lang="ru-RU" sz="2800" dirty="0">
                <a:solidFill>
                  <a:srgbClr val="000000"/>
                </a:solidFill>
                <a:latin typeface="Dosis Semi-Bold"/>
              </a:rPr>
              <a:t>, </a:t>
            </a:r>
            <a:r>
              <a:rPr lang="ru-RU" sz="2800" dirty="0" err="1" smtClean="0">
                <a:solidFill>
                  <a:srgbClr val="000000"/>
                </a:solidFill>
                <a:latin typeface="Dosis Semi-Bold"/>
              </a:rPr>
              <a:t>които</a:t>
            </a:r>
            <a:r>
              <a:rPr lang="ru-RU" sz="2800" dirty="0" smtClean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2800" dirty="0" err="1" smtClean="0">
                <a:solidFill>
                  <a:srgbClr val="000000"/>
                </a:solidFill>
                <a:latin typeface="Dosis Semi-Bold"/>
              </a:rPr>
              <a:t>описват</a:t>
            </a:r>
            <a:r>
              <a:rPr lang="ru-RU" sz="2800" dirty="0" smtClean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2800" dirty="0" err="1" smtClean="0">
                <a:solidFill>
                  <a:srgbClr val="000000"/>
                </a:solidFill>
                <a:latin typeface="Dosis Semi-Bold"/>
              </a:rPr>
              <a:t>важността</a:t>
            </a:r>
            <a:r>
              <a:rPr lang="ru-RU" sz="2800" dirty="0" smtClean="0">
                <a:solidFill>
                  <a:srgbClr val="000000"/>
                </a:solidFill>
                <a:latin typeface="Dosis Semi-Bold"/>
              </a:rPr>
              <a:t> на </a:t>
            </a:r>
            <a:r>
              <a:rPr lang="ru-RU" sz="2800" dirty="0" err="1" smtClean="0">
                <a:solidFill>
                  <a:srgbClr val="000000"/>
                </a:solidFill>
                <a:latin typeface="Dosis Semi-Bold"/>
              </a:rPr>
              <a:t>пчелите</a:t>
            </a:r>
            <a:r>
              <a:rPr lang="ru-RU" sz="2800" dirty="0" smtClean="0">
                <a:solidFill>
                  <a:srgbClr val="000000"/>
                </a:solidFill>
                <a:latin typeface="Dosis Semi-Bold"/>
              </a:rPr>
              <a:t>. Значки </a:t>
            </a:r>
            <a:r>
              <a:rPr lang="ru-RU" sz="2800" dirty="0">
                <a:solidFill>
                  <a:srgbClr val="000000"/>
                </a:solidFill>
                <a:latin typeface="Dosis Semi-Bold"/>
              </a:rPr>
              <a:t>с изображения </a:t>
            </a:r>
            <a:r>
              <a:rPr lang="ru-RU" sz="2800" dirty="0" smtClean="0">
                <a:solidFill>
                  <a:srgbClr val="000000"/>
                </a:solidFill>
                <a:latin typeface="Dosis Semi-Bold"/>
              </a:rPr>
              <a:t>и </a:t>
            </a:r>
            <a:r>
              <a:rPr lang="ru-RU" sz="2800" dirty="0">
                <a:solidFill>
                  <a:srgbClr val="000000"/>
                </a:solidFill>
                <a:latin typeface="Dosis Semi-Bold"/>
              </a:rPr>
              <a:t>послания за </a:t>
            </a:r>
            <a:r>
              <a:rPr lang="ru-RU" sz="2800" dirty="0" err="1" smtClean="0">
                <a:solidFill>
                  <a:srgbClr val="000000"/>
                </a:solidFill>
                <a:latin typeface="Dosis Semi-Bold"/>
              </a:rPr>
              <a:t>защитата</a:t>
            </a:r>
            <a:r>
              <a:rPr lang="ru-RU" sz="2800" dirty="0" smtClean="0">
                <a:solidFill>
                  <a:srgbClr val="000000"/>
                </a:solidFill>
                <a:latin typeface="Dosis Semi-Bold"/>
              </a:rPr>
              <a:t> им. </a:t>
            </a:r>
            <a:r>
              <a:rPr lang="ru-RU" sz="2800" dirty="0">
                <a:solidFill>
                  <a:srgbClr val="000000"/>
                </a:solidFill>
                <a:latin typeface="Dosis Semi-Bold"/>
              </a:rPr>
              <a:t>М</a:t>
            </a:r>
            <a:r>
              <a:rPr lang="ru-RU" sz="2800" dirty="0" smtClean="0">
                <a:solidFill>
                  <a:srgbClr val="000000"/>
                </a:solidFill>
                <a:latin typeface="Dosis Semi-Bold"/>
              </a:rPr>
              <a:t>акет </a:t>
            </a:r>
            <a:r>
              <a:rPr lang="ru-RU" sz="2800" dirty="0">
                <a:solidFill>
                  <a:srgbClr val="000000"/>
                </a:solidFill>
                <a:latin typeface="Dosis Semi-Bold"/>
              </a:rPr>
              <a:t>на кошер, </a:t>
            </a:r>
            <a:r>
              <a:rPr lang="ru-RU" sz="2800" dirty="0" err="1">
                <a:solidFill>
                  <a:srgbClr val="000000"/>
                </a:solidFill>
                <a:latin typeface="Dosis Semi-Bold"/>
              </a:rPr>
              <a:t>който</a:t>
            </a:r>
            <a:r>
              <a:rPr lang="ru-RU" sz="280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Dosis Semi-Bold"/>
              </a:rPr>
              <a:t>представя</a:t>
            </a:r>
            <a:r>
              <a:rPr lang="ru-RU" sz="280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Dosis Semi-Bold"/>
              </a:rPr>
              <a:t>структурата</a:t>
            </a:r>
            <a:r>
              <a:rPr lang="ru-RU" sz="2800" dirty="0">
                <a:solidFill>
                  <a:srgbClr val="000000"/>
                </a:solidFill>
                <a:latin typeface="Dosis Semi-Bold"/>
              </a:rPr>
              <a:t> на </a:t>
            </a:r>
            <a:r>
              <a:rPr lang="ru-RU" sz="2800" dirty="0" err="1">
                <a:solidFill>
                  <a:srgbClr val="000000"/>
                </a:solidFill>
                <a:latin typeface="Dosis Semi-Bold"/>
              </a:rPr>
              <a:t>типичния</a:t>
            </a:r>
            <a:r>
              <a:rPr lang="ru-RU" sz="2800" dirty="0">
                <a:solidFill>
                  <a:srgbClr val="000000"/>
                </a:solidFill>
                <a:latin typeface="Dosis Semi-Bold"/>
              </a:rPr>
              <a:t> пчелен </a:t>
            </a:r>
            <a:r>
              <a:rPr lang="ru-RU" sz="2800" dirty="0" smtClean="0">
                <a:solidFill>
                  <a:srgbClr val="000000"/>
                </a:solidFill>
                <a:latin typeface="Dosis Semi-Bold"/>
              </a:rPr>
              <a:t>дом. </a:t>
            </a:r>
            <a:r>
              <a:rPr lang="ru-RU" sz="2800" dirty="0" err="1">
                <a:solidFill>
                  <a:srgbClr val="000000"/>
                </a:solidFill>
                <a:latin typeface="Dosis Semi-Bold"/>
              </a:rPr>
              <a:t>С</a:t>
            </a:r>
            <a:r>
              <a:rPr lang="ru-RU" sz="2800" dirty="0" err="1" smtClean="0">
                <a:solidFill>
                  <a:srgbClr val="000000"/>
                </a:solidFill>
                <a:latin typeface="Dosis Semi-Bold"/>
              </a:rPr>
              <a:t>витъци</a:t>
            </a:r>
            <a:r>
              <a:rPr lang="ru-RU" sz="2800" dirty="0" smtClean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Dosis Semi-Bold"/>
              </a:rPr>
              <a:t>с инструкции как </a:t>
            </a:r>
            <a:r>
              <a:rPr lang="ru-RU" sz="2800" dirty="0" err="1">
                <a:solidFill>
                  <a:srgbClr val="000000"/>
                </a:solidFill>
                <a:latin typeface="Dosis Semi-Bold"/>
              </a:rPr>
              <a:t>всеки</a:t>
            </a:r>
            <a:r>
              <a:rPr lang="ru-RU" sz="280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Dosis Semi-Bold"/>
              </a:rPr>
              <a:t>може</a:t>
            </a:r>
            <a:r>
              <a:rPr lang="ru-RU" sz="2800" dirty="0">
                <a:solidFill>
                  <a:srgbClr val="000000"/>
                </a:solidFill>
                <a:latin typeface="Dosis Semi-Bold"/>
              </a:rPr>
              <a:t> да </a:t>
            </a:r>
            <a:r>
              <a:rPr lang="ru-RU" sz="2800" dirty="0" err="1">
                <a:solidFill>
                  <a:srgbClr val="000000"/>
                </a:solidFill>
                <a:latin typeface="Dosis Semi-Bold"/>
              </a:rPr>
              <a:t>изработи</a:t>
            </a:r>
            <a:r>
              <a:rPr lang="ru-RU" sz="280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2800" dirty="0" smtClean="0">
                <a:solidFill>
                  <a:srgbClr val="000000"/>
                </a:solidFill>
                <a:latin typeface="Dosis Semi-Bold"/>
              </a:rPr>
              <a:t>хотел за </a:t>
            </a:r>
            <a:r>
              <a:rPr lang="ru-RU" sz="2800" dirty="0" err="1" smtClean="0">
                <a:solidFill>
                  <a:srgbClr val="000000"/>
                </a:solidFill>
                <a:latin typeface="Dosis Semi-Bold"/>
              </a:rPr>
              <a:t>насекоми</a:t>
            </a:r>
            <a:r>
              <a:rPr lang="ru-RU" sz="2800" dirty="0" smtClean="0">
                <a:solidFill>
                  <a:srgbClr val="000000"/>
                </a:solidFill>
                <a:latin typeface="Dosis Semi-Bold"/>
              </a:rPr>
              <a:t> за </a:t>
            </a:r>
            <a:r>
              <a:rPr lang="ru-RU" sz="2800" dirty="0">
                <a:solidFill>
                  <a:srgbClr val="000000"/>
                </a:solidFill>
                <a:latin typeface="Dosis Semi-Bold"/>
              </a:rPr>
              <a:t>своя дом или градина и лист с пет </a:t>
            </a:r>
            <a:r>
              <a:rPr lang="ru-RU" sz="2800" dirty="0" err="1">
                <a:solidFill>
                  <a:srgbClr val="000000"/>
                </a:solidFill>
                <a:latin typeface="Dosis Semi-Bold"/>
              </a:rPr>
              <a:t>основни</a:t>
            </a:r>
            <a:r>
              <a:rPr lang="ru-RU" sz="2800" dirty="0">
                <a:solidFill>
                  <a:srgbClr val="000000"/>
                </a:solidFill>
                <a:latin typeface="Dosis Semi-Bold"/>
              </a:rPr>
              <a:t> ползи от меда за </a:t>
            </a:r>
            <a:r>
              <a:rPr lang="ru-RU" sz="2800" dirty="0" err="1" smtClean="0">
                <a:solidFill>
                  <a:srgbClr val="000000"/>
                </a:solidFill>
                <a:latin typeface="Dosis Semi-Bold"/>
              </a:rPr>
              <a:t>здравето</a:t>
            </a:r>
            <a:r>
              <a:rPr lang="ru-RU" sz="2800" dirty="0">
                <a:solidFill>
                  <a:srgbClr val="000000"/>
                </a:solidFill>
                <a:latin typeface="Dosis Semi-Bold"/>
              </a:rPr>
              <a:t>.</a:t>
            </a:r>
            <a:endParaRPr lang="en-US" sz="2800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D5C92CCD-7E79-084B-CAEE-CFE16FCB5040}"/>
              </a:ext>
            </a:extLst>
          </p:cNvPr>
          <p:cNvSpPr txBox="1"/>
          <p:nvPr/>
        </p:nvSpPr>
        <p:spPr>
          <a:xfrm>
            <a:off x="3774882" y="1267034"/>
            <a:ext cx="9608715" cy="1746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24"/>
              </a:lnSpc>
            </a:pPr>
            <a:r>
              <a:rPr lang="bg-BG" sz="5000" b="1" spc="600" dirty="0" smtClean="0">
                <a:solidFill>
                  <a:srgbClr val="006600"/>
                </a:solidFill>
              </a:rPr>
              <a:t>Табло</a:t>
            </a:r>
            <a:endParaRPr lang="bg-BG" sz="5000" b="1" spc="600" dirty="0"/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00D06D18-8E90-14D1-4452-DAF742885354}"/>
              </a:ext>
            </a:extLst>
          </p:cNvPr>
          <p:cNvSpPr txBox="1"/>
          <p:nvPr/>
        </p:nvSpPr>
        <p:spPr>
          <a:xfrm>
            <a:off x="5731547" y="4851238"/>
            <a:ext cx="9608715" cy="2103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24"/>
              </a:lnSpc>
            </a:pPr>
            <a:r>
              <a:rPr lang="bg-BG" sz="5000" b="1" spc="600" dirty="0">
                <a:solidFill>
                  <a:srgbClr val="006600"/>
                </a:solidFill>
              </a:rPr>
              <a:t>	</a:t>
            </a:r>
            <a:r>
              <a:rPr lang="bg-BG" sz="5000" b="1" spc="600" dirty="0" smtClean="0">
                <a:solidFill>
                  <a:srgbClr val="006600"/>
                </a:solidFill>
              </a:rPr>
              <a:t>Арт произведения</a:t>
            </a:r>
            <a:endParaRPr lang="bg-BG" sz="5000" b="1" spc="6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"/>
          <a:stretch/>
        </p:blipFill>
        <p:spPr>
          <a:xfrm>
            <a:off x="718910" y="5621968"/>
            <a:ext cx="4439822" cy="367748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87" b="9576"/>
          <a:stretch/>
        </p:blipFill>
        <p:spPr>
          <a:xfrm>
            <a:off x="13556343" y="1311836"/>
            <a:ext cx="3947227" cy="370032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4822993" y="1917670"/>
            <a:ext cx="3195425" cy="5396717"/>
            <a:chOff x="0" y="0"/>
            <a:chExt cx="13716000" cy="23164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716000" cy="23164800"/>
            </a:xfrm>
            <a:custGeom>
              <a:avLst/>
              <a:gdLst/>
              <a:ahLst/>
              <a:cxnLst/>
              <a:rect l="l" t="t" r="r" b="b"/>
              <a:pathLst>
                <a:path w="13716000" h="23164800">
                  <a:moveTo>
                    <a:pt x="13716000" y="23164800"/>
                  </a:moveTo>
                  <a:lnTo>
                    <a:pt x="0" y="23164800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23164800"/>
                  </a:lnTo>
                  <a:close/>
                </a:path>
              </a:pathLst>
            </a:custGeom>
            <a:blipFill>
              <a:blip r:embed="rId3"/>
              <a:stretch>
                <a:fillRect t="-178" b="-178"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5" name="Freeform 5"/>
            <p:cNvSpPr/>
            <p:nvPr/>
          </p:nvSpPr>
          <p:spPr>
            <a:xfrm>
              <a:off x="609600" y="2095500"/>
              <a:ext cx="12496800" cy="18973800"/>
            </a:xfrm>
            <a:custGeom>
              <a:avLst/>
              <a:gdLst/>
              <a:ahLst/>
              <a:cxnLst/>
              <a:rect l="l" t="t" r="r" b="b"/>
              <a:pathLst>
                <a:path w="12496800" h="18973800">
                  <a:moveTo>
                    <a:pt x="12496800" y="18973800"/>
                  </a:moveTo>
                  <a:lnTo>
                    <a:pt x="0" y="18973800"/>
                  </a:lnTo>
                  <a:lnTo>
                    <a:pt x="0" y="0"/>
                  </a:lnTo>
                  <a:lnTo>
                    <a:pt x="12496800" y="0"/>
                  </a:lnTo>
                  <a:lnTo>
                    <a:pt x="12496800" y="18973800"/>
                  </a:lnTo>
                  <a:close/>
                </a:path>
              </a:pathLst>
            </a:custGeom>
            <a:blipFill>
              <a:blip r:embed="rId4"/>
              <a:stretch>
                <a:fillRect l="-64372" r="-64372"/>
              </a:stretch>
            </a:blipFill>
          </p:spPr>
          <p:txBody>
            <a:bodyPr/>
            <a:lstStyle/>
            <a:p>
              <a:endParaRPr lang="bg-BG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4176247" y="4694446"/>
            <a:ext cx="3221277" cy="4777043"/>
            <a:chOff x="0" y="0"/>
            <a:chExt cx="13716000" cy="23164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716000" cy="23164800"/>
            </a:xfrm>
            <a:custGeom>
              <a:avLst/>
              <a:gdLst/>
              <a:ahLst/>
              <a:cxnLst/>
              <a:rect l="l" t="t" r="r" b="b"/>
              <a:pathLst>
                <a:path w="13716000" h="23164800">
                  <a:moveTo>
                    <a:pt x="13716000" y="23164800"/>
                  </a:moveTo>
                  <a:lnTo>
                    <a:pt x="0" y="23164800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23164800"/>
                  </a:lnTo>
                  <a:close/>
                </a:path>
              </a:pathLst>
            </a:custGeom>
            <a:blipFill>
              <a:blip r:embed="rId3"/>
              <a:stretch>
                <a:fillRect t="-178" b="-178"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8" name="Freeform 8"/>
            <p:cNvSpPr/>
            <p:nvPr/>
          </p:nvSpPr>
          <p:spPr>
            <a:xfrm>
              <a:off x="609596" y="2366711"/>
              <a:ext cx="12496799" cy="18973800"/>
            </a:xfrm>
            <a:custGeom>
              <a:avLst/>
              <a:gdLst/>
              <a:ahLst/>
              <a:cxnLst/>
              <a:rect l="l" t="t" r="r" b="b"/>
              <a:pathLst>
                <a:path w="12496800" h="18973800">
                  <a:moveTo>
                    <a:pt x="12496800" y="18973800"/>
                  </a:moveTo>
                  <a:lnTo>
                    <a:pt x="0" y="18973800"/>
                  </a:lnTo>
                  <a:lnTo>
                    <a:pt x="0" y="0"/>
                  </a:lnTo>
                  <a:lnTo>
                    <a:pt x="12496800" y="0"/>
                  </a:lnTo>
                  <a:lnTo>
                    <a:pt x="12496800" y="18973800"/>
                  </a:lnTo>
                  <a:close/>
                </a:path>
              </a:pathLst>
            </a:custGeom>
            <a:blipFill>
              <a:blip r:embed="rId5"/>
              <a:stretch>
                <a:fillRect l="-63943" r="-63943"/>
              </a:stretch>
            </a:blipFill>
          </p:spPr>
          <p:txBody>
            <a:bodyPr/>
            <a:lstStyle/>
            <a:p>
              <a:endParaRPr lang="bg-BG" dirty="0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477971" y="1564242"/>
            <a:ext cx="3239484" cy="5471129"/>
            <a:chOff x="0" y="0"/>
            <a:chExt cx="13716000" cy="23164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716000" cy="23164800"/>
            </a:xfrm>
            <a:custGeom>
              <a:avLst/>
              <a:gdLst/>
              <a:ahLst/>
              <a:cxnLst/>
              <a:rect l="l" t="t" r="r" b="b"/>
              <a:pathLst>
                <a:path w="13716000" h="23164800">
                  <a:moveTo>
                    <a:pt x="13716000" y="23164800"/>
                  </a:moveTo>
                  <a:lnTo>
                    <a:pt x="0" y="23164800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23164800"/>
                  </a:lnTo>
                  <a:close/>
                </a:path>
              </a:pathLst>
            </a:custGeom>
            <a:blipFill>
              <a:blip r:embed="rId3"/>
              <a:stretch>
                <a:fillRect t="-178" b="-178"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609600" y="2095500"/>
              <a:ext cx="12496800" cy="18973800"/>
            </a:xfrm>
            <a:custGeom>
              <a:avLst/>
              <a:gdLst/>
              <a:ahLst/>
              <a:cxnLst/>
              <a:rect l="l" t="t" r="r" b="b"/>
              <a:pathLst>
                <a:path w="12496800" h="18973800">
                  <a:moveTo>
                    <a:pt x="12496800" y="18973800"/>
                  </a:moveTo>
                  <a:lnTo>
                    <a:pt x="0" y="18973800"/>
                  </a:lnTo>
                  <a:lnTo>
                    <a:pt x="0" y="0"/>
                  </a:lnTo>
                  <a:lnTo>
                    <a:pt x="12496800" y="0"/>
                  </a:lnTo>
                  <a:lnTo>
                    <a:pt x="12496800" y="18973800"/>
                  </a:lnTo>
                  <a:close/>
                </a:path>
              </a:pathLst>
            </a:custGeom>
            <a:blipFill>
              <a:blip r:embed="rId6"/>
              <a:stretch>
                <a:fillRect l="-111951" r="-111951"/>
              </a:stretch>
            </a:blipFill>
          </p:spPr>
          <p:txBody>
            <a:bodyPr/>
            <a:lstStyle/>
            <a:p>
              <a:endParaRPr lang="bg-BG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5327516" y="7802577"/>
            <a:ext cx="231809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418"/>
              </a:lnSpc>
            </a:pPr>
            <a:r>
              <a:rPr lang="bg-BG" sz="4800" spc="-382" dirty="0" smtClean="0">
                <a:solidFill>
                  <a:srgbClr val="000000"/>
                </a:solidFill>
                <a:latin typeface="Gaegu Bold"/>
              </a:rPr>
              <a:t>Брошури</a:t>
            </a:r>
            <a:endParaRPr lang="en-US" sz="4800" spc="-382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018126" y="3867256"/>
            <a:ext cx="4972734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418"/>
              </a:lnSpc>
            </a:pPr>
            <a:r>
              <a:rPr lang="bg-BG" sz="4400" spc="-382" dirty="0" smtClean="0">
                <a:solidFill>
                  <a:srgbClr val="000000"/>
                </a:solidFill>
                <a:latin typeface="Gaegu Bold"/>
              </a:rPr>
              <a:t>Макет</a:t>
            </a:r>
            <a:r>
              <a:rPr lang="bg-BG" sz="4800" spc="-382" dirty="0" smtClean="0">
                <a:solidFill>
                  <a:srgbClr val="000000"/>
                </a:solidFill>
                <a:latin typeface="Gaegu Bold"/>
              </a:rPr>
              <a:t> на кошер</a:t>
            </a:r>
            <a:endParaRPr lang="en-US" sz="4800" spc="-382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98411" y="7045102"/>
            <a:ext cx="4242255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418"/>
              </a:lnSpc>
            </a:pPr>
            <a:r>
              <a:rPr lang="bg-BG" sz="4400" spc="-382" dirty="0" smtClean="0">
                <a:solidFill>
                  <a:srgbClr val="000000"/>
                </a:solidFill>
                <a:latin typeface="Gaegu Bold"/>
              </a:rPr>
              <a:t>Образователни карти за пчелите</a:t>
            </a:r>
            <a:endParaRPr lang="en-US" sz="4400" spc="-382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19" name="Freeform 4">
            <a:extLst>
              <a:ext uri="{FF2B5EF4-FFF2-40B4-BE49-F238E27FC236}">
                <a16:creationId xmlns:a16="http://schemas.microsoft.com/office/drawing/2014/main" id="{C113ECF2-2363-EC8A-7482-4855186FF87E}"/>
              </a:ext>
            </a:extLst>
          </p:cNvPr>
          <p:cNvSpPr/>
          <p:nvPr/>
        </p:nvSpPr>
        <p:spPr>
          <a:xfrm>
            <a:off x="4276514" y="917498"/>
            <a:ext cx="9756162" cy="1949337"/>
          </a:xfrm>
          <a:custGeom>
            <a:avLst/>
            <a:gdLst/>
            <a:ahLst/>
            <a:cxnLst/>
            <a:rect l="l" t="t" r="r" b="b"/>
            <a:pathLst>
              <a:path w="9756162" h="1949337">
                <a:moveTo>
                  <a:pt x="0" y="0"/>
                </a:moveTo>
                <a:lnTo>
                  <a:pt x="9756162" y="0"/>
                </a:lnTo>
                <a:lnTo>
                  <a:pt x="9756162" y="1949338"/>
                </a:lnTo>
                <a:lnTo>
                  <a:pt x="0" y="19493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89628" r="-4791" b="-33268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78AE2C18-F984-BA02-2888-86D7AC051017}"/>
              </a:ext>
            </a:extLst>
          </p:cNvPr>
          <p:cNvSpPr txBox="1"/>
          <p:nvPr/>
        </p:nvSpPr>
        <p:spPr>
          <a:xfrm>
            <a:off x="4339642" y="612257"/>
            <a:ext cx="9608715" cy="1746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24"/>
              </a:lnSpc>
            </a:pPr>
            <a:r>
              <a:rPr lang="bg-BG" sz="5000" b="1" spc="600" dirty="0">
                <a:solidFill>
                  <a:srgbClr val="006600"/>
                </a:solidFill>
              </a:rPr>
              <a:t>СНИМКИ И ВИДЕО</a:t>
            </a:r>
            <a:endParaRPr lang="bg-BG" sz="5000" b="1" spc="6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89467" y="2439294"/>
            <a:ext cx="2867343" cy="435346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404" y="5123771"/>
            <a:ext cx="2922951" cy="397151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72" y="2059163"/>
            <a:ext cx="2976339" cy="4491018"/>
          </a:xfrm>
          <a:prstGeom prst="rect">
            <a:avLst/>
          </a:prstGeom>
        </p:spPr>
      </p:pic>
      <p:grpSp>
        <p:nvGrpSpPr>
          <p:cNvPr id="25" name="Group 6"/>
          <p:cNvGrpSpPr>
            <a:grpSpLocks noChangeAspect="1"/>
          </p:cNvGrpSpPr>
          <p:nvPr/>
        </p:nvGrpSpPr>
        <p:grpSpPr>
          <a:xfrm>
            <a:off x="11447615" y="5487532"/>
            <a:ext cx="3221277" cy="4777043"/>
            <a:chOff x="0" y="0"/>
            <a:chExt cx="13716000" cy="23164800"/>
          </a:xfrm>
        </p:grpSpPr>
        <p:sp>
          <p:nvSpPr>
            <p:cNvPr id="27" name="Freeform 7"/>
            <p:cNvSpPr/>
            <p:nvPr/>
          </p:nvSpPr>
          <p:spPr>
            <a:xfrm>
              <a:off x="0" y="0"/>
              <a:ext cx="13716000" cy="23164800"/>
            </a:xfrm>
            <a:custGeom>
              <a:avLst/>
              <a:gdLst/>
              <a:ahLst/>
              <a:cxnLst/>
              <a:rect l="l" t="t" r="r" b="b"/>
              <a:pathLst>
                <a:path w="13716000" h="23164800">
                  <a:moveTo>
                    <a:pt x="13716000" y="23164800"/>
                  </a:moveTo>
                  <a:lnTo>
                    <a:pt x="0" y="23164800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23164800"/>
                  </a:lnTo>
                  <a:close/>
                </a:path>
              </a:pathLst>
            </a:custGeom>
            <a:blipFill>
              <a:blip r:embed="rId3"/>
              <a:stretch>
                <a:fillRect t="-178" b="-178"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28" name="Freeform 8"/>
            <p:cNvSpPr/>
            <p:nvPr/>
          </p:nvSpPr>
          <p:spPr>
            <a:xfrm>
              <a:off x="609596" y="2366711"/>
              <a:ext cx="12496799" cy="18973800"/>
            </a:xfrm>
            <a:custGeom>
              <a:avLst/>
              <a:gdLst/>
              <a:ahLst/>
              <a:cxnLst/>
              <a:rect l="l" t="t" r="r" b="b"/>
              <a:pathLst>
                <a:path w="12496800" h="18973800">
                  <a:moveTo>
                    <a:pt x="12496800" y="18973800"/>
                  </a:moveTo>
                  <a:lnTo>
                    <a:pt x="0" y="18973800"/>
                  </a:lnTo>
                  <a:lnTo>
                    <a:pt x="0" y="0"/>
                  </a:lnTo>
                  <a:lnTo>
                    <a:pt x="12496800" y="0"/>
                  </a:lnTo>
                  <a:lnTo>
                    <a:pt x="12496800" y="18973800"/>
                  </a:lnTo>
                  <a:close/>
                </a:path>
              </a:pathLst>
            </a:custGeom>
            <a:blipFill>
              <a:blip r:embed="rId5"/>
              <a:stretch>
                <a:fillRect l="-63943" r="-63943"/>
              </a:stretch>
            </a:blipFill>
          </p:spPr>
          <p:txBody>
            <a:bodyPr/>
            <a:lstStyle/>
            <a:p>
              <a:endParaRPr lang="bg-BG" dirty="0"/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90782" y="5975595"/>
            <a:ext cx="2914644" cy="3886192"/>
          </a:xfrm>
          <a:prstGeom prst="rect">
            <a:avLst/>
          </a:prstGeom>
        </p:spPr>
      </p:pic>
      <p:sp>
        <p:nvSpPr>
          <p:cNvPr id="30" name="TextBox 14"/>
          <p:cNvSpPr txBox="1"/>
          <p:nvPr/>
        </p:nvSpPr>
        <p:spPr>
          <a:xfrm>
            <a:off x="12182525" y="4694930"/>
            <a:ext cx="4972734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418"/>
              </a:lnSpc>
            </a:pPr>
            <a:r>
              <a:rPr lang="bg-BG" sz="4800" spc="-382" dirty="0" smtClean="0">
                <a:solidFill>
                  <a:srgbClr val="000000"/>
                </a:solidFill>
                <a:latin typeface="Gaegu Bold"/>
              </a:rPr>
              <a:t>Значки</a:t>
            </a:r>
            <a:endParaRPr lang="en-US" sz="4800" spc="-382" dirty="0">
              <a:solidFill>
                <a:srgbClr val="000000"/>
              </a:solidFill>
              <a:latin typeface="Gaegu Bold"/>
            </a:endParaRPr>
          </a:p>
        </p:txBody>
      </p:sp>
      <p:grpSp>
        <p:nvGrpSpPr>
          <p:cNvPr id="31" name="Group 6"/>
          <p:cNvGrpSpPr>
            <a:grpSpLocks noChangeAspect="1"/>
          </p:cNvGrpSpPr>
          <p:nvPr/>
        </p:nvGrpSpPr>
        <p:grpSpPr>
          <a:xfrm>
            <a:off x="7917715" y="3172076"/>
            <a:ext cx="3221277" cy="4777043"/>
            <a:chOff x="0" y="0"/>
            <a:chExt cx="13716000" cy="23164800"/>
          </a:xfrm>
        </p:grpSpPr>
        <p:sp>
          <p:nvSpPr>
            <p:cNvPr id="32" name="Freeform 7"/>
            <p:cNvSpPr/>
            <p:nvPr/>
          </p:nvSpPr>
          <p:spPr>
            <a:xfrm>
              <a:off x="0" y="0"/>
              <a:ext cx="13716000" cy="23164800"/>
            </a:xfrm>
            <a:custGeom>
              <a:avLst/>
              <a:gdLst/>
              <a:ahLst/>
              <a:cxnLst/>
              <a:rect l="l" t="t" r="r" b="b"/>
              <a:pathLst>
                <a:path w="13716000" h="23164800">
                  <a:moveTo>
                    <a:pt x="13716000" y="23164800"/>
                  </a:moveTo>
                  <a:lnTo>
                    <a:pt x="0" y="23164800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23164800"/>
                  </a:lnTo>
                  <a:close/>
                </a:path>
              </a:pathLst>
            </a:custGeom>
            <a:blipFill>
              <a:blip r:embed="rId3"/>
              <a:stretch>
                <a:fillRect t="-178" b="-178"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33" name="Freeform 8"/>
            <p:cNvSpPr/>
            <p:nvPr/>
          </p:nvSpPr>
          <p:spPr>
            <a:xfrm>
              <a:off x="609596" y="2366711"/>
              <a:ext cx="12496799" cy="18973800"/>
            </a:xfrm>
            <a:custGeom>
              <a:avLst/>
              <a:gdLst/>
              <a:ahLst/>
              <a:cxnLst/>
              <a:rect l="l" t="t" r="r" b="b"/>
              <a:pathLst>
                <a:path w="12496800" h="18973800">
                  <a:moveTo>
                    <a:pt x="12496800" y="18973800"/>
                  </a:moveTo>
                  <a:lnTo>
                    <a:pt x="0" y="18973800"/>
                  </a:lnTo>
                  <a:lnTo>
                    <a:pt x="0" y="0"/>
                  </a:lnTo>
                  <a:lnTo>
                    <a:pt x="12496800" y="0"/>
                  </a:lnTo>
                  <a:lnTo>
                    <a:pt x="12496800" y="18973800"/>
                  </a:lnTo>
                  <a:close/>
                </a:path>
              </a:pathLst>
            </a:custGeom>
            <a:blipFill>
              <a:blip r:embed="rId5"/>
              <a:stretch>
                <a:fillRect l="-63943" r="-63943"/>
              </a:stretch>
            </a:blipFill>
          </p:spPr>
          <p:txBody>
            <a:bodyPr/>
            <a:lstStyle/>
            <a:p>
              <a:endParaRPr lang="bg-BG" dirty="0"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71900" y="3674350"/>
            <a:ext cx="2923923" cy="3898564"/>
          </a:xfrm>
          <a:prstGeom prst="rect">
            <a:avLst/>
          </a:prstGeom>
        </p:spPr>
      </p:pic>
      <p:sp>
        <p:nvSpPr>
          <p:cNvPr id="34" name="TextBox 14"/>
          <p:cNvSpPr txBox="1"/>
          <p:nvPr/>
        </p:nvSpPr>
        <p:spPr>
          <a:xfrm>
            <a:off x="8356217" y="8080760"/>
            <a:ext cx="4972734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418"/>
              </a:lnSpc>
            </a:pPr>
            <a:r>
              <a:rPr lang="bg-BG" sz="4800" spc="-382" dirty="0" smtClean="0">
                <a:solidFill>
                  <a:srgbClr val="000000"/>
                </a:solidFill>
                <a:latin typeface="Gaegu Bold"/>
              </a:rPr>
              <a:t>Свитъци</a:t>
            </a:r>
            <a:endParaRPr lang="en-US" sz="4800" spc="-382" dirty="0">
              <a:solidFill>
                <a:srgbClr val="000000"/>
              </a:solidFill>
              <a:latin typeface="Gaegu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1665</TotalTime>
  <Words>534</Words>
  <Application>Microsoft Office PowerPoint</Application>
  <PresentationFormat>Custom</PresentationFormat>
  <Paragraphs>74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Aptos</vt:lpstr>
      <vt:lpstr>Arial</vt:lpstr>
      <vt:lpstr>Calibri</vt:lpstr>
      <vt:lpstr>Dosis Semi-Bold</vt:lpstr>
      <vt:lpstr>Gaegu Bold</vt:lpstr>
      <vt:lpstr>Trebuchet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USER</cp:lastModifiedBy>
  <cp:revision>17</cp:revision>
  <dcterms:modified xsi:type="dcterms:W3CDTF">2024-11-08T20:01:37Z</dcterms:modified>
</cp:coreProperties>
</file>