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embeddedFontLst>
    <p:embeddedFont>
      <p:font typeface="Dosis"/>
      <p:regular r:id="rId19"/>
      <p:bold r:id="rId20"/>
    </p:embeddedFont>
    <p:embeddedFont>
      <p:font typeface="Gaegu"/>
      <p:bold r:id="rId21"/>
    </p:embeddedFont>
    <p:embeddedFont>
      <p:font typeface="Dosis SemiBold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osis-bold.fntdata"/><Relationship Id="rId11" Type="http://schemas.openxmlformats.org/officeDocument/2006/relationships/slide" Target="slides/slide6.xml"/><Relationship Id="rId22" Type="http://schemas.openxmlformats.org/officeDocument/2006/relationships/font" Target="fonts/DosisSemiBold-regular.fntdata"/><Relationship Id="rId10" Type="http://schemas.openxmlformats.org/officeDocument/2006/relationships/slide" Target="slides/slide5.xml"/><Relationship Id="rId21" Type="http://schemas.openxmlformats.org/officeDocument/2006/relationships/font" Target="fonts/Gaegu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DosisSemi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Dosis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bg-BG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23.png"/><Relationship Id="rId13" Type="http://schemas.openxmlformats.org/officeDocument/2006/relationships/image" Target="../media/image16.png"/><Relationship Id="rId1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5.png"/><Relationship Id="rId5" Type="http://schemas.openxmlformats.org/officeDocument/2006/relationships/image" Target="../media/image14.gif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jpg"/><Relationship Id="rId4" Type="http://schemas.openxmlformats.org/officeDocument/2006/relationships/image" Target="../media/image37.png"/><Relationship Id="rId5" Type="http://schemas.openxmlformats.org/officeDocument/2006/relationships/image" Target="../media/image10.png"/><Relationship Id="rId6" Type="http://schemas.openxmlformats.org/officeDocument/2006/relationships/image" Target="../media/image27.png"/><Relationship Id="rId7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jp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54.png"/><Relationship Id="rId7" Type="http://schemas.openxmlformats.org/officeDocument/2006/relationships/image" Target="../media/image59.jpg"/><Relationship Id="rId8" Type="http://schemas.openxmlformats.org/officeDocument/2006/relationships/image" Target="../media/image5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Relationship Id="rId4" Type="http://schemas.openxmlformats.org/officeDocument/2006/relationships/image" Target="../media/image10.png"/><Relationship Id="rId9" Type="http://schemas.openxmlformats.org/officeDocument/2006/relationships/image" Target="../media/image56.jpg"/><Relationship Id="rId5" Type="http://schemas.openxmlformats.org/officeDocument/2006/relationships/image" Target="../media/image3.png"/><Relationship Id="rId6" Type="http://schemas.openxmlformats.org/officeDocument/2006/relationships/image" Target="../media/image46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7.png"/><Relationship Id="rId13" Type="http://schemas.openxmlformats.org/officeDocument/2006/relationships/image" Target="../media/image14.gif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jp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5" Type="http://schemas.openxmlformats.org/officeDocument/2006/relationships/image" Target="../media/image16.png"/><Relationship Id="rId1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4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.png"/><Relationship Id="rId13" Type="http://schemas.openxmlformats.org/officeDocument/2006/relationships/image" Target="../media/image24.png"/><Relationship Id="rId1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0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5" Type="http://schemas.openxmlformats.org/officeDocument/2006/relationships/image" Target="../media/image16.png"/><Relationship Id="rId1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jp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28.png"/><Relationship Id="rId7" Type="http://schemas.openxmlformats.org/officeDocument/2006/relationships/image" Target="../media/image22.png"/><Relationship Id="rId8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jp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7.png"/><Relationship Id="rId7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jpg"/><Relationship Id="rId4" Type="http://schemas.openxmlformats.org/officeDocument/2006/relationships/image" Target="../media/image10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g"/><Relationship Id="rId4" Type="http://schemas.openxmlformats.org/officeDocument/2006/relationships/image" Target="../media/image10.png"/><Relationship Id="rId5" Type="http://schemas.openxmlformats.org/officeDocument/2006/relationships/image" Target="../media/image30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jpg"/><Relationship Id="rId4" Type="http://schemas.openxmlformats.org/officeDocument/2006/relationships/image" Target="../media/image10.png"/><Relationship Id="rId5" Type="http://schemas.openxmlformats.org/officeDocument/2006/relationships/image" Target="../media/image32.png"/><Relationship Id="rId6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jpg"/><Relationship Id="rId4" Type="http://schemas.openxmlformats.org/officeDocument/2006/relationships/image" Target="../media/image35.png"/><Relationship Id="rId5" Type="http://schemas.openxmlformats.org/officeDocument/2006/relationships/image" Target="../media/image10.png"/><Relationship Id="rId6" Type="http://schemas.openxmlformats.org/officeDocument/2006/relationships/image" Target="../media/image43.jpg"/><Relationship Id="rId7" Type="http://schemas.openxmlformats.org/officeDocument/2006/relationships/image" Target="../media/image44.jpg"/><Relationship Id="rId8" Type="http://schemas.openxmlformats.org/officeDocument/2006/relationships/image" Target="../media/image5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jpg"/><Relationship Id="rId4" Type="http://schemas.openxmlformats.org/officeDocument/2006/relationships/image" Target="../media/image37.png"/><Relationship Id="rId5" Type="http://schemas.openxmlformats.org/officeDocument/2006/relationships/image" Target="../media/image42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0" y="-266701"/>
            <a:ext cx="18288000" cy="3264321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4225" y="1299016"/>
            <a:ext cx="1163955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4591" y="2097379"/>
            <a:ext cx="4810796" cy="84784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200">
                <a:solidFill>
                  <a:srgbClr val="006600"/>
                </a:solidFill>
                <a:latin typeface="Gaegu"/>
                <a:ea typeface="Gaegu"/>
                <a:cs typeface="Gaegu"/>
                <a:sym typeface="Gaegu"/>
              </a:rPr>
              <a:t>Под патронажа на:</a:t>
            </a:r>
            <a:endParaRPr b="1" sz="2200">
              <a:solidFill>
                <a:srgbClr val="0066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5846" y="9405252"/>
            <a:ext cx="5453741" cy="85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72266" y="9366028"/>
            <a:ext cx="3838099" cy="89239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200">
                <a:solidFill>
                  <a:srgbClr val="006600"/>
                </a:solidFill>
                <a:latin typeface="Gaegu"/>
                <a:ea typeface="Gaegu"/>
                <a:cs typeface="Gaegu"/>
                <a:sym typeface="Gaegu"/>
              </a:rPr>
              <a:t>Медийни партньори:</a:t>
            </a:r>
            <a:endParaRPr b="1" sz="2200">
              <a:solidFill>
                <a:srgbClr val="0066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9">
            <a:alphaModFix amt="13000"/>
          </a:blip>
          <a:srcRect b="0" l="0" r="0" t="0"/>
          <a:stretch/>
        </p:blipFill>
        <p:spPr>
          <a:xfrm>
            <a:off x="0" y="8975703"/>
            <a:ext cx="18288000" cy="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9">
            <a:alphaModFix amt="30000"/>
          </a:blip>
          <a:srcRect b="0" l="0" r="0" t="0"/>
          <a:stretch/>
        </p:blipFill>
        <p:spPr>
          <a:xfrm>
            <a:off x="0" y="2997621"/>
            <a:ext cx="18288000" cy="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356349" y="10046064"/>
            <a:ext cx="3822936" cy="16149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200">
                <a:solidFill>
                  <a:srgbClr val="006600"/>
                </a:solidFill>
                <a:latin typeface="Gaegu"/>
                <a:ea typeface="Gaegu"/>
                <a:cs typeface="Gaegu"/>
                <a:sym typeface="Gaegu"/>
              </a:rPr>
              <a:t>Официални партньори:</a:t>
            </a:r>
            <a:endParaRPr b="1" sz="2200">
              <a:solidFill>
                <a:srgbClr val="0066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pic>
        <p:nvPicPr>
          <p:cNvPr id="100" name="Google Shape;100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38953" y="9594968"/>
            <a:ext cx="2019582" cy="45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882598" y="9393915"/>
            <a:ext cx="1647581" cy="864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а, която съдържа текст, лого, Графика, Шрифт&#10;&#10;Описанието е генерирано автоматично" id="102" name="Google Shape;102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935029" y="419100"/>
            <a:ext cx="10439399" cy="1043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2"/>
          <p:cNvSpPr/>
          <p:nvPr/>
        </p:nvSpPr>
        <p:spPr>
          <a:xfrm>
            <a:off x="10722485" y="-440013"/>
            <a:ext cx="8446332" cy="11167026"/>
          </a:xfrm>
          <a:custGeom>
            <a:rect b="b" l="l" r="r" t="t"/>
            <a:pathLst>
              <a:path extrusionOk="0" h="11167026" w="8446332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2"/>
          <p:cNvSpPr/>
          <p:nvPr/>
        </p:nvSpPr>
        <p:spPr>
          <a:xfrm rot="110282">
            <a:off x="979840" y="1585755"/>
            <a:ext cx="8182362" cy="2120463"/>
          </a:xfrm>
          <a:custGeom>
            <a:rect b="b" l="l" r="r" t="t"/>
            <a:pathLst>
              <a:path extrusionOk="0" h="3255465" w="8182362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509" r="-1508" t="-1004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2"/>
          <p:cNvSpPr txBox="1"/>
          <p:nvPr/>
        </p:nvSpPr>
        <p:spPr>
          <a:xfrm>
            <a:off x="1225875" y="4573050"/>
            <a:ext cx="8246100" cy="51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4800">
                <a:latin typeface="Dosis"/>
                <a:ea typeface="Dosis"/>
                <a:cs typeface="Dosis"/>
                <a:sym typeface="Dosis"/>
              </a:rPr>
              <a:t>Идеята на играта е чрез последователно отваряне на 6 кутии, в които се съдържат игри, да се открие думата, деактивираща обратния брояч.</a:t>
            </a:r>
            <a:endParaRPr sz="4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46" name="Google Shape;246;p22"/>
          <p:cNvSpPr/>
          <p:nvPr/>
        </p:nvSpPr>
        <p:spPr>
          <a:xfrm rot="-10669463">
            <a:off x="8260161" y="2916377"/>
            <a:ext cx="1767678" cy="1623705"/>
          </a:xfrm>
          <a:custGeom>
            <a:rect b="b" l="l" r="r" t="t"/>
            <a:pathLst>
              <a:path extrusionOk="0" h="1623705" w="1767678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2"/>
          <p:cNvSpPr/>
          <p:nvPr/>
        </p:nvSpPr>
        <p:spPr>
          <a:xfrm rot="2492686">
            <a:off x="7473538" y="1293246"/>
            <a:ext cx="2320821" cy="1223595"/>
          </a:xfrm>
          <a:custGeom>
            <a:rect b="b" l="l" r="r" t="t"/>
            <a:pathLst>
              <a:path extrusionOk="0" h="1223595" w="2320821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2"/>
          <p:cNvSpPr txBox="1"/>
          <p:nvPr/>
        </p:nvSpPr>
        <p:spPr>
          <a:xfrm>
            <a:off x="1230297" y="2084600"/>
            <a:ext cx="6683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284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6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Концепция </a:t>
            </a:r>
            <a:endParaRPr b="1"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2"/>
          <p:cNvSpPr/>
          <p:nvPr/>
        </p:nvSpPr>
        <p:spPr>
          <a:xfrm rot="240851">
            <a:off x="-37478" y="1093216"/>
            <a:ext cx="1767595" cy="1623629"/>
          </a:xfrm>
          <a:custGeom>
            <a:rect b="b" l="l" r="r" t="t"/>
            <a:pathLst>
              <a:path extrusionOk="0" h="1623705" w="1767678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2"/>
          <p:cNvSpPr/>
          <p:nvPr/>
        </p:nvSpPr>
        <p:spPr>
          <a:xfrm rot="8847771">
            <a:off x="-313344" y="2948681"/>
            <a:ext cx="2319326" cy="1222807"/>
          </a:xfrm>
          <a:custGeom>
            <a:rect b="b" l="l" r="r" t="t"/>
            <a:pathLst>
              <a:path extrusionOk="0" h="1223595" w="2320821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5533552" y="5874018"/>
            <a:ext cx="9994348" cy="1369052"/>
          </a:xfrm>
          <a:custGeom>
            <a:rect b="b" l="l" r="r" t="t"/>
            <a:pathLst>
              <a:path extrusionOk="0" h="1369052" w="9994348">
                <a:moveTo>
                  <a:pt x="0" y="0"/>
                </a:moveTo>
                <a:lnTo>
                  <a:pt x="9994348" y="0"/>
                </a:lnTo>
                <a:lnTo>
                  <a:pt x="9994348" y="1369052"/>
                </a:lnTo>
                <a:lnTo>
                  <a:pt x="0" y="1369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25566" l="-1509" r="-1508" t="-940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3"/>
          <p:cNvSpPr txBox="1"/>
          <p:nvPr/>
        </p:nvSpPr>
        <p:spPr>
          <a:xfrm>
            <a:off x="1569120" y="3388215"/>
            <a:ext cx="1063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1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3"/>
          <p:cNvSpPr/>
          <p:nvPr/>
        </p:nvSpPr>
        <p:spPr>
          <a:xfrm rot="10800000">
            <a:off x="4454786" y="1667017"/>
            <a:ext cx="7915399" cy="1418921"/>
          </a:xfrm>
          <a:custGeom>
            <a:rect b="b" l="l" r="r" t="t"/>
            <a:pathLst>
              <a:path extrusionOk="0" h="1418921" w="7915399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7081" l="-1509" r="-1508" t="-4714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3"/>
          <p:cNvSpPr/>
          <p:nvPr/>
        </p:nvSpPr>
        <p:spPr>
          <a:xfrm rot="-1051246">
            <a:off x="-1743496" y="-1638432"/>
            <a:ext cx="5104835" cy="5104835"/>
          </a:xfrm>
          <a:custGeom>
            <a:rect b="b" l="l" r="r" t="t"/>
            <a:pathLst>
              <a:path extrusionOk="0" h="5104835" w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3"/>
          <p:cNvSpPr/>
          <p:nvPr/>
        </p:nvSpPr>
        <p:spPr>
          <a:xfrm rot="-3179418">
            <a:off x="-1043216" y="-890426"/>
            <a:ext cx="3312989" cy="3312989"/>
          </a:xfrm>
          <a:custGeom>
            <a:rect b="b" l="l" r="r" t="t"/>
            <a:pathLst>
              <a:path extrusionOk="0" h="3312989" w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3"/>
          <p:cNvSpPr txBox="1"/>
          <p:nvPr/>
        </p:nvSpPr>
        <p:spPr>
          <a:xfrm>
            <a:off x="5921371" y="7639230"/>
            <a:ext cx="1063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1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3"/>
          <p:cNvSpPr txBox="1"/>
          <p:nvPr/>
        </p:nvSpPr>
        <p:spPr>
          <a:xfrm>
            <a:off x="5726371" y="6242950"/>
            <a:ext cx="9608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32848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bg-BG" sz="41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Игра в кутия 6 - memory cards:</a:t>
            </a:r>
            <a:endParaRPr b="1" sz="41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500" y="5477886"/>
            <a:ext cx="4322453" cy="465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31625" y="227575"/>
            <a:ext cx="4322449" cy="525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/>
          <p:nvPr/>
        </p:nvSpPr>
        <p:spPr>
          <a:xfrm>
            <a:off x="5117100" y="1653025"/>
            <a:ext cx="80538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41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Игра в кутия 4-</a:t>
            </a:r>
            <a:r>
              <a:rPr b="1" lang="bg-BG" sz="41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Въздухът,който дишаме</a:t>
            </a:r>
            <a:r>
              <a:rPr b="1" lang="bg-BG" sz="41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41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4"/>
          <p:cNvSpPr/>
          <p:nvPr/>
        </p:nvSpPr>
        <p:spPr>
          <a:xfrm>
            <a:off x="6606382" y="1760586"/>
            <a:ext cx="11007877" cy="1919966"/>
          </a:xfrm>
          <a:custGeom>
            <a:rect b="b" l="l" r="r" t="t"/>
            <a:pathLst>
              <a:path extrusionOk="0" h="1919966" w="11007877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2661" l="0" r="-4788" t="-10266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4"/>
          <p:cNvSpPr/>
          <p:nvPr/>
        </p:nvSpPr>
        <p:spPr>
          <a:xfrm rot="-1051246">
            <a:off x="-2147609" y="6984438"/>
            <a:ext cx="5104835" cy="5104835"/>
          </a:xfrm>
          <a:custGeom>
            <a:rect b="b" l="l" r="r" t="t"/>
            <a:pathLst>
              <a:path extrusionOk="0" h="5104835" w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4"/>
          <p:cNvSpPr/>
          <p:nvPr/>
        </p:nvSpPr>
        <p:spPr>
          <a:xfrm>
            <a:off x="885331" y="1527407"/>
            <a:ext cx="3497419" cy="6256660"/>
          </a:xfrm>
          <a:custGeom>
            <a:rect b="b" l="l" r="r" t="t"/>
            <a:pathLst>
              <a:path extrusionOk="0" h="6256660" w="3497419">
                <a:moveTo>
                  <a:pt x="0" y="0"/>
                </a:moveTo>
                <a:lnTo>
                  <a:pt x="3497419" y="0"/>
                </a:lnTo>
                <a:lnTo>
                  <a:pt x="3497419" y="6256660"/>
                </a:lnTo>
                <a:lnTo>
                  <a:pt x="0" y="6256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4"/>
          <p:cNvSpPr/>
          <p:nvPr/>
        </p:nvSpPr>
        <p:spPr>
          <a:xfrm>
            <a:off x="4382750" y="4655737"/>
            <a:ext cx="2942564" cy="5154856"/>
          </a:xfrm>
          <a:custGeom>
            <a:rect b="b" l="l" r="r" t="t"/>
            <a:pathLst>
              <a:path extrusionOk="0" h="5154856" w="2942564">
                <a:moveTo>
                  <a:pt x="0" y="0"/>
                </a:moveTo>
                <a:lnTo>
                  <a:pt x="2942564" y="0"/>
                </a:lnTo>
                <a:lnTo>
                  <a:pt x="2942564" y="5154856"/>
                </a:lnTo>
                <a:lnTo>
                  <a:pt x="0" y="5154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4"/>
          <p:cNvSpPr/>
          <p:nvPr/>
        </p:nvSpPr>
        <p:spPr>
          <a:xfrm flipH="1" rot="1624665">
            <a:off x="7534249" y="3222599"/>
            <a:ext cx="1206536" cy="2387032"/>
          </a:xfrm>
          <a:custGeom>
            <a:rect b="b" l="l" r="r" t="t"/>
            <a:pathLst>
              <a:path extrusionOk="0" h="2388077" w="1207064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7615948" y="4554138"/>
            <a:ext cx="945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4"/>
          <p:cNvSpPr txBox="1"/>
          <p:nvPr/>
        </p:nvSpPr>
        <p:spPr>
          <a:xfrm>
            <a:off x="7155941" y="2135932"/>
            <a:ext cx="960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284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Игра в кутия 5-Рециклирай:</a:t>
            </a:r>
            <a:endParaRPr b="1" sz="50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10138612" y="3900614"/>
            <a:ext cx="4998824" cy="6665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/>
          <p:nvPr/>
        </p:nvSpPr>
        <p:spPr>
          <a:xfrm>
            <a:off x="-14196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4" name="Google Shape;284;p25"/>
          <p:cNvGrpSpPr/>
          <p:nvPr/>
        </p:nvGrpSpPr>
        <p:grpSpPr>
          <a:xfrm>
            <a:off x="1686160" y="2350158"/>
            <a:ext cx="15893427" cy="5990979"/>
            <a:chOff x="0" y="1"/>
            <a:chExt cx="19059305" cy="7987972"/>
          </a:xfrm>
        </p:grpSpPr>
        <p:sp>
          <p:nvSpPr>
            <p:cNvPr id="285" name="Google Shape;285;p25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rect b="b" l="l" r="r" t="t"/>
              <a:pathLst>
                <a:path extrusionOk="0" h="7310963" w="18690996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-1055" r="-1054" t="-1095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rect b="b" l="l" r="r" t="t"/>
              <a:pathLst>
                <a:path extrusionOk="0" h="7310963" w="18690996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1055" r="-1054" t="-1095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5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2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bg-BG" sz="82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Заедно в единство </a:t>
            </a:r>
            <a:endParaRPr/>
          </a:p>
          <a:p>
            <a:pPr indent="0" lvl="0" marL="0" marR="0" rtl="0" algn="ctr">
              <a:lnSpc>
                <a:spcPct val="1112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bg-BG" sz="82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за климата!</a:t>
            </a:r>
            <a:endParaRPr/>
          </a:p>
        </p:txBody>
      </p:sp>
      <p:sp>
        <p:nvSpPr>
          <p:cNvPr id="288" name="Google Shape;288;p25"/>
          <p:cNvSpPr/>
          <p:nvPr/>
        </p:nvSpPr>
        <p:spPr>
          <a:xfrm rot="-1051246">
            <a:off x="-2552417" y="-2884738"/>
            <a:ext cx="5104835" cy="5104835"/>
          </a:xfrm>
          <a:custGeom>
            <a:rect b="b" l="l" r="r" t="t"/>
            <a:pathLst>
              <a:path extrusionOk="0" h="5104835" w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5"/>
          <p:cNvSpPr/>
          <p:nvPr/>
        </p:nvSpPr>
        <p:spPr>
          <a:xfrm rot="-2700000">
            <a:off x="10542936" y="940005"/>
            <a:ext cx="1103359" cy="1581877"/>
          </a:xfrm>
          <a:custGeom>
            <a:rect b="b" l="l" r="r" t="t"/>
            <a:pathLst>
              <a:path extrusionOk="0" h="1581877" w="1103359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5"/>
          <p:cNvSpPr/>
          <p:nvPr/>
        </p:nvSpPr>
        <p:spPr>
          <a:xfrm rot="3275443">
            <a:off x="1356667" y="4394862"/>
            <a:ext cx="1337326" cy="1218183"/>
          </a:xfrm>
          <a:custGeom>
            <a:rect b="b" l="l" r="r" t="t"/>
            <a:pathLst>
              <a:path extrusionOk="0" h="1218183" w="1337326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5"/>
          <p:cNvSpPr/>
          <p:nvPr/>
        </p:nvSpPr>
        <p:spPr>
          <a:xfrm rot="5488621">
            <a:off x="14068292" y="5900049"/>
            <a:ext cx="2174492" cy="3388019"/>
          </a:xfrm>
          <a:custGeom>
            <a:rect b="b" l="l" r="r" t="t"/>
            <a:pathLst>
              <a:path extrusionOk="0" h="3388019" w="2174492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5"/>
          <p:cNvSpPr/>
          <p:nvPr/>
        </p:nvSpPr>
        <p:spPr>
          <a:xfrm rot="-1304326">
            <a:off x="1093502" y="5563568"/>
            <a:ext cx="1932263" cy="3486233"/>
          </a:xfrm>
          <a:custGeom>
            <a:rect b="b" l="l" r="r" t="t"/>
            <a:pathLst>
              <a:path extrusionOk="0" h="5714919" w="3500388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5"/>
          <p:cNvSpPr/>
          <p:nvPr/>
        </p:nvSpPr>
        <p:spPr>
          <a:xfrm flipH="1" rot="4057876">
            <a:off x="5309468" y="1556018"/>
            <a:ext cx="1394952" cy="2759798"/>
          </a:xfrm>
          <a:custGeom>
            <a:rect b="b" l="l" r="r" t="t"/>
            <a:pathLst>
              <a:path extrusionOk="0" h="2759798" w="1394952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5"/>
          <p:cNvSpPr/>
          <p:nvPr/>
        </p:nvSpPr>
        <p:spPr>
          <a:xfrm rot="-1051246">
            <a:off x="17578296" y="4228214"/>
            <a:ext cx="5104835" cy="5104835"/>
          </a:xfrm>
          <a:custGeom>
            <a:rect b="b" l="l" r="r" t="t"/>
            <a:pathLst>
              <a:path extrusionOk="0" h="5104835" w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231585" y="9348146"/>
            <a:ext cx="1163955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3259874" y="9219185"/>
            <a:ext cx="4810796" cy="847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а, която съдържа текст, лого, Графика, Шрифт&#10;&#10;Описанието е генерирано автоматично" id="298" name="Google Shape;298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628944" y="81303"/>
            <a:ext cx="5960123" cy="5960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-22485" y="-7518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14"/>
          <p:cNvGrpSpPr/>
          <p:nvPr/>
        </p:nvGrpSpPr>
        <p:grpSpPr>
          <a:xfrm>
            <a:off x="1973601" y="2913901"/>
            <a:ext cx="15411837" cy="6215370"/>
            <a:chOff x="99493" y="-506432"/>
            <a:chExt cx="19019317" cy="8000386"/>
          </a:xfrm>
        </p:grpSpPr>
        <p:sp>
          <p:nvSpPr>
            <p:cNvPr id="109" name="Google Shape;109;p1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rect b="b" l="l" r="r" t="t"/>
              <a:pathLst>
                <a:path extrusionOk="0" h="7310963" w="18690996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-1055" r="-1054" t="-1095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4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rect b="b" l="l" r="r" t="t"/>
              <a:pathLst>
                <a:path extrusionOk="0" h="7310963" w="18690996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1055" r="-1054" t="-1095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14"/>
          <p:cNvSpPr/>
          <p:nvPr/>
        </p:nvSpPr>
        <p:spPr>
          <a:xfrm rot="-1051246">
            <a:off x="-2083914" y="2591082"/>
            <a:ext cx="5104835" cy="5104835"/>
          </a:xfrm>
          <a:custGeom>
            <a:rect b="b" l="l" r="r" t="t"/>
            <a:pathLst>
              <a:path extrusionOk="0" h="5104835" w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/>
          <p:cNvSpPr/>
          <p:nvPr/>
        </p:nvSpPr>
        <p:spPr>
          <a:xfrm rot="3275443">
            <a:off x="1996540" y="5565257"/>
            <a:ext cx="957720" cy="905837"/>
          </a:xfrm>
          <a:custGeom>
            <a:rect b="b" l="l" r="r" t="t"/>
            <a:pathLst>
              <a:path extrusionOk="0" h="1218183" w="1337326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/>
          <p:nvPr/>
        </p:nvSpPr>
        <p:spPr>
          <a:xfrm rot="5488621">
            <a:off x="14285922" y="5877271"/>
            <a:ext cx="1785728" cy="2515635"/>
          </a:xfrm>
          <a:custGeom>
            <a:rect b="b" l="l" r="r" t="t"/>
            <a:pathLst>
              <a:path extrusionOk="0" h="3388019" w="2174492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/>
          <p:nvPr/>
        </p:nvSpPr>
        <p:spPr>
          <a:xfrm rot="-1304326">
            <a:off x="1358673" y="6462045"/>
            <a:ext cx="1821160" cy="2399144"/>
          </a:xfrm>
          <a:custGeom>
            <a:rect b="b" l="l" r="r" t="t"/>
            <a:pathLst>
              <a:path extrusionOk="0" h="5714919" w="3500388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4"/>
          <p:cNvSpPr/>
          <p:nvPr/>
        </p:nvSpPr>
        <p:spPr>
          <a:xfrm flipH="1" rot="4057876">
            <a:off x="1473541" y="4679492"/>
            <a:ext cx="1086874" cy="1870154"/>
          </a:xfrm>
          <a:custGeom>
            <a:rect b="b" l="l" r="r" t="t"/>
            <a:pathLst>
              <a:path extrusionOk="0" h="2759798" w="1394952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4"/>
          <p:cNvSpPr/>
          <p:nvPr/>
        </p:nvSpPr>
        <p:spPr>
          <a:xfrm rot="-1051246">
            <a:off x="16554662" y="5530147"/>
            <a:ext cx="5104835" cy="5104835"/>
          </a:xfrm>
          <a:custGeom>
            <a:rect b="b" l="l" r="r" t="t"/>
            <a:pathLst>
              <a:path extrusionOk="0" h="5104835" w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3402979" y="7500530"/>
            <a:ext cx="115635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8">
                <a:solidFill>
                  <a:srgbClr val="6B4723"/>
                </a:solidFill>
                <a:latin typeface="Gaegu"/>
                <a:ea typeface="Gaegu"/>
                <a:cs typeface="Gaegu"/>
                <a:sym typeface="Gaegu"/>
              </a:rPr>
              <a:t>Наименование на училището:ЧПГЧО “Челопеч”</a:t>
            </a:r>
            <a:endParaRPr b="1" sz="3008">
              <a:solidFill>
                <a:srgbClr val="6B4723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3402979" y="8003672"/>
            <a:ext cx="115635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8">
                <a:solidFill>
                  <a:srgbClr val="6B4723"/>
                </a:solidFill>
                <a:latin typeface="Gaegu"/>
                <a:ea typeface="Gaegu"/>
                <a:cs typeface="Gaegu"/>
                <a:sym typeface="Gaegu"/>
              </a:rPr>
              <a:t>Клас / група: 11клас</a:t>
            </a:r>
            <a:endParaRPr b="1" sz="3008">
              <a:solidFill>
                <a:srgbClr val="6B4723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pic>
        <p:nvPicPr>
          <p:cNvPr id="119" name="Google Shape;119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301740" y="1402718"/>
            <a:ext cx="116395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/>
          <p:nvPr/>
        </p:nvSpPr>
        <p:spPr>
          <a:xfrm rot="-2700000">
            <a:off x="1215001" y="8218988"/>
            <a:ext cx="733584" cy="1112573"/>
          </a:xfrm>
          <a:custGeom>
            <a:rect b="b" l="l" r="r" t="t"/>
            <a:pathLst>
              <a:path extrusionOk="0" h="1581877" w="1103359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531163" y="2224152"/>
            <a:ext cx="4810796" cy="84784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4"/>
          <p:cNvSpPr txBox="1"/>
          <p:nvPr/>
        </p:nvSpPr>
        <p:spPr>
          <a:xfrm>
            <a:off x="3535362" y="5478052"/>
            <a:ext cx="108024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7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П</a:t>
            </a:r>
            <a:r>
              <a:rPr b="1" lang="bg-BG" sz="7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роект “Планета”</a:t>
            </a:r>
            <a:endParaRPr b="1" sz="7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Картина, която съдържа текст, лого, Графика, Шрифт&#10;&#10;Описанието е генерирано автоматично" id="124" name="Google Shape;124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738031" y="728386"/>
            <a:ext cx="5792371" cy="5792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1438830" y="1973238"/>
            <a:ext cx="15488520" cy="1935364"/>
          </a:xfrm>
          <a:custGeom>
            <a:rect b="b" l="l" r="r" t="t"/>
            <a:pathLst>
              <a:path extrusionOk="0" h="1935364" w="15488520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3086" l="0" r="-4788" t="-14330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5"/>
          <p:cNvSpPr txBox="1"/>
          <p:nvPr/>
        </p:nvSpPr>
        <p:spPr>
          <a:xfrm>
            <a:off x="1562655" y="4344812"/>
            <a:ext cx="5086208" cy="987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7700" u="sng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rPr>
              <a:t>………..…</a:t>
            </a:r>
            <a:endParaRPr b="1" sz="7700" u="sng">
              <a:solidFill>
                <a:srgbClr val="0000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6823142" y="4344812"/>
            <a:ext cx="46626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700" u="sng">
              <a:solidFill>
                <a:srgbClr val="0000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33" name="Google Shape;133;p15"/>
          <p:cNvSpPr txBox="1"/>
          <p:nvPr/>
        </p:nvSpPr>
        <p:spPr>
          <a:xfrm>
            <a:off x="11660166" y="4344812"/>
            <a:ext cx="4836770" cy="987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7700" u="sng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rPr>
              <a:t>…………</a:t>
            </a:r>
            <a:endParaRPr b="1" sz="7700" u="sng">
              <a:solidFill>
                <a:srgbClr val="0000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34" name="Google Shape;134;p15"/>
          <p:cNvSpPr txBox="1"/>
          <p:nvPr/>
        </p:nvSpPr>
        <p:spPr>
          <a:xfrm>
            <a:off x="1966650" y="5599172"/>
            <a:ext cx="4244100" cy="22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1">
                <a:latin typeface="Dosis SemiBold"/>
                <a:ea typeface="Dosis SemiBold"/>
                <a:cs typeface="Dosis SemiBold"/>
                <a:sym typeface="Dosis SemiBold"/>
              </a:rPr>
              <a:t>Мария-Антоанета Петкова, ученичка от 11 клас в Ч</a:t>
            </a:r>
            <a:r>
              <a:rPr b="1" lang="bg-BG" sz="3001">
                <a:solidFill>
                  <a:schemeClr val="dk1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ПГЧО “Челопеч”</a:t>
            </a:r>
            <a:endParaRPr/>
          </a:p>
        </p:txBody>
      </p:sp>
      <p:sp>
        <p:nvSpPr>
          <p:cNvPr id="135" name="Google Shape;135;p15"/>
          <p:cNvSpPr/>
          <p:nvPr/>
        </p:nvSpPr>
        <p:spPr>
          <a:xfrm rot="-1051246">
            <a:off x="-3372611" y="1264131"/>
            <a:ext cx="4739834" cy="4739834"/>
          </a:xfrm>
          <a:custGeom>
            <a:rect b="b" l="l" r="r" t="t"/>
            <a:pathLst>
              <a:path extrusionOk="0" h="4739834" w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5"/>
          <p:cNvSpPr/>
          <p:nvPr/>
        </p:nvSpPr>
        <p:spPr>
          <a:xfrm flipH="1" rot="9323710">
            <a:off x="15419880" y="1064567"/>
            <a:ext cx="2182490" cy="2215726"/>
          </a:xfrm>
          <a:custGeom>
            <a:rect b="b" l="l" r="r" t="t"/>
            <a:pathLst>
              <a:path extrusionOk="0" h="2215726" w="2182490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 rot="642428">
            <a:off x="16965164" y="7999605"/>
            <a:ext cx="1298545" cy="1861713"/>
          </a:xfrm>
          <a:custGeom>
            <a:rect b="b" l="l" r="r" t="t"/>
            <a:pathLst>
              <a:path extrusionOk="0" h="1861713" w="1298545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 flipH="1" rot="-2947305">
            <a:off x="1075238" y="230569"/>
            <a:ext cx="1782824" cy="2777771"/>
          </a:xfrm>
          <a:custGeom>
            <a:rect b="b" l="l" r="r" t="t"/>
            <a:pathLst>
              <a:path extrusionOk="0" h="2777771" w="1782824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 txBox="1"/>
          <p:nvPr/>
        </p:nvSpPr>
        <p:spPr>
          <a:xfrm>
            <a:off x="11990404" y="5570793"/>
            <a:ext cx="4244100" cy="16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1">
                <a:latin typeface="Dosis SemiBold"/>
                <a:ea typeface="Dosis SemiBold"/>
                <a:cs typeface="Dosis SemiBold"/>
                <a:sym typeface="Dosis SemiBold"/>
              </a:rPr>
              <a:t>Божидара Станкова, ученичка от 11 клас в ЧПГЧО “Челопеч”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1879650" y="8335604"/>
            <a:ext cx="117282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8">
                <a:solidFill>
                  <a:srgbClr val="006600"/>
                </a:solidFill>
                <a:latin typeface="Gaegu"/>
                <a:ea typeface="Gaegu"/>
                <a:cs typeface="Gaegu"/>
                <a:sym typeface="Gaegu"/>
              </a:rPr>
              <a:t>Ръководител:Камелия Савова </a:t>
            </a:r>
            <a:endParaRPr b="1" sz="3008">
              <a:solidFill>
                <a:srgbClr val="0066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284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АВТОРСКИ ЕКИП</a:t>
            </a:r>
            <a:endParaRPr b="1"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6"/>
          <p:cNvSpPr/>
          <p:nvPr/>
        </p:nvSpPr>
        <p:spPr>
          <a:xfrm rot="-5587592">
            <a:off x="3071710" y="-743733"/>
            <a:ext cx="12602964" cy="16662573"/>
          </a:xfrm>
          <a:custGeom>
            <a:rect b="b" l="l" r="r" t="t"/>
            <a:pathLst>
              <a:path extrusionOk="0" h="16662573" w="12602964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 rot="-167627">
            <a:off x="1173566" y="4938729"/>
            <a:ext cx="7884189" cy="7379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712470" lvl="1" marL="1424940" marR="0" rtl="0" algn="l">
              <a:lnSpc>
                <a:spcPct val="18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•"/>
            </a:pPr>
            <a:r>
              <a:rPr b="1" i="0" lang="bg-BG" sz="3500" u="sng" cap="none" strike="noStrik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rPr>
              <a:t>Образователни цели на проекта</a:t>
            </a:r>
            <a:endParaRPr b="1" i="0" sz="3500" u="sng" cap="none" strike="noStrike">
              <a:solidFill>
                <a:srgbClr val="0000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49" name="Google Shape;149;p16"/>
          <p:cNvSpPr txBox="1"/>
          <p:nvPr/>
        </p:nvSpPr>
        <p:spPr>
          <a:xfrm rot="-167616">
            <a:off x="2786041" y="6572431"/>
            <a:ext cx="6549283" cy="35570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944">
                <a:latin typeface="Dosis SemiBold"/>
                <a:ea typeface="Dosis SemiBold"/>
                <a:cs typeface="Dosis SemiBold"/>
                <a:sym typeface="Dosis SemiBold"/>
              </a:rPr>
              <a:t>Проекта има за цел да осведоми малките ученици за различни аспекти на екологичния живот. Чрез игри те възприемат и се мотивират да вкарат практиките и знанията в своето ежедневие.</a:t>
            </a:r>
            <a:endParaRPr b="1" sz="2944">
              <a:solidFill>
                <a:srgbClr val="000000"/>
              </a:solidFill>
              <a:latin typeface="Dosis SemiBold"/>
              <a:ea typeface="Dosis SemiBold"/>
              <a:cs typeface="Dosis SemiBold"/>
              <a:sym typeface="Dosis SemiBold"/>
            </a:endParaRPr>
          </a:p>
        </p:txBody>
      </p:sp>
      <p:sp>
        <p:nvSpPr>
          <p:cNvPr id="150" name="Google Shape;150;p16"/>
          <p:cNvSpPr/>
          <p:nvPr/>
        </p:nvSpPr>
        <p:spPr>
          <a:xfrm rot="7064304">
            <a:off x="3631826" y="647280"/>
            <a:ext cx="1546438" cy="1408664"/>
          </a:xfrm>
          <a:custGeom>
            <a:rect b="b" l="l" r="r" t="t"/>
            <a:pathLst>
              <a:path extrusionOk="0" h="1408664" w="1546438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6"/>
          <p:cNvSpPr/>
          <p:nvPr/>
        </p:nvSpPr>
        <p:spPr>
          <a:xfrm rot="1395835">
            <a:off x="-175645" y="183551"/>
            <a:ext cx="3603442" cy="5183962"/>
          </a:xfrm>
          <a:custGeom>
            <a:rect b="b" l="l" r="r" t="t"/>
            <a:pathLst>
              <a:path extrusionOk="0" h="6060865" w="3712280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6"/>
          <p:cNvSpPr/>
          <p:nvPr/>
        </p:nvSpPr>
        <p:spPr>
          <a:xfrm rot="2275529">
            <a:off x="15702503" y="512905"/>
            <a:ext cx="2261855" cy="3524136"/>
          </a:xfrm>
          <a:custGeom>
            <a:rect b="b" l="l" r="r" t="t"/>
            <a:pathLst>
              <a:path extrusionOk="0" h="3524136" w="2261855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 rot="-167656">
            <a:off x="8612401" y="5263637"/>
            <a:ext cx="8855429" cy="1115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712470" lvl="1" marL="1424940" marR="0" rtl="0" algn="l">
              <a:lnSpc>
                <a:spcPct val="10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•"/>
            </a:pPr>
            <a:r>
              <a:rPr b="1" i="0" lang="bg-BG" sz="3500" u="sng" cap="none" strike="noStrik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rPr>
              <a:t>Как дейностите се интегрират с учебната програма?</a:t>
            </a:r>
            <a:endParaRPr b="1" i="0" sz="3500" u="sng" cap="none" strike="noStrike">
              <a:solidFill>
                <a:srgbClr val="0000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54" name="Google Shape;154;p16"/>
          <p:cNvSpPr txBox="1"/>
          <p:nvPr/>
        </p:nvSpPr>
        <p:spPr>
          <a:xfrm rot="-180524">
            <a:off x="1727126" y="3034060"/>
            <a:ext cx="14833748" cy="1291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ИМПЛЕМЕНТИРАНЕ И АДАПТИРАНЕ НА ДЕЙНОСТИТЕ В КЛАСНАТА СТАЯ</a:t>
            </a:r>
            <a:endParaRPr b="1"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6"/>
          <p:cNvSpPr txBox="1"/>
          <p:nvPr/>
        </p:nvSpPr>
        <p:spPr>
          <a:xfrm rot="-167534">
            <a:off x="10163138" y="7081380"/>
            <a:ext cx="6336924" cy="36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0">
                <a:latin typeface="Dosis"/>
                <a:ea typeface="Dosis"/>
                <a:cs typeface="Dosis"/>
                <a:sym typeface="Dosis"/>
              </a:rPr>
              <a:t>Проектът би могъл да бъде интегриран в учебните занятия на обширна група от възрасти- от 3ти до 6ти клас, като той може да бъде както използван за вкарване на нова информация чрез игрите, така и за упражняването ѝ и по-доброто ѝ усвояване.</a:t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7"/>
          <p:cNvSpPr/>
          <p:nvPr/>
        </p:nvSpPr>
        <p:spPr>
          <a:xfrm>
            <a:off x="2581080" y="1381010"/>
            <a:ext cx="13667198" cy="1949337"/>
          </a:xfrm>
          <a:custGeom>
            <a:rect b="b" l="l" r="r" t="t"/>
            <a:pathLst>
              <a:path extrusionOk="0" h="1949337" w="13667198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1312" l="0" r="0" t="-13665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7"/>
          <p:cNvSpPr/>
          <p:nvPr/>
        </p:nvSpPr>
        <p:spPr>
          <a:xfrm rot="-10669463">
            <a:off x="16011472" y="2006014"/>
            <a:ext cx="1801268" cy="1654558"/>
          </a:xfrm>
          <a:custGeom>
            <a:rect b="b" l="l" r="r" t="t"/>
            <a:pathLst>
              <a:path extrusionOk="0" h="1654558" w="180126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7"/>
          <p:cNvSpPr/>
          <p:nvPr/>
        </p:nvSpPr>
        <p:spPr>
          <a:xfrm rot="1727943">
            <a:off x="13550593" y="801818"/>
            <a:ext cx="2197136" cy="1158385"/>
          </a:xfrm>
          <a:custGeom>
            <a:rect b="b" l="l" r="r" t="t"/>
            <a:pathLst>
              <a:path extrusionOk="0" h="1158385" w="2197136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17"/>
          <p:cNvCxnSpPr/>
          <p:nvPr/>
        </p:nvCxnSpPr>
        <p:spPr>
          <a:xfrm>
            <a:off x="2686917" y="4419525"/>
            <a:ext cx="13138165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5" name="Google Shape;165;p17"/>
          <p:cNvGrpSpPr/>
          <p:nvPr/>
        </p:nvGrpSpPr>
        <p:grpSpPr>
          <a:xfrm>
            <a:off x="2530794" y="3967552"/>
            <a:ext cx="801115" cy="801115"/>
            <a:chOff x="0" y="0"/>
            <a:chExt cx="812800" cy="812800"/>
          </a:xfrm>
        </p:grpSpPr>
        <p:sp>
          <p:nvSpPr>
            <p:cNvPr id="166" name="Google Shape;166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7"/>
          <p:cNvSpPr txBox="1"/>
          <p:nvPr/>
        </p:nvSpPr>
        <p:spPr>
          <a:xfrm>
            <a:off x="6974474" y="4947692"/>
            <a:ext cx="3815850" cy="578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0" u="sng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rPr>
              <a:t>Развити компетенции</a:t>
            </a:r>
            <a:endParaRPr b="1" sz="3000" u="sng">
              <a:solidFill>
                <a:srgbClr val="0000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grpSp>
        <p:nvGrpSpPr>
          <p:cNvPr id="169" name="Google Shape;169;p17"/>
          <p:cNvGrpSpPr/>
          <p:nvPr/>
        </p:nvGrpSpPr>
        <p:grpSpPr>
          <a:xfrm>
            <a:off x="8515520" y="4005103"/>
            <a:ext cx="801115" cy="801115"/>
            <a:chOff x="0" y="0"/>
            <a:chExt cx="812800" cy="812800"/>
          </a:xfrm>
        </p:grpSpPr>
        <p:sp>
          <p:nvSpPr>
            <p:cNvPr id="170" name="Google Shape;170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17"/>
          <p:cNvGrpSpPr/>
          <p:nvPr/>
        </p:nvGrpSpPr>
        <p:grpSpPr>
          <a:xfrm>
            <a:off x="15023967" y="3986326"/>
            <a:ext cx="801115" cy="801115"/>
            <a:chOff x="0" y="0"/>
            <a:chExt cx="812800" cy="812800"/>
          </a:xfrm>
        </p:grpSpPr>
        <p:sp>
          <p:nvSpPr>
            <p:cNvPr id="173" name="Google Shape;173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7"/>
          <p:cNvSpPr/>
          <p:nvPr/>
        </p:nvSpPr>
        <p:spPr>
          <a:xfrm rot="-1981930">
            <a:off x="-2552418" y="-2552419"/>
            <a:ext cx="5104835" cy="5104835"/>
          </a:xfrm>
          <a:custGeom>
            <a:rect b="b" l="l" r="r" t="t"/>
            <a:pathLst>
              <a:path extrusionOk="0" h="5104835" w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4495800" y="2012217"/>
            <a:ext cx="13613894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РЕАЛИЗАЦИЯ НА ПРОЕКТА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7"/>
          <p:cNvSpPr txBox="1"/>
          <p:nvPr/>
        </p:nvSpPr>
        <p:spPr>
          <a:xfrm>
            <a:off x="5353725" y="6264450"/>
            <a:ext cx="7057500" cy="3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400">
                <a:latin typeface="Dosis"/>
                <a:ea typeface="Dosis"/>
                <a:cs typeface="Dosis"/>
                <a:sym typeface="Dosis"/>
              </a:rPr>
              <a:t>При работата върху проекта развихме креативността си и новаторското мислене, а заедно с тях и способността за работа в екип с различни програми. Задачата за изготвянето на проекта също така ни предостави възможността да работим и подбираме информацията, като по този начин ние се поставяме в обувките на учителя и осъзнаваме важността не само на обгърнатите теми,ами и на хората, които някога са ги предоставили на нас. 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b="0" i="0" lang="bg-BG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b="0" i="0" lang="bg-BG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300"/>
              <a:buFont typeface="Arial"/>
              <a:buNone/>
            </a:pPr>
            <a:r>
              <a:rPr b="0" i="0" lang="bg-BG" sz="1300" u="none" cap="none" strike="noStrik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7"/>
          <p:cNvSpPr txBox="1"/>
          <p:nvPr/>
        </p:nvSpPr>
        <p:spPr>
          <a:xfrm>
            <a:off x="1219200" y="4906892"/>
            <a:ext cx="3815850" cy="578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0" u="sng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rPr>
              <a:t>Работен процес</a:t>
            </a:r>
            <a:endParaRPr b="1" sz="3000" u="sng">
              <a:solidFill>
                <a:srgbClr val="0000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85" name="Google Shape;185;p17"/>
          <p:cNvSpPr txBox="1"/>
          <p:nvPr/>
        </p:nvSpPr>
        <p:spPr>
          <a:xfrm>
            <a:off x="12529586" y="4929763"/>
            <a:ext cx="4239149" cy="578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0" u="sng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rPr>
              <a:t>Постигнати учебни цели</a:t>
            </a:r>
            <a:endParaRPr b="1" sz="3000" u="sng">
              <a:solidFill>
                <a:srgbClr val="0000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86" name="Google Shape;186;p17"/>
          <p:cNvSpPr txBox="1"/>
          <p:nvPr/>
        </p:nvSpPr>
        <p:spPr>
          <a:xfrm>
            <a:off x="226200" y="6264450"/>
            <a:ext cx="5232000" cy="3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400">
                <a:latin typeface="Dosis"/>
                <a:ea typeface="Dosis"/>
                <a:cs typeface="Dosis"/>
                <a:sym typeface="Dosis"/>
              </a:rPr>
              <a:t>Работният процес протече гладко и неусетно. Работата по проекта беше разпределена точно по равно между Мария-Антоанета и Божидара. А работата беше не само разделена,ами удвоена заради старанието и креативността ни. Всичко от идеята до физическата реализация на проекта бива осъществена от нас двете.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7" name="Google Shape;187;p17"/>
          <p:cNvSpPr txBox="1"/>
          <p:nvPr/>
        </p:nvSpPr>
        <p:spPr>
          <a:xfrm>
            <a:off x="12796950" y="6744375"/>
            <a:ext cx="3816000" cy="21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400">
                <a:latin typeface="Dosis"/>
                <a:ea typeface="Dosis"/>
                <a:cs typeface="Dosis"/>
                <a:sym typeface="Dosis"/>
              </a:rPr>
              <a:t>Успяхме да постигнем успеха от направата на игра, подпомагаща на учениците и внедряваща екологичните идеи в ранна възраст.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8"/>
          <p:cNvSpPr/>
          <p:nvPr/>
        </p:nvSpPr>
        <p:spPr>
          <a:xfrm>
            <a:off x="1130032" y="1478741"/>
            <a:ext cx="11823968" cy="2195529"/>
          </a:xfrm>
          <a:custGeom>
            <a:rect b="b" l="l" r="r" t="t"/>
            <a:pathLst>
              <a:path extrusionOk="0" h="2195529" w="11353788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1400" l="0" r="0" t="-8836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8"/>
          <p:cNvSpPr/>
          <p:nvPr/>
        </p:nvSpPr>
        <p:spPr>
          <a:xfrm rot="4050216">
            <a:off x="15772048" y="419609"/>
            <a:ext cx="1337326" cy="1218183"/>
          </a:xfrm>
          <a:custGeom>
            <a:rect b="b" l="l" r="r" t="t"/>
            <a:pathLst>
              <a:path extrusionOk="0" h="1218183" w="1337326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8"/>
          <p:cNvSpPr/>
          <p:nvPr/>
        </p:nvSpPr>
        <p:spPr>
          <a:xfrm rot="-2700000">
            <a:off x="13165297" y="7734583"/>
            <a:ext cx="5104835" cy="5104835"/>
          </a:xfrm>
          <a:custGeom>
            <a:rect b="b" l="l" r="r" t="t"/>
            <a:pathLst>
              <a:path extrusionOk="0" h="5104835" w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8"/>
          <p:cNvSpPr/>
          <p:nvPr/>
        </p:nvSpPr>
        <p:spPr>
          <a:xfrm rot="-866099">
            <a:off x="12803500" y="1383655"/>
            <a:ext cx="4904486" cy="8007324"/>
          </a:xfrm>
          <a:custGeom>
            <a:rect b="b" l="l" r="r" t="t"/>
            <a:pathLst>
              <a:path extrusionOk="0" h="8007324" w="4904486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8"/>
          <p:cNvSpPr txBox="1"/>
          <p:nvPr/>
        </p:nvSpPr>
        <p:spPr>
          <a:xfrm>
            <a:off x="1641849" y="2286715"/>
            <a:ext cx="13613894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НОВАТОРСТВО И ТВОРЧЕСТВО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8"/>
          <p:cNvSpPr txBox="1"/>
          <p:nvPr/>
        </p:nvSpPr>
        <p:spPr>
          <a:xfrm>
            <a:off x="1641851" y="4907384"/>
            <a:ext cx="100596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000">
                <a:latin typeface="Dosis"/>
                <a:ea typeface="Dosis"/>
                <a:cs typeface="Dosis"/>
                <a:sym typeface="Dosis"/>
              </a:rPr>
              <a:t>Смятаме,че успяхме да създадем проект, който илюстрира новаторството и творчеството у нас. С интересен вид игрите в него привличат вниманието на играчите и успяват не само да ги научат на първостепенни екологични принципи, но и да развият същите качества и у тях самите. Тъй като те са гъвкави и интересни, биха били подходящи за всички хора и именно това ги прави специални.</a:t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99" name="Google Shape;199;p18"/>
          <p:cNvSpPr/>
          <p:nvPr/>
        </p:nvSpPr>
        <p:spPr>
          <a:xfrm flipH="1" rot="-4460706">
            <a:off x="-1166459" y="-2450351"/>
            <a:ext cx="3429365" cy="4594176"/>
          </a:xfrm>
          <a:custGeom>
            <a:rect b="b" l="l" r="r" t="t"/>
            <a:pathLst>
              <a:path extrusionOk="0" h="3634202" w="3429365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/>
          <p:nvPr/>
        </p:nvSpPr>
        <p:spPr>
          <a:xfrm>
            <a:off x="36226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3947054" y="1604926"/>
            <a:ext cx="9756162" cy="1949337"/>
          </a:xfrm>
          <a:custGeom>
            <a:rect b="b" l="l" r="r" t="t"/>
            <a:pathLst>
              <a:path extrusionOk="0" h="1949337" w="9756162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3266" l="0" r="-4788" t="-896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9"/>
          <p:cNvSpPr txBox="1"/>
          <p:nvPr/>
        </p:nvSpPr>
        <p:spPr>
          <a:xfrm>
            <a:off x="3947054" y="1227953"/>
            <a:ext cx="9608715" cy="1746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284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ПОСТИГНАТИ РЕЗУЛТАТИ</a:t>
            </a:r>
            <a:endParaRPr b="1"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9249" y="7352480"/>
            <a:ext cx="7535231" cy="1956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63988" y="7342396"/>
            <a:ext cx="7504602" cy="197708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9"/>
          <p:cNvSpPr txBox="1"/>
          <p:nvPr/>
        </p:nvSpPr>
        <p:spPr>
          <a:xfrm>
            <a:off x="990600" y="4256799"/>
            <a:ext cx="107622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6651" u="sng">
                <a:latin typeface="Gaegu"/>
                <a:ea typeface="Gaegu"/>
                <a:cs typeface="Gaegu"/>
                <a:sym typeface="Gaegu"/>
              </a:rPr>
              <a:t>●Не просто игра</a:t>
            </a:r>
            <a:endParaRPr b="1" sz="6651" u="sng"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10" name="Google Shape;210;p19"/>
          <p:cNvSpPr txBox="1"/>
          <p:nvPr/>
        </p:nvSpPr>
        <p:spPr>
          <a:xfrm>
            <a:off x="1996501" y="5276500"/>
            <a:ext cx="97563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600">
                <a:latin typeface="Dosis"/>
                <a:ea typeface="Dosis"/>
                <a:cs typeface="Dosis"/>
                <a:sym typeface="Dosis"/>
              </a:rPr>
              <a:t>Успяхме да осъществим интерактивна игра, която умее да предава информация и същевременно да сплотява, да утвърждава и да забавлява.</a:t>
            </a:r>
            <a:endParaRPr b="1" sz="36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/>
          <p:nvPr/>
        </p:nvSpPr>
        <p:spPr>
          <a:xfrm>
            <a:off x="-24691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0"/>
          <p:cNvSpPr/>
          <p:nvPr/>
        </p:nvSpPr>
        <p:spPr>
          <a:xfrm rot="7251747">
            <a:off x="15679499" y="7307678"/>
            <a:ext cx="1870391" cy="1224256"/>
          </a:xfrm>
          <a:custGeom>
            <a:rect b="b" l="l" r="r" t="t"/>
            <a:pathLst>
              <a:path extrusionOk="0" h="1224256" w="1870391">
                <a:moveTo>
                  <a:pt x="0" y="0"/>
                </a:moveTo>
                <a:lnTo>
                  <a:pt x="1870390" y="0"/>
                </a:lnTo>
                <a:lnTo>
                  <a:pt x="1870390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0"/>
          <p:cNvSpPr txBox="1"/>
          <p:nvPr/>
        </p:nvSpPr>
        <p:spPr>
          <a:xfrm>
            <a:off x="11724174" y="8574925"/>
            <a:ext cx="4739400" cy="18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498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bg-BG" sz="4004">
                <a:latin typeface="Dosis"/>
                <a:ea typeface="Dosis"/>
                <a:cs typeface="Dosis"/>
                <a:sym typeface="Dosis"/>
              </a:rPr>
              <a:t>Игра в кутия 3- “Как да помогна?”:</a:t>
            </a:r>
            <a:endParaRPr b="1" sz="4004"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r">
              <a:lnSpc>
                <a:spcPct val="94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4"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18" name="Google Shape;218;p20"/>
          <p:cNvSpPr txBox="1"/>
          <p:nvPr/>
        </p:nvSpPr>
        <p:spPr>
          <a:xfrm>
            <a:off x="1804500" y="8081925"/>
            <a:ext cx="40329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4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4000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rPr>
              <a:t>Игра в кутия 1- Кръговрата на водата:</a:t>
            </a:r>
            <a:endParaRPr b="1" sz="5704">
              <a:solidFill>
                <a:srgbClr val="000000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19" name="Google Shape;219;p20"/>
          <p:cNvSpPr txBox="1"/>
          <p:nvPr/>
        </p:nvSpPr>
        <p:spPr>
          <a:xfrm>
            <a:off x="6920296" y="3257375"/>
            <a:ext cx="5951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4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40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Игра в кутия 2- Хранителна верига:</a:t>
            </a:r>
            <a:endParaRPr b="1" sz="40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20" name="Google Shape;220;p20"/>
          <p:cNvSpPr/>
          <p:nvPr/>
        </p:nvSpPr>
        <p:spPr>
          <a:xfrm flipH="1" rot="-7587409">
            <a:off x="645869" y="7277721"/>
            <a:ext cx="1870391" cy="1224256"/>
          </a:xfrm>
          <a:custGeom>
            <a:rect b="b" l="l" r="r" t="t"/>
            <a:pathLst>
              <a:path extrusionOk="0" h="1224256" w="1870391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0"/>
          <p:cNvSpPr/>
          <p:nvPr/>
        </p:nvSpPr>
        <p:spPr>
          <a:xfrm flipH="1" rot="3703671">
            <a:off x="11247510" y="3821587"/>
            <a:ext cx="1713289" cy="1121425"/>
          </a:xfrm>
          <a:custGeom>
            <a:rect b="b" l="l" r="r" t="t"/>
            <a:pathLst>
              <a:path extrusionOk="0" h="1121425" w="1713289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0"/>
          <p:cNvSpPr/>
          <p:nvPr/>
        </p:nvSpPr>
        <p:spPr>
          <a:xfrm>
            <a:off x="4276514" y="917498"/>
            <a:ext cx="9756162" cy="1949337"/>
          </a:xfrm>
          <a:custGeom>
            <a:rect b="b" l="l" r="r" t="t"/>
            <a:pathLst>
              <a:path extrusionOk="0" h="1949337" w="9756162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3266" l="0" r="-4788" t="-896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0"/>
          <p:cNvSpPr txBox="1"/>
          <p:nvPr/>
        </p:nvSpPr>
        <p:spPr>
          <a:xfrm>
            <a:off x="4339642" y="612257"/>
            <a:ext cx="9608715" cy="1746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284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СНИМКИ И ВИДЕО</a:t>
            </a:r>
            <a:endParaRPr b="1"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0"/>
          <p:cNvPicPr preferRelativeResize="0"/>
          <p:nvPr/>
        </p:nvPicPr>
        <p:blipFill rotWithShape="1">
          <a:blip r:embed="rId6">
            <a:alphaModFix/>
          </a:blip>
          <a:srcRect b="12477" l="9991" r="0" t="5702"/>
          <a:stretch/>
        </p:blipFill>
        <p:spPr>
          <a:xfrm>
            <a:off x="1804500" y="3213975"/>
            <a:ext cx="3665649" cy="4233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9800" y="5402350"/>
            <a:ext cx="4598999" cy="351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0"/>
          <p:cNvPicPr preferRelativeResize="0"/>
          <p:nvPr/>
        </p:nvPicPr>
        <p:blipFill rotWithShape="1">
          <a:blip r:embed="rId8">
            <a:alphaModFix/>
          </a:blip>
          <a:srcRect b="0" l="-5163" r="0" t="-5163"/>
          <a:stretch/>
        </p:blipFill>
        <p:spPr>
          <a:xfrm>
            <a:off x="12675025" y="3273787"/>
            <a:ext cx="3665648" cy="4894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065" l="-1466" r="-2215" t="-104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1"/>
          <p:cNvSpPr/>
          <p:nvPr/>
        </p:nvSpPr>
        <p:spPr>
          <a:xfrm rot="-380265">
            <a:off x="1360381" y="1102701"/>
            <a:ext cx="12602964" cy="16662573"/>
          </a:xfrm>
          <a:custGeom>
            <a:rect b="b" l="l" r="r" t="t"/>
            <a:pathLst>
              <a:path extrusionOk="0" h="16662573" w="12602964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1"/>
          <p:cNvSpPr txBox="1"/>
          <p:nvPr/>
        </p:nvSpPr>
        <p:spPr>
          <a:xfrm rot="-406748">
            <a:off x="3291263" y="4427078"/>
            <a:ext cx="9172126" cy="54548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300">
                <a:latin typeface="Dosis SemiBold"/>
                <a:ea typeface="Dosis SemiBold"/>
                <a:cs typeface="Dosis SemiBold"/>
                <a:sym typeface="Dosis SemiBold"/>
              </a:rPr>
              <a:t>За направата на игрите използваме множество програми,едни от които са Канва, генератор за пъзели, Гугъл приложенията, онлайн обратен брояч и др. В същото време решихме да направим заниманията, отделени от технологиите, не само за да създадем забава при учебния процес, но и да предадем идеята, че промяната идва чрез действието в истинския живот.</a:t>
            </a:r>
            <a:endParaRPr b="1" sz="3300">
              <a:solidFill>
                <a:srgbClr val="000000"/>
              </a:solidFill>
              <a:latin typeface="Dosis SemiBold"/>
              <a:ea typeface="Dosis SemiBold"/>
              <a:cs typeface="Dosis SemiBold"/>
              <a:sym typeface="Dosis SemiBold"/>
            </a:endParaRPr>
          </a:p>
        </p:txBody>
      </p:sp>
      <p:sp>
        <p:nvSpPr>
          <p:cNvPr id="234" name="Google Shape;234;p21"/>
          <p:cNvSpPr/>
          <p:nvPr/>
        </p:nvSpPr>
        <p:spPr>
          <a:xfrm>
            <a:off x="12301529" y="4719169"/>
            <a:ext cx="6697638" cy="5140437"/>
          </a:xfrm>
          <a:custGeom>
            <a:rect b="b" l="l" r="r" t="t"/>
            <a:pathLst>
              <a:path extrusionOk="0" h="5140437" w="6697638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1"/>
          <p:cNvSpPr/>
          <p:nvPr/>
        </p:nvSpPr>
        <p:spPr>
          <a:xfrm rot="1388038">
            <a:off x="14173390" y="434465"/>
            <a:ext cx="1342255" cy="1924380"/>
          </a:xfrm>
          <a:custGeom>
            <a:rect b="b" l="l" r="r" t="t"/>
            <a:pathLst>
              <a:path extrusionOk="0" h="1924380" w="1342255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1"/>
          <p:cNvSpPr/>
          <p:nvPr/>
        </p:nvSpPr>
        <p:spPr>
          <a:xfrm rot="6626465">
            <a:off x="14814494" y="519638"/>
            <a:ext cx="4200691" cy="4451599"/>
          </a:xfrm>
          <a:custGeom>
            <a:rect b="b" l="l" r="r" t="t"/>
            <a:pathLst>
              <a:path extrusionOk="0" h="4451599" w="4200691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 rot="-353458">
            <a:off x="2479688" y="2335512"/>
            <a:ext cx="10049036" cy="1932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МОЛЯ, НЕ СЕ КОЛЕБАЙТЕ ДА СПОДЕЛИТЕ ДОПЪЛНИТЕЛНИ КОМЕНТАРИ ИЛИ МИСЛИ:</a:t>
            </a:r>
            <a:endParaRPr b="1"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на Office">
  <a:themeElements>
    <a:clrScheme name="О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