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84" r:id="rId2"/>
    <p:sldId id="279" r:id="rId3"/>
    <p:sldId id="263" r:id="rId4"/>
    <p:sldId id="265" r:id="rId5"/>
    <p:sldId id="285" r:id="rId6"/>
    <p:sldId id="258" r:id="rId7"/>
    <p:sldId id="269" r:id="rId8"/>
    <p:sldId id="268" r:id="rId9"/>
    <p:sldId id="259" r:id="rId10"/>
    <p:sldId id="260" r:id="rId11"/>
    <p:sldId id="261" r:id="rId12"/>
    <p:sldId id="270" r:id="rId13"/>
  </p:sldIdLst>
  <p:sldSz cx="18288000" cy="10287000"/>
  <p:notesSz cx="6858000" cy="9144000"/>
  <p:embeddedFontLst>
    <p:embeddedFont>
      <p:font typeface="Arial Nova" panose="020B0504020202020204" pitchFamily="34" charset="0"/>
      <p:regular r:id="rId15"/>
      <p:bold r:id="rId16"/>
      <p:italic r:id="rId17"/>
      <p:boldItalic r:id="rId18"/>
    </p:embeddedFont>
    <p:embeddedFont>
      <p:font typeface="Dosis Semi-Bold" panose="020B0604020202020204" charset="0"/>
      <p:regular r:id="rId19"/>
    </p:embeddedFont>
    <p:embeddedFont>
      <p:font typeface="Gaegu Bold" charset="0"/>
      <p:regular r:id="rId20"/>
      <p:bold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  <p:embeddedFont>
      <p:font typeface="Wingdings 2" panose="05020102010507070707" pitchFamily="18" charset="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4723"/>
    <a:srgbClr val="006600"/>
    <a:srgbClr val="FFF2D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6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t>4.11.2024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DBAB-633D-4D1B-94CD-A90F5252C311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3061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4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12" Type="http://schemas.openxmlformats.org/officeDocument/2006/relationships/image" Target="../media/image5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svg"/><Relationship Id="rId4" Type="http://schemas.openxmlformats.org/officeDocument/2006/relationships/image" Target="../media/image47.jpe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57.png"/><Relationship Id="rId5" Type="http://schemas.openxmlformats.org/officeDocument/2006/relationships/image" Target="../media/image24.png"/><Relationship Id="rId10" Type="http://schemas.openxmlformats.org/officeDocument/2006/relationships/image" Target="../media/image56.svg"/><Relationship Id="rId4" Type="http://schemas.openxmlformats.org/officeDocument/2006/relationships/image" Target="../media/image30.sv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0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6.jpeg"/><Relationship Id="rId16" Type="http://schemas.openxmlformats.org/officeDocument/2006/relationships/image" Target="../media/image23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svg"/><Relationship Id="rId5" Type="http://schemas.openxmlformats.org/officeDocument/2006/relationships/image" Target="../media/image30.sv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svg"/><Relationship Id="rId5" Type="http://schemas.openxmlformats.org/officeDocument/2006/relationships/image" Target="../media/image17.svg"/><Relationship Id="rId10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13.png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12" Type="http://schemas.openxmlformats.org/officeDocument/2006/relationships/image" Target="../media/image19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18.png"/><Relationship Id="rId5" Type="http://schemas.openxmlformats.org/officeDocument/2006/relationships/image" Target="../media/image42.png"/><Relationship Id="rId10" Type="http://schemas.openxmlformats.org/officeDocument/2006/relationships/image" Target="../media/image32.png"/><Relationship Id="rId4" Type="http://schemas.openxmlformats.org/officeDocument/2006/relationships/image" Target="../media/image30.svg"/><Relationship Id="rId9" Type="http://schemas.openxmlformats.org/officeDocument/2006/relationships/image" Target="../media/image31.png"/><Relationship Id="rId1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9178BCCA-B159-7700-79B6-B1A4790C9E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29" y="419100"/>
            <a:ext cx="10439399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4569449" y="4464656"/>
            <a:ext cx="12502226" cy="1476882"/>
          </a:xfrm>
          <a:custGeom>
            <a:avLst/>
            <a:gdLst/>
            <a:ahLst/>
            <a:cxnLst/>
            <a:rect l="l" t="t" r="r" b="b"/>
            <a:pathLst>
              <a:path w="9994348" h="1369052">
                <a:moveTo>
                  <a:pt x="0" y="0"/>
                </a:moveTo>
                <a:lnTo>
                  <a:pt x="9994348" y="0"/>
                </a:lnTo>
                <a:lnTo>
                  <a:pt x="9994348" y="1369052"/>
                </a:lnTo>
                <a:lnTo>
                  <a:pt x="0" y="136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94059" r="-1510" b="-125570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38280" y="2652364"/>
            <a:ext cx="4335480" cy="4335480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857257" y="180740"/>
            <a:ext cx="4229515" cy="3992289"/>
            <a:chOff x="0" y="0"/>
            <a:chExt cx="19050000" cy="19050000"/>
          </a:xfrm>
        </p:grpSpPr>
        <p:sp>
          <p:nvSpPr>
            <p:cNvPr id="10" name="Freeform 10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6"/>
              <a:stretch>
                <a:fillRect t="-12500" b="-12500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3" name="Freeform 13"/>
          <p:cNvSpPr/>
          <p:nvPr/>
        </p:nvSpPr>
        <p:spPr>
          <a:xfrm rot="10800000">
            <a:off x="2407181" y="998494"/>
            <a:ext cx="10494338" cy="1311091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12"/>
          <p:cNvSpPr txBox="1"/>
          <p:nvPr/>
        </p:nvSpPr>
        <p:spPr>
          <a:xfrm>
            <a:off x="1892292" y="1359086"/>
            <a:ext cx="10637694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0"/>
              </a:lnSpc>
            </a:pPr>
            <a:r>
              <a:rPr lang="en-US" sz="4200" dirty="0" err="1">
                <a:solidFill>
                  <a:srgbClr val="000000"/>
                </a:solidFill>
                <a:latin typeface="Arial Nova"/>
              </a:rPr>
              <a:t>Ще</a:t>
            </a:r>
            <a:r>
              <a:rPr lang="en-US" sz="42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 Nova"/>
              </a:rPr>
              <a:t>украс</a:t>
            </a:r>
            <a:r>
              <a:rPr lang="bg-BG" sz="4200" dirty="0">
                <a:solidFill>
                  <a:srgbClr val="000000"/>
                </a:solidFill>
                <a:latin typeface="Arial Nova"/>
              </a:rPr>
              <a:t>им</a:t>
            </a:r>
            <a:r>
              <a:rPr lang="en-US" sz="42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 Nova"/>
              </a:rPr>
              <a:t>сивите</a:t>
            </a:r>
            <a:r>
              <a:rPr lang="en-US" sz="42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 Nova"/>
              </a:rPr>
              <a:t>ка</a:t>
            </a:r>
            <a:r>
              <a:rPr lang="bg-BG" sz="4200" dirty="0">
                <a:solidFill>
                  <a:srgbClr val="000000"/>
                </a:solidFill>
                <a:latin typeface="Arial Nova"/>
              </a:rPr>
              <a:t>ш</a:t>
            </a:r>
            <a:r>
              <a:rPr lang="en-US" sz="4200" dirty="0" err="1">
                <a:solidFill>
                  <a:srgbClr val="000000"/>
                </a:solidFill>
                <a:latin typeface="Arial Nova"/>
              </a:rPr>
              <a:t>пи</a:t>
            </a:r>
            <a:r>
              <a:rPr lang="en-US" sz="4200" dirty="0">
                <a:solidFill>
                  <a:srgbClr val="000000"/>
                </a:solidFill>
                <a:latin typeface="Arial Nova"/>
              </a:rPr>
              <a:t> с </a:t>
            </a:r>
            <a:r>
              <a:rPr lang="en-US" sz="4200" dirty="0" err="1">
                <a:solidFill>
                  <a:srgbClr val="000000"/>
                </a:solidFill>
                <a:latin typeface="Arial Nova"/>
              </a:rPr>
              <a:t>мозайки</a:t>
            </a:r>
            <a:r>
              <a:rPr lang="bg-BG" sz="4200" dirty="0">
                <a:solidFill>
                  <a:srgbClr val="000000"/>
                </a:solidFill>
                <a:latin typeface="Arial Nova"/>
              </a:rPr>
              <a:t>.</a:t>
            </a:r>
            <a:endParaRPr lang="en-US" sz="4200" dirty="0">
              <a:latin typeface="Arial Nova"/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40C4259-1C54-B999-65C4-1D2A8477F384}"/>
              </a:ext>
            </a:extLst>
          </p:cNvPr>
          <p:cNvSpPr txBox="1"/>
          <p:nvPr/>
        </p:nvSpPr>
        <p:spPr>
          <a:xfrm>
            <a:off x="5244736" y="4862959"/>
            <a:ext cx="10702393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0"/>
              </a:lnSpc>
            </a:pPr>
            <a:r>
              <a:rPr lang="en-US" sz="4000" dirty="0" err="1">
                <a:solidFill>
                  <a:srgbClr val="000000"/>
                </a:solidFill>
                <a:latin typeface="Arial Nova"/>
              </a:rPr>
              <a:t>Ще</a:t>
            </a:r>
            <a:r>
              <a:rPr lang="en-US" sz="40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Nova"/>
              </a:rPr>
              <a:t>създадем</a:t>
            </a:r>
            <a:r>
              <a:rPr lang="en-US" sz="40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 Nova"/>
              </a:rPr>
              <a:t>пътеки</a:t>
            </a:r>
            <a:r>
              <a:rPr lang="en-US" sz="40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Nova"/>
              </a:rPr>
              <a:t>от</a:t>
            </a:r>
            <a:r>
              <a:rPr lang="en-US" sz="40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Nova"/>
              </a:rPr>
              <a:t>рисувани</a:t>
            </a:r>
            <a:r>
              <a:rPr lang="en-US" sz="36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Nova"/>
              </a:rPr>
              <a:t>камъчета</a:t>
            </a:r>
            <a:r>
              <a:rPr lang="bg-BG" sz="4000" dirty="0">
                <a:solidFill>
                  <a:srgbClr val="000000"/>
                </a:solidFill>
                <a:latin typeface="Arial Nova"/>
              </a:rPr>
              <a:t>.</a:t>
            </a:r>
            <a:r>
              <a:rPr lang="en-US" sz="3600" dirty="0">
                <a:solidFill>
                  <a:srgbClr val="000000"/>
                </a:solidFill>
                <a:latin typeface="Arial Nova"/>
              </a:rPr>
              <a:t> </a:t>
            </a:r>
            <a:endParaRPr lang="en-US" sz="3600" dirty="0">
              <a:latin typeface="Arial Nova"/>
              <a:ea typeface="Calibri"/>
              <a:cs typeface="Calibri"/>
            </a:endParaRPr>
          </a:p>
        </p:txBody>
      </p:sp>
      <p:pic>
        <p:nvPicPr>
          <p:cNvPr id="5" name="Picture 4" descr="A group of vases with mosaic&#10;&#10;Description automatically generated">
            <a:extLst>
              <a:ext uri="{FF2B5EF4-FFF2-40B4-BE49-F238E27FC236}">
                <a16:creationId xmlns:a16="http://schemas.microsoft.com/office/drawing/2014/main" id="{5B371EBD-6770-9B51-9D54-C075DC1C1E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72703" y="561436"/>
            <a:ext cx="3745123" cy="3341299"/>
          </a:xfrm>
          <a:prstGeom prst="rect">
            <a:avLst/>
          </a:prstGeom>
        </p:spPr>
      </p:pic>
      <p:pic>
        <p:nvPicPr>
          <p:cNvPr id="15" name="Picture 14" descr="A path made of rocks and flowers&#10;&#10;Description automatically generated">
            <a:extLst>
              <a:ext uri="{FF2B5EF4-FFF2-40B4-BE49-F238E27FC236}">
                <a16:creationId xmlns:a16="http://schemas.microsoft.com/office/drawing/2014/main" id="{3A0B9613-99D7-7BC8-7DF6-2DC702A28A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543" y="3040811"/>
            <a:ext cx="3698576" cy="3536831"/>
          </a:xfrm>
          <a:prstGeom prst="rect">
            <a:avLst/>
          </a:prstGeom>
        </p:spPr>
      </p:pic>
      <p:sp>
        <p:nvSpPr>
          <p:cNvPr id="22" name="Freeform 8">
            <a:extLst>
              <a:ext uri="{FF2B5EF4-FFF2-40B4-BE49-F238E27FC236}">
                <a16:creationId xmlns:a16="http://schemas.microsoft.com/office/drawing/2014/main" id="{A2B33FC2-8285-A546-30FA-67DDFDCF4BE9}"/>
              </a:ext>
            </a:extLst>
          </p:cNvPr>
          <p:cNvSpPr/>
          <p:nvPr/>
        </p:nvSpPr>
        <p:spPr>
          <a:xfrm>
            <a:off x="12901519" y="5951520"/>
            <a:ext cx="5241253" cy="4335480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CCE6A8F5-E2DA-4C3F-5A03-8B48BED83873}"/>
              </a:ext>
            </a:extLst>
          </p:cNvPr>
          <p:cNvSpPr/>
          <p:nvPr/>
        </p:nvSpPr>
        <p:spPr>
          <a:xfrm>
            <a:off x="1400175" y="8120434"/>
            <a:ext cx="11455082" cy="1251420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 lIns="91440" tIns="45720" rIns="91440" bIns="45720" anchor="ctr"/>
          <a:lstStyle/>
          <a:p>
            <a:pPr algn="ctr"/>
            <a:r>
              <a:rPr lang="bg-BG" sz="4000" dirty="0">
                <a:latin typeface="Arial Nova"/>
                <a:ea typeface="Calibri"/>
                <a:cs typeface="Calibri"/>
              </a:rPr>
              <a:t>Ще окачим изложба с </a:t>
            </a:r>
            <a:r>
              <a:rPr lang="bg-BG" sz="4200" dirty="0">
                <a:latin typeface="Arial Nova"/>
                <a:ea typeface="Calibri"/>
                <a:cs typeface="Calibri"/>
              </a:rPr>
              <a:t>творби</a:t>
            </a:r>
            <a:r>
              <a:rPr lang="bg-BG" sz="4000" dirty="0">
                <a:latin typeface="Arial Nova"/>
                <a:ea typeface="Calibri"/>
                <a:cs typeface="Calibri"/>
              </a:rPr>
              <a:t> на учениците.</a:t>
            </a:r>
            <a:endParaRPr lang="en-US" sz="4000" dirty="0">
              <a:latin typeface="Arial Nova"/>
              <a:ea typeface="Calibri"/>
              <a:cs typeface="Calibri"/>
            </a:endParaRPr>
          </a:p>
        </p:txBody>
      </p:sp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830FBBF1-40A0-3BD9-EF03-8F9003AC10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19951" y="6312209"/>
            <a:ext cx="4386660" cy="36894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21219735">
            <a:off x="1066093" y="640026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21240000">
            <a:off x="2283951" y="1445437"/>
            <a:ext cx="10207281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32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bg-BG" sz="32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bg-BG" sz="4400" dirty="0">
                <a:solidFill>
                  <a:srgbClr val="000000"/>
                </a:solidFill>
                <a:latin typeface="Arial Nova"/>
              </a:rPr>
              <a:t>Чрез нашето училищно радио ,,</a:t>
            </a:r>
            <a:r>
              <a:rPr lang="bg-BG" sz="4400" dirty="0" err="1">
                <a:solidFill>
                  <a:srgbClr val="000000"/>
                </a:solidFill>
                <a:latin typeface="Arial Nova"/>
              </a:rPr>
              <a:t>Чиксалън</a:t>
            </a:r>
            <a:r>
              <a:rPr lang="bg-BG" sz="4400" dirty="0">
                <a:solidFill>
                  <a:srgbClr val="000000"/>
                </a:solidFill>
                <a:latin typeface="Arial Nova"/>
              </a:rPr>
              <a:t>" ще популяризираме идеята и ще мотивираме всички да изхвърлят разделно и с труд и творчество да участват в оформянето на пространството Сцена под небето.</a:t>
            </a:r>
            <a:endParaRPr lang="en-US" sz="4400" dirty="0">
              <a:latin typeface="Arial Nova"/>
              <a:ea typeface="Calibri"/>
              <a:cs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743B14-486B-1EAC-5CFE-68F1CFAC6912}"/>
              </a:ext>
            </a:extLst>
          </p:cNvPr>
          <p:cNvSpPr txBox="1">
            <a:spLocks/>
          </p:cNvSpPr>
          <p:nvPr/>
        </p:nvSpPr>
        <p:spPr>
          <a:xfrm>
            <a:off x="-3690152" y="11699879"/>
            <a:ext cx="5608092" cy="730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7BA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Използвайте</a:t>
            </a:r>
            <a:r>
              <a:rPr kumimoji="0" lang="ru-RU" sz="25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максимум 180 </a:t>
            </a:r>
            <a:r>
              <a:rPr kumimoji="0" lang="ru-RU" sz="2500" b="1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думи</a:t>
            </a:r>
            <a:r>
              <a:rPr kumimoji="0" lang="ru-RU" sz="25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913340" y="5495547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06AA15DE-67BE-4D7D-DB06-3837098646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33625">
            <a:off x="5852875" y="5814857"/>
            <a:ext cx="3890944" cy="38909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15" name="Картина 1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8195BFE3-4EDC-9196-C884-DD319AA3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44" y="81303"/>
            <a:ext cx="5960123" cy="59601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3" name="Group 3"/>
          <p:cNvGrpSpPr/>
          <p:nvPr/>
        </p:nvGrpSpPr>
        <p:grpSpPr>
          <a:xfrm>
            <a:off x="2050178" y="3107230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3831349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3316715" y="7500530"/>
            <a:ext cx="1292213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0" b="1" spc="-156" dirty="0">
                <a:solidFill>
                  <a:srgbClr val="6B4723"/>
                </a:solidFill>
                <a:latin typeface="Arial Nova"/>
              </a:rPr>
              <a:t>Наименование на училището: СУ,, Георги Брегов" , гр. Пазарджик</a:t>
            </a:r>
            <a:endParaRPr lang="bg-BG" sz="3000" b="1" spc="-156" dirty="0">
              <a:solidFill>
                <a:srgbClr val="6B4723"/>
              </a:solidFill>
              <a:latin typeface="Arial Nova"/>
              <a:ea typeface="Gaegu Bold"/>
            </a:endParaRPr>
          </a:p>
          <a:p>
            <a:pPr>
              <a:lnSpc>
                <a:spcPts val="2858"/>
              </a:lnSpc>
            </a:pPr>
            <a:endParaRPr lang="bg-BG" sz="3000" b="1" spc="-156" dirty="0">
              <a:solidFill>
                <a:srgbClr val="6B4723"/>
              </a:solidFill>
              <a:latin typeface="Gaegu Bold"/>
              <a:ea typeface="Gaegu 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33C52B3-FBA8-3717-6725-4CCCB0A445AA}"/>
              </a:ext>
            </a:extLst>
          </p:cNvPr>
          <p:cNvSpPr txBox="1"/>
          <p:nvPr/>
        </p:nvSpPr>
        <p:spPr>
          <a:xfrm>
            <a:off x="3301740" y="7931955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0" b="1" spc="-156" dirty="0">
                <a:solidFill>
                  <a:srgbClr val="6B4723"/>
                </a:solidFill>
                <a:latin typeface="Arial Nova"/>
                <a:ea typeface="Gaegu Bold"/>
              </a:rPr>
              <a:t>Екип: ученици от 9.А и 12.А клас</a:t>
            </a: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3484580" y="5145721"/>
            <a:ext cx="111084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7200" b="1" dirty="0">
                <a:solidFill>
                  <a:schemeClr val="accent3">
                    <a:lumMod val="49000"/>
                  </a:schemeClr>
                </a:solidFill>
                <a:latin typeface="Arial Nova"/>
                <a:cs typeface="Calibri"/>
              </a:rPr>
              <a:t>,,СЦЕНА ПОД НЕБЕТО"</a:t>
            </a:r>
            <a:endParaRPr lang="en-US" sz="7200" b="1" dirty="0">
              <a:solidFill>
                <a:schemeClr val="accent3">
                  <a:lumMod val="49000"/>
                </a:schemeClr>
              </a:solidFill>
              <a:latin typeface="Arial Nova"/>
              <a:cs typeface="Calibri"/>
            </a:endParaRPr>
          </a:p>
        </p:txBody>
      </p:sp>
      <p:pic>
        <p:nvPicPr>
          <p:cNvPr id="18" name="Картина 1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01302AB-B6EE-481F-9F3F-064DD72058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31" y="728386"/>
            <a:ext cx="5792371" cy="57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395698" y="700842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1395698" y="4211986"/>
            <a:ext cx="7278052" cy="1901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6000" spc="-446" dirty="0">
                <a:solidFill>
                  <a:srgbClr val="000000"/>
                </a:solidFill>
                <a:latin typeface="Arial Nova"/>
                <a:ea typeface="Gaegu Bold"/>
              </a:rPr>
              <a:t>Десислава Тодорова  12.А клас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21059" y="4211986"/>
            <a:ext cx="10643495" cy="1901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6000" spc="-446" dirty="0">
                <a:solidFill>
                  <a:srgbClr val="000000"/>
                </a:solidFill>
                <a:latin typeface="Arial Nova"/>
                <a:ea typeface="Gaegu Bold"/>
              </a:rPr>
              <a:t>Мария Георгиева  </a:t>
            </a:r>
          </a:p>
          <a:p>
            <a:pPr algn="ctr">
              <a:lnSpc>
                <a:spcPts val="7700"/>
              </a:lnSpc>
            </a:pPr>
            <a:r>
              <a:rPr lang="bg-BG" sz="6000" spc="-446" dirty="0">
                <a:solidFill>
                  <a:srgbClr val="000000"/>
                </a:solidFill>
                <a:latin typeface="Arial Nova"/>
                <a:ea typeface="Gaegu Bold"/>
              </a:rPr>
              <a:t>9.А клас</a:t>
            </a:r>
          </a:p>
        </p:txBody>
      </p:sp>
      <p:sp>
        <p:nvSpPr>
          <p:cNvPr id="11" name="Freeform 11"/>
          <p:cNvSpPr/>
          <p:nvPr/>
        </p:nvSpPr>
        <p:spPr>
          <a:xfrm rot="20548754">
            <a:off x="-1151309" y="-1625718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4013128" y="7787213"/>
            <a:ext cx="12871090" cy="383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0" b="1" spc="-156" dirty="0">
                <a:solidFill>
                  <a:srgbClr val="006600"/>
                </a:solidFill>
                <a:latin typeface="Arial Nova"/>
              </a:rPr>
              <a:t>Р</a:t>
            </a:r>
            <a:r>
              <a:rPr lang="bg-BG" sz="3600" b="1" spc="-156" dirty="0">
                <a:solidFill>
                  <a:srgbClr val="006600"/>
                </a:solidFill>
                <a:latin typeface="Arial Nova"/>
              </a:rPr>
              <a:t>ъководители: Светлана </a:t>
            </a:r>
            <a:r>
              <a:rPr lang="bg-BG" sz="3600" b="1" spc="-156" dirty="0" err="1">
                <a:solidFill>
                  <a:srgbClr val="006600"/>
                </a:solidFill>
                <a:latin typeface="Arial Nova"/>
              </a:rPr>
              <a:t>Еленкина</a:t>
            </a:r>
            <a:r>
              <a:rPr lang="bg-BG" sz="3600" b="1" spc="-156" dirty="0">
                <a:solidFill>
                  <a:srgbClr val="006600"/>
                </a:solidFill>
                <a:latin typeface="Arial Nova"/>
              </a:rPr>
              <a:t> и Илия Михайлов</a:t>
            </a:r>
            <a:endParaRPr lang="en-US" sz="3600" b="1" spc="-156" dirty="0">
              <a:solidFill>
                <a:srgbClr val="006600"/>
              </a:solidFill>
              <a:latin typeface="Arial Nova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415096" y="404776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  <a:latin typeface="Arial Nova"/>
              </a:rPr>
              <a:t>АВТОРСКИ ЕКИП</a:t>
            </a:r>
            <a:endParaRPr lang="bg-BG" sz="5000" b="1" spc="600" dirty="0">
              <a:latin typeface="Arial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 rot="-5587592">
            <a:off x="2911093" y="-2355342"/>
            <a:ext cx="12602964" cy="17116641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 rot="21432373">
            <a:off x="407716" y="3082608"/>
            <a:ext cx="7776359" cy="75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algn="l">
              <a:lnSpc>
                <a:spcPts val="6600"/>
              </a:lnSpc>
            </a:pPr>
            <a:r>
              <a:rPr lang="bg-BG" sz="4000" b="1" spc="-277" dirty="0">
                <a:solidFill>
                  <a:srgbClr val="000000"/>
                </a:solidFill>
                <a:latin typeface="Arial Nova"/>
              </a:rPr>
              <a:t>Образователни цели на проекта:</a:t>
            </a:r>
            <a:endParaRPr lang="en-US" sz="4000" b="1" spc="-277" dirty="0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7" name="TextBox 7"/>
          <p:cNvSpPr txBox="1"/>
          <p:nvPr/>
        </p:nvSpPr>
        <p:spPr>
          <a:xfrm rot="21432373">
            <a:off x="1281933" y="4533906"/>
            <a:ext cx="6549407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ctr">
              <a:lnSpc>
                <a:spcPts val="4033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Повишаване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на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екологичната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осведоменост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и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култура</a:t>
            </a:r>
            <a:r>
              <a:rPr lang="en-GB" sz="3400" dirty="0">
                <a:solidFill>
                  <a:srgbClr val="000000"/>
                </a:solidFill>
                <a:latin typeface="Arial Nova"/>
              </a:rPr>
              <a:t>;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</a:p>
          <a:p>
            <a:pPr marL="457200" indent="-457200" algn="ctr">
              <a:lnSpc>
                <a:spcPts val="4033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Придобиване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на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практически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умения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; </a:t>
            </a:r>
          </a:p>
          <a:p>
            <a:pPr marL="457200" indent="-457200" algn="ctr">
              <a:lnSpc>
                <a:spcPts val="4033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Развитие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на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критично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мислене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и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гражданска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активност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;</a:t>
            </a:r>
          </a:p>
          <a:p>
            <a:pPr marL="457200" indent="-457200" algn="ctr">
              <a:lnSpc>
                <a:spcPts val="4033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Усъвършенстване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на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социалните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Arial Nova"/>
              </a:rPr>
              <a:t>умения</a:t>
            </a:r>
            <a:r>
              <a:rPr lang="en-US" sz="3400" dirty="0">
                <a:solidFill>
                  <a:srgbClr val="000000"/>
                </a:solidFill>
                <a:latin typeface="Arial Nova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 rot="7064304">
            <a:off x="2771073" y="285036"/>
            <a:ext cx="1068850" cy="1154472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44341" y="-141703"/>
            <a:ext cx="2731548" cy="3689819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6242326" y="407904"/>
            <a:ext cx="1318830" cy="1638431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CF08A4-BF13-5E00-C682-909B30F03AC6}"/>
              </a:ext>
            </a:extLst>
          </p:cNvPr>
          <p:cNvSpPr txBox="1"/>
          <p:nvPr/>
        </p:nvSpPr>
        <p:spPr>
          <a:xfrm rot="21432373">
            <a:off x="8191586" y="4100099"/>
            <a:ext cx="9533205" cy="5745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3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bg-BG" altLang="bg-BG" sz="34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Природни науки:</a:t>
            </a:r>
            <a:r>
              <a:rPr kumimoji="0" lang="bg-BG" altLang="bg-BG" sz="3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bg-BG" altLang="bg-BG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изучаване на устойчиво развитие и биоразнообразие.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3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bg-BG" altLang="bg-BG" sz="34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Изобразително изкуство: </a:t>
            </a:r>
            <a:r>
              <a:rPr kumimoji="0" lang="bg-BG" altLang="bg-BG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създаване на мозайки, декорации и рисунки за двора.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bg-BG" altLang="bg-BG" sz="34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И</a:t>
            </a:r>
            <a:r>
              <a:rPr kumimoji="0" lang="en-GB" altLang="bg-BG" sz="34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</a:t>
            </a:r>
            <a:r>
              <a:rPr kumimoji="0" lang="bg-BG" altLang="bg-BG" sz="34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bg-BG" altLang="bg-BG" sz="3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bg-BG" altLang="bg-BG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документиране на проекта, дигитални презентации и визуални материали.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3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bg-BG" altLang="bg-BG" sz="34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Музика и сценични изкуства</a:t>
            </a:r>
            <a:r>
              <a:rPr kumimoji="0" lang="bg-BG" altLang="bg-BG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изяви на новата сцена за ученици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3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bg-BG" altLang="bg-BG" sz="34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Гражданско образование:</a:t>
            </a:r>
            <a:r>
              <a:rPr kumimoji="0" lang="bg-BG" altLang="bg-BG" sz="3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bg-BG" altLang="bg-BG" sz="3400" dirty="0">
                <a:latin typeface="Arial" panose="020B0604020202020204" pitchFamily="34" charset="0"/>
              </a:rPr>
              <a:t>р</a:t>
            </a:r>
            <a:r>
              <a:rPr kumimoji="0" lang="bg-BG" altLang="bg-BG" sz="3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азвитие </a:t>
            </a:r>
            <a:r>
              <a:rPr kumimoji="0" lang="bg-BG" altLang="bg-BG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на гражданска отговорност и екологична култура.</a:t>
            </a:r>
          </a:p>
          <a:p>
            <a:pPr>
              <a:lnSpc>
                <a:spcPts val="4033"/>
              </a:lnSpc>
            </a:pPr>
            <a:endParaRPr lang="bg-BG" sz="34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5F2ABB7-E241-0E82-6C3B-7056D52E6A78}"/>
              </a:ext>
            </a:extLst>
          </p:cNvPr>
          <p:cNvSpPr txBox="1"/>
          <p:nvPr/>
        </p:nvSpPr>
        <p:spPr>
          <a:xfrm rot="21432373">
            <a:off x="7957465" y="2996046"/>
            <a:ext cx="8423977" cy="92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algn="just">
              <a:lnSpc>
                <a:spcPts val="3600"/>
              </a:lnSpc>
            </a:pPr>
            <a:r>
              <a:rPr lang="ru-RU" sz="4000" b="1" spc="-277" dirty="0">
                <a:solidFill>
                  <a:srgbClr val="000000"/>
                </a:solidFill>
                <a:latin typeface="Arial Nova"/>
              </a:rPr>
              <a:t>Как </a:t>
            </a:r>
            <a:r>
              <a:rPr lang="ru-RU" sz="4000" b="1" spc="-277" dirty="0" err="1">
                <a:solidFill>
                  <a:srgbClr val="000000"/>
                </a:solidFill>
                <a:latin typeface="Arial Nova"/>
              </a:rPr>
              <a:t>дейностите</a:t>
            </a:r>
            <a:r>
              <a:rPr lang="ru-RU" sz="4000" b="1" spc="-277" dirty="0">
                <a:solidFill>
                  <a:srgbClr val="000000"/>
                </a:solidFill>
                <a:latin typeface="Arial Nova"/>
              </a:rPr>
              <a:t> се </a:t>
            </a:r>
            <a:r>
              <a:rPr lang="ru-RU" sz="4000" b="1" spc="-277" dirty="0" err="1">
                <a:solidFill>
                  <a:srgbClr val="000000"/>
                </a:solidFill>
                <a:latin typeface="Arial Nova"/>
              </a:rPr>
              <a:t>интегрират</a:t>
            </a:r>
            <a:r>
              <a:rPr lang="ru-RU" sz="4000" b="1" spc="-277" dirty="0">
                <a:solidFill>
                  <a:srgbClr val="000000"/>
                </a:solidFill>
                <a:latin typeface="Arial Nova"/>
              </a:rPr>
              <a:t> с </a:t>
            </a:r>
            <a:r>
              <a:rPr lang="ru-RU" sz="4000" b="1" spc="-277" dirty="0" err="1">
                <a:solidFill>
                  <a:srgbClr val="000000"/>
                </a:solidFill>
                <a:latin typeface="Arial Nova"/>
              </a:rPr>
              <a:t>учебната</a:t>
            </a:r>
            <a:r>
              <a:rPr lang="ru-RU" sz="4000" b="1" spc="-277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ru-RU" sz="4000" b="1" spc="-277" dirty="0" err="1">
                <a:solidFill>
                  <a:srgbClr val="000000"/>
                </a:solidFill>
                <a:latin typeface="Arial Nova"/>
              </a:rPr>
              <a:t>програма</a:t>
            </a:r>
            <a:r>
              <a:rPr lang="ru-RU" sz="4000" b="1" spc="-277" dirty="0">
                <a:solidFill>
                  <a:srgbClr val="000000"/>
                </a:solidFill>
                <a:latin typeface="Arial Nova"/>
              </a:rPr>
              <a:t>?</a:t>
            </a:r>
            <a:endParaRPr lang="en-US" sz="4000" b="1" spc="-277" dirty="0">
              <a:solidFill>
                <a:srgbClr val="000000"/>
              </a:solidFill>
              <a:latin typeface="Arial Nov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B5939-3651-6D95-E8FF-4336F0AF786E}"/>
              </a:ext>
            </a:extLst>
          </p:cNvPr>
          <p:cNvSpPr txBox="1"/>
          <p:nvPr/>
        </p:nvSpPr>
        <p:spPr>
          <a:xfrm rot="21419476">
            <a:off x="2218922" y="1170519"/>
            <a:ext cx="14833748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4200" b="1" spc="600" dirty="0">
                <a:solidFill>
                  <a:srgbClr val="006600"/>
                </a:solidFill>
                <a:latin typeface="Arial Nova"/>
              </a:rPr>
              <a:t>ИМПЛЕМЕНТИРАНЕ И АДАПТИРАНЕ НА ДЕЙНОСТИТЕ В КЛАСНАТА СТАЯ</a:t>
            </a:r>
            <a:endParaRPr lang="bg-BG" sz="4200" b="1" spc="600" dirty="0">
              <a:latin typeface="Arial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581080" y="1381010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611813" y="4104492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 dirty="0"/>
          </a:p>
        </p:txBody>
      </p:sp>
      <p:grpSp>
        <p:nvGrpSpPr>
          <p:cNvPr id="8" name="Group 8"/>
          <p:cNvGrpSpPr/>
          <p:nvPr/>
        </p:nvGrpSpPr>
        <p:grpSpPr>
          <a:xfrm>
            <a:off x="2345616" y="3683603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008152" y="4396760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Развити компетенции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385768" y="3791249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066164" y="3703934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7F6E2B40-1CEB-C38A-E13F-1E146AE51FCB}"/>
              </a:ext>
            </a:extLst>
          </p:cNvPr>
          <p:cNvSpPr txBox="1"/>
          <p:nvPr/>
        </p:nvSpPr>
        <p:spPr>
          <a:xfrm>
            <a:off x="4495800" y="2012217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A2D6CC28-A0CD-3D80-6A05-3B2E27B52DE9}"/>
              </a:ext>
            </a:extLst>
          </p:cNvPr>
          <p:cNvSpPr txBox="1"/>
          <p:nvPr/>
        </p:nvSpPr>
        <p:spPr>
          <a:xfrm>
            <a:off x="6341697" y="5195780"/>
            <a:ext cx="5540164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3200" dirty="0">
                <a:latin typeface="DaDosis Semi-Bold"/>
              </a:rPr>
              <a:t>Екологична осведоменост</a:t>
            </a:r>
            <a:r>
              <a:rPr lang="en-GB" sz="3200" dirty="0">
                <a:latin typeface="DaDosis Semi-Bold"/>
              </a:rPr>
              <a:t>; E</a:t>
            </a:r>
            <a:r>
              <a:rPr lang="bg-BG" sz="3200" dirty="0" err="1">
                <a:latin typeface="DaDosis Semi-Bold"/>
              </a:rPr>
              <a:t>стетически</a:t>
            </a:r>
            <a:r>
              <a:rPr lang="bg-BG" sz="3200" dirty="0">
                <a:latin typeface="DaDosis Semi-Bold"/>
              </a:rPr>
              <a:t> и художествени умения</a:t>
            </a:r>
            <a:r>
              <a:rPr lang="en-GB" sz="2833" dirty="0">
                <a:solidFill>
                  <a:srgbClr val="000000"/>
                </a:solidFill>
                <a:latin typeface="Dosis Semi-Bold" panose="020B0604020202020204" charset="0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3200" dirty="0">
                <a:latin typeface="DaDosis Semi-Bold"/>
              </a:rPr>
              <a:t>Организационни и управленски умения</a:t>
            </a:r>
            <a:r>
              <a:rPr lang="en-GB" sz="2833" dirty="0">
                <a:solidFill>
                  <a:srgbClr val="000000"/>
                </a:solidFill>
                <a:latin typeface="Dosis Semi-Bold" panose="020B0604020202020204" charset="0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3200" dirty="0">
                <a:latin typeface="DaDosis Semi-Bold"/>
              </a:rPr>
              <a:t>Дигитални компетенции</a:t>
            </a:r>
            <a:r>
              <a:rPr lang="en-GB" sz="2833" dirty="0">
                <a:solidFill>
                  <a:srgbClr val="000000"/>
                </a:solidFill>
                <a:latin typeface="Dosis Semi-Bold" panose="020B0604020202020204" charset="0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DaDosis Semi-Bold"/>
              </a:rPr>
              <a:t>Работа в </a:t>
            </a:r>
            <a:r>
              <a:rPr lang="ru-RU" sz="3200" dirty="0" err="1">
                <a:latin typeface="DaDosis Semi-Bold"/>
              </a:rPr>
              <a:t>екип</a:t>
            </a:r>
            <a:r>
              <a:rPr lang="ru-RU" sz="3200" dirty="0">
                <a:latin typeface="DaDosis Semi-Bold"/>
              </a:rPr>
              <a:t> и </a:t>
            </a:r>
            <a:r>
              <a:rPr lang="ru-RU" sz="3200" dirty="0" err="1">
                <a:latin typeface="DaDosis Semi-Bold"/>
              </a:rPr>
              <a:t>социални</a:t>
            </a:r>
            <a:r>
              <a:rPr lang="ru-RU" sz="3200" dirty="0">
                <a:latin typeface="DaDosis Semi-Bold"/>
              </a:rPr>
              <a:t> умения</a:t>
            </a:r>
            <a:r>
              <a:rPr lang="en-GB" sz="2833" dirty="0">
                <a:solidFill>
                  <a:srgbClr val="000000"/>
                </a:solidFill>
                <a:latin typeface="Dosis Semi-Bold" panose="020B0604020202020204" charset="0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bg-BG" sz="3200" dirty="0">
                <a:latin typeface="DaDosis Semi-Bold"/>
              </a:rPr>
              <a:t>Гражданска активност и отговорност</a:t>
            </a:r>
            <a:r>
              <a:rPr lang="en-GB" sz="2833" dirty="0">
                <a:solidFill>
                  <a:srgbClr val="000000"/>
                </a:solidFill>
                <a:latin typeface="Dosis Semi-Bold" panose="020B0604020202020204" charset="0"/>
              </a:rPr>
              <a:t>.</a:t>
            </a:r>
          </a:p>
          <a:p>
            <a:pPr algn="ctr">
              <a:lnSpc>
                <a:spcPts val="3343"/>
              </a:lnSpc>
            </a:pP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7564A489-39B5-FC0E-069C-CDDA8484F9BE}"/>
              </a:ext>
            </a:extLst>
          </p:cNvPr>
          <p:cNvSpPr txBox="1"/>
          <p:nvPr/>
        </p:nvSpPr>
        <p:spPr>
          <a:xfrm>
            <a:off x="853817" y="4368751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A88E72A5-4CA7-A6D6-7826-52B09A6D1834}"/>
              </a:ext>
            </a:extLst>
          </p:cNvPr>
          <p:cNvSpPr txBox="1"/>
          <p:nvPr/>
        </p:nvSpPr>
        <p:spPr>
          <a:xfrm>
            <a:off x="13088705" y="4406346"/>
            <a:ext cx="4239149" cy="578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Постигнати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6E9176FA-9DDC-705C-61B6-DC94B6E842AD}"/>
              </a:ext>
            </a:extLst>
          </p:cNvPr>
          <p:cNvSpPr txBox="1"/>
          <p:nvPr/>
        </p:nvSpPr>
        <p:spPr>
          <a:xfrm>
            <a:off x="1123" y="4982902"/>
            <a:ext cx="6401943" cy="5080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Планиране</a:t>
            </a:r>
            <a:r>
              <a:rPr lang="bg-BG" sz="3200" dirty="0">
                <a:latin typeface="DaDosis Semi-Bold"/>
                <a:ea typeface="Gaegu Bold" charset="0"/>
                <a:cs typeface="Arial"/>
              </a:rPr>
              <a:t>, р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азпределение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на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отговорностите</a:t>
            </a:r>
            <a:r>
              <a:rPr lang="en-GB" sz="3200" dirty="0">
                <a:latin typeface="DaDosis Semi-Bold"/>
                <a:ea typeface="Gaegu Bold" charset="0"/>
                <a:cs typeface="Arial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DaDosis Semi-Bold"/>
                <a:ea typeface="Gaegu Bold" charset="0"/>
                <a:cs typeface="Arial"/>
              </a:rPr>
              <a:t>Организация на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ресурси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: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Събиране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на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материали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за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рециклиране</a:t>
            </a:r>
            <a:r>
              <a:rPr lang="en-GB" sz="3200" dirty="0">
                <a:latin typeface="DaDosis Semi-Bold"/>
                <a:ea typeface="Gaegu Bold" charset="0"/>
                <a:cs typeface="Arial"/>
              </a:rPr>
              <a:t>.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Партньорства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за доставка на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контейнери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и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декоративни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елементи</a:t>
            </a:r>
            <a:r>
              <a:rPr lang="en-GB" sz="3200" dirty="0">
                <a:latin typeface="DaDosis Semi-Bold"/>
                <a:ea typeface="Gaegu Bold" charset="0"/>
                <a:cs typeface="Arial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Дейности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по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рециклиране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и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озеленяване</a:t>
            </a:r>
            <a:r>
              <a:rPr lang="en-GB" sz="3200" dirty="0">
                <a:latin typeface="DaDosis Semi-Bold"/>
                <a:ea typeface="Gaegu Bold" charset="0"/>
                <a:cs typeface="Arial"/>
              </a:rPr>
              <a:t>;</a:t>
            </a:r>
            <a:endParaRPr lang="ru-RU" sz="3200" dirty="0">
              <a:latin typeface="DaDosis Semi-Bold"/>
              <a:ea typeface="Gaegu Bold" charset="0"/>
              <a:cs typeface="Arial"/>
            </a:endParaRP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Изграждане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на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открита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сцена</a:t>
            </a:r>
            <a:r>
              <a:rPr lang="en-GB" sz="3200" dirty="0">
                <a:latin typeface="DaDosis Semi-Bold"/>
                <a:ea typeface="Gaegu Bold" charset="0"/>
                <a:cs typeface="Arial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Споделяне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на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резултатите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с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училищната</a:t>
            </a:r>
            <a:r>
              <a:rPr lang="ru-RU" sz="3200" dirty="0">
                <a:latin typeface="DaDosis Semi-Bold"/>
                <a:ea typeface="Gaegu Bold" charset="0"/>
                <a:cs typeface="Arial"/>
              </a:rPr>
              <a:t> </a:t>
            </a:r>
            <a:r>
              <a:rPr lang="ru-RU" sz="3200" dirty="0" err="1">
                <a:latin typeface="DaDosis Semi-Bold"/>
                <a:ea typeface="Gaegu Bold" charset="0"/>
                <a:cs typeface="Arial"/>
              </a:rPr>
              <a:t>общност</a:t>
            </a:r>
            <a:r>
              <a:rPr lang="en-GB" sz="3200" dirty="0">
                <a:latin typeface="DaDosis Semi-Bold"/>
                <a:ea typeface="Gaegu Bold" charset="0"/>
                <a:cs typeface="Arial"/>
              </a:rPr>
              <a:t>.</a:t>
            </a:r>
            <a:endParaRPr lang="bg-BG" sz="3200" dirty="0">
              <a:latin typeface="DaDosis Semi-Bold"/>
              <a:ea typeface="Gaegu Bold" charset="0"/>
              <a:cs typeface="Arial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C8ABF36C-BD95-CB63-BCA8-2DFF94DD26B4}"/>
              </a:ext>
            </a:extLst>
          </p:cNvPr>
          <p:cNvSpPr txBox="1"/>
          <p:nvPr/>
        </p:nvSpPr>
        <p:spPr>
          <a:xfrm>
            <a:off x="12328990" y="5287140"/>
            <a:ext cx="5540164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 err="1">
                <a:latin typeface="DaDosis Semi-Bold"/>
              </a:rPr>
              <a:t>Осъзнаване</a:t>
            </a:r>
            <a:r>
              <a:rPr lang="ru-RU" sz="3200" dirty="0">
                <a:latin typeface="DaDosis Semi-Bold"/>
              </a:rPr>
              <a:t> </a:t>
            </a:r>
            <a:r>
              <a:rPr lang="ru-RU" sz="3200" dirty="0" err="1">
                <a:latin typeface="DaDosis Semi-Bold"/>
              </a:rPr>
              <a:t>важността</a:t>
            </a:r>
            <a:r>
              <a:rPr lang="ru-RU" sz="3200" dirty="0">
                <a:latin typeface="DaDosis Semi-Bold"/>
              </a:rPr>
              <a:t> на </a:t>
            </a:r>
            <a:r>
              <a:rPr lang="ru-RU" sz="3200" dirty="0" err="1">
                <a:latin typeface="DaDosis Semi-Bold"/>
              </a:rPr>
              <a:t>устойчивото</a:t>
            </a:r>
            <a:r>
              <a:rPr lang="ru-RU" sz="3200" dirty="0">
                <a:latin typeface="DaDosis Semi-Bold"/>
              </a:rPr>
              <a:t> развитие</a:t>
            </a:r>
            <a:r>
              <a:rPr lang="en-GB" sz="3200" dirty="0">
                <a:latin typeface="DaDosis Semi-Bold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 err="1"/>
              <a:t>Прилагане</a:t>
            </a:r>
            <a:r>
              <a:rPr lang="ru-RU" sz="3200" dirty="0"/>
              <a:t> на </a:t>
            </a:r>
            <a:r>
              <a:rPr lang="ru-RU" sz="3200" dirty="0" err="1"/>
              <a:t>артистични</a:t>
            </a:r>
            <a:r>
              <a:rPr lang="ru-RU" sz="3200" dirty="0"/>
              <a:t> техники в </a:t>
            </a:r>
            <a:r>
              <a:rPr lang="ru-RU" sz="3200" dirty="0" err="1"/>
              <a:t>проекти</a:t>
            </a:r>
            <a:r>
              <a:rPr lang="en-GB" sz="3200" dirty="0">
                <a:latin typeface="DaDosis Semi-Bold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Умение за </a:t>
            </a:r>
            <a:r>
              <a:rPr lang="ru-RU" sz="3200" dirty="0" err="1"/>
              <a:t>планиране</a:t>
            </a:r>
            <a:r>
              <a:rPr lang="ru-RU" sz="3200" dirty="0"/>
              <a:t> и </a:t>
            </a:r>
            <a:r>
              <a:rPr lang="ru-RU" sz="3200" dirty="0" err="1"/>
              <a:t>координиране</a:t>
            </a:r>
            <a:r>
              <a:rPr lang="ru-RU" sz="3200" dirty="0"/>
              <a:t> на </a:t>
            </a:r>
            <a:r>
              <a:rPr lang="ru-RU" sz="3200" dirty="0" err="1"/>
              <a:t>дейности</a:t>
            </a:r>
            <a:r>
              <a:rPr lang="en-GB" sz="3200" dirty="0">
                <a:latin typeface="DaDosis Semi-Bold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 err="1"/>
              <a:t>Ефективно</a:t>
            </a:r>
            <a:r>
              <a:rPr lang="ru-RU" sz="3200" dirty="0"/>
              <a:t> </a:t>
            </a:r>
            <a:r>
              <a:rPr lang="ru-RU" sz="3200" dirty="0" err="1"/>
              <a:t>сътрудничество</a:t>
            </a:r>
            <a:r>
              <a:rPr lang="ru-RU" sz="3200" dirty="0"/>
              <a:t> и </a:t>
            </a:r>
            <a:r>
              <a:rPr lang="ru-RU" sz="3200" dirty="0" err="1"/>
              <a:t>поемане</a:t>
            </a:r>
            <a:r>
              <a:rPr lang="ru-RU" sz="3200" dirty="0"/>
              <a:t> на </a:t>
            </a:r>
            <a:r>
              <a:rPr lang="ru-RU" sz="3200" dirty="0" err="1"/>
              <a:t>отговорности</a:t>
            </a:r>
            <a:r>
              <a:rPr lang="en-GB" sz="3200" dirty="0">
                <a:latin typeface="DaDosis Semi-Bold"/>
              </a:rPr>
              <a:t>;</a:t>
            </a:r>
          </a:p>
          <a:p>
            <a:pPr marL="457200" indent="-457200" algn="ctr">
              <a:lnSpc>
                <a:spcPts val="3343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Развитие на </a:t>
            </a:r>
            <a:r>
              <a:rPr lang="ru-RU" sz="3200" dirty="0" err="1"/>
              <a:t>отговорност</a:t>
            </a:r>
            <a:r>
              <a:rPr lang="ru-RU" sz="3200" dirty="0"/>
              <a:t> </a:t>
            </a:r>
            <a:r>
              <a:rPr lang="ru-RU" sz="3200" dirty="0" err="1"/>
              <a:t>към</a:t>
            </a:r>
            <a:r>
              <a:rPr lang="ru-RU" sz="3200" dirty="0"/>
              <a:t> </a:t>
            </a:r>
            <a:r>
              <a:rPr lang="ru-RU" sz="3200" dirty="0" err="1"/>
              <a:t>училищната</a:t>
            </a:r>
            <a:r>
              <a:rPr lang="ru-RU" sz="3200" dirty="0"/>
              <a:t> и </a:t>
            </a:r>
            <a:r>
              <a:rPr lang="ru-RU" sz="3200" dirty="0" err="1"/>
              <a:t>обществена</a:t>
            </a:r>
            <a:r>
              <a:rPr lang="ru-RU" sz="3200" dirty="0"/>
              <a:t> среда</a:t>
            </a:r>
            <a:r>
              <a:rPr lang="en-GB" sz="3200" dirty="0"/>
              <a:t>.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2F8D9013-C76B-FE92-F7B6-FAAEC885F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3778" y="1324861"/>
            <a:ext cx="3129096" cy="208143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4796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336852" y="893308"/>
            <a:ext cx="12550598" cy="1677945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866099">
            <a:off x="13187600" y="1882205"/>
            <a:ext cx="4583522" cy="7460131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1560919" y="2777706"/>
            <a:ext cx="10548241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bg-BG" sz="3800" dirty="0">
                <a:solidFill>
                  <a:srgbClr val="6B4723"/>
                </a:solidFill>
                <a:latin typeface="Arial Nova"/>
              </a:rPr>
              <a:t>На определено място в двора ще изградим сцена за музикални и художествени изпълнения.</a:t>
            </a:r>
            <a:r>
              <a:rPr lang="en-GB" sz="3800" dirty="0">
                <a:solidFill>
                  <a:srgbClr val="6B4723"/>
                </a:solidFill>
                <a:latin typeface="Arial Nova"/>
              </a:rPr>
              <a:t>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bg-BG" sz="3800" dirty="0">
                <a:solidFill>
                  <a:schemeClr val="tx2">
                    <a:lumMod val="75000"/>
                  </a:schemeClr>
                </a:solidFill>
                <a:latin typeface="Arial Nova"/>
              </a:rPr>
              <a:t>Между дърветата ще окачим изложба с творби на учениците.</a:t>
            </a:r>
            <a:r>
              <a:rPr lang="en-GB" sz="3800" dirty="0">
                <a:solidFill>
                  <a:schemeClr val="tx2">
                    <a:lumMod val="75000"/>
                  </a:schemeClr>
                </a:solidFill>
                <a:latin typeface="Arial Nova"/>
              </a:rPr>
              <a:t> </a:t>
            </a:r>
            <a:r>
              <a:rPr lang="bg-BG" sz="3800" dirty="0">
                <a:solidFill>
                  <a:schemeClr val="tx2">
                    <a:lumMod val="75000"/>
                  </a:schemeClr>
                </a:solidFill>
                <a:latin typeface="Arial Nova"/>
              </a:rPr>
              <a:t>Оградата на училището ще бъде украсена с рисунки и цветни саксии.</a:t>
            </a:r>
            <a:r>
              <a:rPr lang="en-GB" sz="3800" dirty="0">
                <a:solidFill>
                  <a:schemeClr val="tx2">
                    <a:lumMod val="75000"/>
                  </a:schemeClr>
                </a:solidFill>
                <a:latin typeface="Arial Nova"/>
              </a:rPr>
              <a:t>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bg-BG" sz="3800" dirty="0">
                <a:solidFill>
                  <a:srgbClr val="006600"/>
                </a:solidFill>
                <a:latin typeface="Arial Nova"/>
              </a:rPr>
              <a:t>Ще организираме кулинарни базари и със събраните средствата ще набавяме още растителни видове и необходими съоръжения за нашата </a:t>
            </a:r>
          </a:p>
          <a:p>
            <a:pPr algn="ctr"/>
            <a:r>
              <a:rPr lang="bg-BG" sz="3800" b="1" dirty="0">
                <a:solidFill>
                  <a:srgbClr val="006600"/>
                </a:solidFill>
                <a:latin typeface="Arial Nova"/>
              </a:rPr>
              <a:t>       </a:t>
            </a:r>
            <a:r>
              <a:rPr lang="bg-BG" sz="3800" b="1" dirty="0">
                <a:solidFill>
                  <a:srgbClr val="0070C0"/>
                </a:solidFill>
                <a:latin typeface="Arial Nova"/>
              </a:rPr>
              <a:t>,,СЦЕНА ПОД НЕБЕТО". 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1166459" y="-2450351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41E60C1A-F166-63E3-7D09-591E8C3B80DA}"/>
              </a:ext>
            </a:extLst>
          </p:cNvPr>
          <p:cNvSpPr txBox="1"/>
          <p:nvPr/>
        </p:nvSpPr>
        <p:spPr>
          <a:xfrm>
            <a:off x="2337053" y="1433757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  <a:endParaRPr lang="bg-BG" b="1" spc="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0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3321640" y="289397"/>
            <a:ext cx="11653973" cy="141018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3688261" y="-7706"/>
            <a:ext cx="11441829" cy="1722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  <a:latin typeface="Arial Nova"/>
              </a:rPr>
              <a:t>ПОСТИГНАТИ РЕЗУЛТАТИ</a:t>
            </a:r>
            <a:endParaRPr lang="bg-BG" sz="5000" b="1" spc="600" dirty="0">
              <a:latin typeface="Arial Nova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17" y="8699507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686" y="8765755"/>
            <a:ext cx="7504602" cy="19770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0" y="2028333"/>
            <a:ext cx="8782535" cy="6786217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pPr marL="718185" lvl="1" algn="ctr">
              <a:lnSpc>
                <a:spcPts val="6651"/>
              </a:lnSpc>
            </a:pPr>
            <a:r>
              <a:rPr lang="bg-BG" sz="4400" b="1" spc="-412" dirty="0">
                <a:solidFill>
                  <a:srgbClr val="000000"/>
                </a:solidFill>
                <a:latin typeface="Arial Nova"/>
                <a:ea typeface="Gaegu Bold"/>
              </a:rPr>
              <a:t>Повишена екологична култура</a:t>
            </a:r>
          </a:p>
          <a:p>
            <a:pPr marL="718185" lvl="1" algn="ctr">
              <a:lnSpc>
                <a:spcPts val="6651"/>
              </a:lnSpc>
            </a:pPr>
            <a:r>
              <a:rPr lang="bg-BG" sz="4400" spc="-412" dirty="0">
                <a:solidFill>
                  <a:srgbClr val="000000"/>
                </a:solidFill>
                <a:latin typeface="Arial Nova"/>
                <a:ea typeface="Gaegu Bold"/>
              </a:rPr>
              <a:t>Ще научим колко е важно да разделяме отпадъците и да се грижим за природата. </a:t>
            </a:r>
          </a:p>
          <a:p>
            <a:pPr marL="718185" lvl="1" algn="ctr">
              <a:lnSpc>
                <a:spcPts val="6651"/>
              </a:lnSpc>
            </a:pPr>
            <a:r>
              <a:rPr lang="bg-BG" sz="4400" spc="-412" dirty="0">
                <a:solidFill>
                  <a:srgbClr val="000000"/>
                </a:solidFill>
                <a:latin typeface="Arial Nova"/>
                <a:ea typeface="Gaegu Bold"/>
              </a:rPr>
              <a:t>Ще формираме навици за </a:t>
            </a:r>
            <a:r>
              <a:rPr lang="bg-BG" sz="4400" spc="-412" dirty="0" err="1">
                <a:solidFill>
                  <a:srgbClr val="000000"/>
                </a:solidFill>
                <a:latin typeface="Arial Nova"/>
                <a:ea typeface="Gaegu Bold"/>
              </a:rPr>
              <a:t>рецеиклиране</a:t>
            </a:r>
            <a:r>
              <a:rPr lang="bg-BG" sz="4400" spc="-412" dirty="0">
                <a:solidFill>
                  <a:srgbClr val="000000"/>
                </a:solidFill>
                <a:latin typeface="Arial Nova"/>
                <a:ea typeface="Gaegu Bold"/>
              </a:rPr>
              <a:t> и опазване на околната среда, които ще ни помогнат не само в училище, но и в бъдеще.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92240" y="2169192"/>
            <a:ext cx="8577493" cy="6786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8185" lvl="1" algn="ctr">
              <a:lnSpc>
                <a:spcPts val="6651"/>
              </a:lnSpc>
            </a:pPr>
            <a:r>
              <a:rPr lang="bg-BG" sz="4400" b="1" spc="-345" dirty="0" err="1">
                <a:solidFill>
                  <a:srgbClr val="000000"/>
                </a:solidFill>
                <a:latin typeface="Arial Nova"/>
                <a:ea typeface="Gaegu Bold"/>
              </a:rPr>
              <a:t>Усъвършени</a:t>
            </a:r>
            <a:r>
              <a:rPr lang="bg-BG" sz="4400" b="1" spc="-345" dirty="0">
                <a:solidFill>
                  <a:srgbClr val="000000"/>
                </a:solidFill>
                <a:latin typeface="Arial Nova"/>
                <a:ea typeface="Gaegu Bold"/>
              </a:rPr>
              <a:t> социални умения</a:t>
            </a:r>
          </a:p>
          <a:p>
            <a:pPr marL="718185" lvl="1" algn="ctr">
              <a:lnSpc>
                <a:spcPts val="6651"/>
              </a:lnSpc>
            </a:pPr>
            <a:r>
              <a:rPr lang="bg-BG" sz="4400" spc="-345" dirty="0">
                <a:solidFill>
                  <a:srgbClr val="000000"/>
                </a:solidFill>
                <a:latin typeface="Arial Nova"/>
                <a:ea typeface="Gaegu Bold"/>
              </a:rPr>
              <a:t>Работейки заедно с нашите съученици, учители и родители, </a:t>
            </a:r>
          </a:p>
          <a:p>
            <a:pPr marL="718185" lvl="1" algn="ctr">
              <a:lnSpc>
                <a:spcPts val="6651"/>
              </a:lnSpc>
            </a:pPr>
            <a:r>
              <a:rPr lang="bg-BG" sz="4400" spc="-345" dirty="0">
                <a:solidFill>
                  <a:srgbClr val="000000"/>
                </a:solidFill>
                <a:latin typeface="Arial Nova"/>
                <a:ea typeface="Gaegu Bold"/>
              </a:rPr>
              <a:t>ще развием толерантност, </a:t>
            </a:r>
          </a:p>
          <a:p>
            <a:pPr marL="718185" lvl="1" algn="ctr">
              <a:lnSpc>
                <a:spcPts val="6651"/>
              </a:lnSpc>
            </a:pPr>
            <a:r>
              <a:rPr lang="bg-BG" sz="4400" spc="-345" dirty="0">
                <a:solidFill>
                  <a:srgbClr val="000000"/>
                </a:solidFill>
                <a:latin typeface="Arial Nova"/>
                <a:ea typeface="Gaegu Bold"/>
              </a:rPr>
              <a:t>ще подобрим уменията си за сътрудничество и ще се научим да споделяме отговорността за общите ни цели.</a:t>
            </a:r>
            <a:endParaRPr lang="bg-BG" sz="4400" dirty="0">
              <a:latin typeface="Arial Nova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F441E1-B6D1-8DBD-CC0B-EBE8EBB6B82C}"/>
              </a:ext>
            </a:extLst>
          </p:cNvPr>
          <p:cNvSpPr txBox="1">
            <a:spLocks/>
          </p:cNvSpPr>
          <p:nvPr/>
        </p:nvSpPr>
        <p:spPr>
          <a:xfrm>
            <a:off x="1979607" y="10939668"/>
            <a:ext cx="14889502" cy="730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7BA6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endParaRPr lang="ru-RU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83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TextBox 14"/>
          <p:cNvSpPr txBox="1"/>
          <p:nvPr/>
        </p:nvSpPr>
        <p:spPr>
          <a:xfrm>
            <a:off x="9918417" y="2881535"/>
            <a:ext cx="7066548" cy="663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bg-BG" sz="4400" spc="-382" dirty="0">
                <a:solidFill>
                  <a:srgbClr val="000000"/>
                </a:solidFill>
                <a:latin typeface="Arial"/>
                <a:ea typeface="Gaegu Bold"/>
                <a:cs typeface="Arial"/>
              </a:rPr>
              <a:t>Скица на проекта</a:t>
            </a:r>
            <a:endParaRPr lang="en-US" sz="4400" dirty="0"/>
          </a:p>
        </p:txBody>
      </p:sp>
      <p:sp>
        <p:nvSpPr>
          <p:cNvPr id="15" name="TextBox 15"/>
          <p:cNvSpPr txBox="1"/>
          <p:nvPr/>
        </p:nvSpPr>
        <p:spPr>
          <a:xfrm>
            <a:off x="2095704" y="7878298"/>
            <a:ext cx="7205554" cy="1356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bg-BG" sz="4400" spc="-382" dirty="0">
                <a:solidFill>
                  <a:srgbClr val="000000"/>
                </a:solidFill>
                <a:latin typeface="Arial"/>
                <a:ea typeface="Gaegu Bold"/>
                <a:cs typeface="Arial"/>
              </a:rPr>
              <a:t>Мястото за </a:t>
            </a:r>
            <a:r>
              <a:rPr lang="bg-BG" sz="4400" spc="-382" dirty="0" err="1">
                <a:solidFill>
                  <a:srgbClr val="000000"/>
                </a:solidFill>
                <a:latin typeface="Arial"/>
                <a:ea typeface="Gaegu Bold"/>
                <a:cs typeface="Arial"/>
              </a:rPr>
              <a:t>изградане</a:t>
            </a:r>
            <a:r>
              <a:rPr lang="bg-BG" sz="4400" spc="-382" dirty="0">
                <a:solidFill>
                  <a:srgbClr val="000000"/>
                </a:solidFill>
                <a:latin typeface="Arial"/>
                <a:ea typeface="Gaegu Bold"/>
                <a:cs typeface="Arial"/>
              </a:rPr>
              <a:t> на нашата сцена на открито</a:t>
            </a:r>
            <a:r>
              <a:rPr lang="bg-BG" sz="4400" spc="-382" dirty="0">
                <a:solidFill>
                  <a:srgbClr val="000000"/>
                </a:solidFill>
                <a:latin typeface="Gaegu Bold"/>
                <a:ea typeface="Gaegu Bold"/>
              </a:rPr>
              <a:t> </a:t>
            </a:r>
            <a:endParaRPr lang="en-US" sz="4400" dirty="0">
              <a:ea typeface="Calibri"/>
              <a:cs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15900000" flipH="1">
            <a:off x="554287" y="7511527"/>
            <a:ext cx="1816858" cy="1111857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2343061" flipH="1">
            <a:off x="16638193" y="3251750"/>
            <a:ext cx="1713289" cy="1121425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C113ECF2-2363-EC8A-7482-4855186FF87E}"/>
              </a:ext>
            </a:extLst>
          </p:cNvPr>
          <p:cNvSpPr/>
          <p:nvPr/>
        </p:nvSpPr>
        <p:spPr>
          <a:xfrm>
            <a:off x="4341212" y="356781"/>
            <a:ext cx="9605200" cy="1453319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8AE2C18-F984-BA02-2888-86D7AC051017}"/>
              </a:ext>
            </a:extLst>
          </p:cNvPr>
          <p:cNvSpPr txBox="1"/>
          <p:nvPr/>
        </p:nvSpPr>
        <p:spPr>
          <a:xfrm>
            <a:off x="4339642" y="51540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  <a:latin typeface="Arial Nova"/>
              </a:rPr>
              <a:t>СНИМКИ И ВИДЕО</a:t>
            </a:r>
            <a:endParaRPr lang="bg-BG" sz="5000" b="1" spc="600" dirty="0">
              <a:latin typeface="Arial Nova"/>
            </a:endParaRPr>
          </a:p>
        </p:txBody>
      </p:sp>
      <p:pic>
        <p:nvPicPr>
          <p:cNvPr id="22" name="Picture 21" descr="A group of people sitting under a tree&#10;&#10;Description automatically generated">
            <a:extLst>
              <a:ext uri="{FF2B5EF4-FFF2-40B4-BE49-F238E27FC236}">
                <a16:creationId xmlns:a16="http://schemas.microsoft.com/office/drawing/2014/main" id="{91175D7B-B1F0-58EC-D580-512414691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704" y="2512566"/>
            <a:ext cx="7461928" cy="52618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A drawing of a garden&#10;&#10;Description automatically generated">
            <a:extLst>
              <a:ext uri="{FF2B5EF4-FFF2-40B4-BE49-F238E27FC236}">
                <a16:creationId xmlns:a16="http://schemas.microsoft.com/office/drawing/2014/main" id="{5BE4044F-5766-9942-3747-063973364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1211" b="-654"/>
          <a:stretch/>
        </p:blipFill>
        <p:spPr>
          <a:xfrm>
            <a:off x="9918417" y="3812463"/>
            <a:ext cx="7465380" cy="5261868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072248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12257210" y="466987"/>
            <a:ext cx="5537976" cy="9353026"/>
          </a:xfrm>
          <a:custGeom>
            <a:avLst/>
            <a:gdLst/>
            <a:ahLst/>
            <a:cxnLst/>
            <a:rect l="l" t="t" r="r" b="b"/>
            <a:pathLst>
              <a:path w="13716000" h="23164800">
                <a:moveTo>
                  <a:pt x="13716000" y="23164800"/>
                </a:moveTo>
                <a:lnTo>
                  <a:pt x="0" y="23164800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23164800"/>
                </a:lnTo>
                <a:close/>
              </a:path>
            </a:pathLst>
          </a:custGeom>
          <a:blipFill>
            <a:blip r:embed="rId7"/>
            <a:stretch>
              <a:fillRect t="-178" b="-17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110282">
            <a:off x="603646" y="1880952"/>
            <a:ext cx="8441154" cy="6757161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10" t="-10047" r="-151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841077" y="3597370"/>
            <a:ext cx="7444994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err="1">
                <a:solidFill>
                  <a:srgbClr val="000000"/>
                </a:solidFill>
                <a:latin typeface="Arial Nova"/>
              </a:rPr>
              <a:t>Ще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проектираме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зелено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пространство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с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пейки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от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стари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автомобилни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гуми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,</a:t>
            </a:r>
            <a:r>
              <a:rPr lang="bg-BG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които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ще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боядисаме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и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украсим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с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цветни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 Nova"/>
              </a:rPr>
              <a:t>възглавници</a:t>
            </a:r>
            <a:r>
              <a:rPr lang="en-US" sz="4400" dirty="0">
                <a:solidFill>
                  <a:srgbClr val="000000"/>
                </a:solidFill>
                <a:latin typeface="Arial Nova"/>
              </a:rPr>
              <a:t>.</a:t>
            </a:r>
            <a:endParaRPr lang="en-US" sz="4400" dirty="0">
              <a:latin typeface="Arial Nova"/>
              <a:ea typeface="Calibri"/>
              <a:cs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10669463">
            <a:off x="8260161" y="291637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7473538" y="1293246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-6392828">
            <a:off x="8193673" y="7473648"/>
            <a:ext cx="1900654" cy="2961358"/>
          </a:xfrm>
          <a:custGeom>
            <a:avLst/>
            <a:gdLst/>
            <a:ahLst/>
            <a:cxnLst/>
            <a:rect l="l" t="t" r="r" b="b"/>
            <a:pathLst>
              <a:path w="1900654" h="2961358">
                <a:moveTo>
                  <a:pt x="0" y="0"/>
                </a:moveTo>
                <a:lnTo>
                  <a:pt x="1900654" y="0"/>
                </a:lnTo>
                <a:lnTo>
                  <a:pt x="1900654" y="2961358"/>
                </a:lnTo>
                <a:lnTo>
                  <a:pt x="0" y="2961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4" name="Picture 13" descr="A vase of flowers on a table with colorful tires&#10;&#10;Description automatically generated">
            <a:extLst>
              <a:ext uri="{FF2B5EF4-FFF2-40B4-BE49-F238E27FC236}">
                <a16:creationId xmlns:a16="http://schemas.microsoft.com/office/drawing/2014/main" id="{081B3A0F-E151-3F75-465F-BE09C9BAE8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57415" y="1240047"/>
            <a:ext cx="4859906" cy="5736567"/>
          </a:xfrm>
          <a:prstGeom prst="rect">
            <a:avLst/>
          </a:prstGeom>
        </p:spPr>
      </p:pic>
      <p:pic>
        <p:nvPicPr>
          <p:cNvPr id="9" name="Picture 8" descr="A group of tires with flowers in them&#10;&#10;Description automatically generated">
            <a:extLst>
              <a:ext uri="{FF2B5EF4-FFF2-40B4-BE49-F238E27FC236}">
                <a16:creationId xmlns:a16="http://schemas.microsoft.com/office/drawing/2014/main" id="{8F226EEE-0C59-BAAA-6AFE-D5D0AA5D17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65502" y="5874589"/>
            <a:ext cx="4843732" cy="34980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57</TotalTime>
  <Words>540</Words>
  <Application>Microsoft Office PowerPoint</Application>
  <PresentationFormat>По избор</PresentationFormat>
  <Paragraphs>70</Paragraphs>
  <Slides>12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12</vt:i4>
      </vt:variant>
    </vt:vector>
  </HeadingPairs>
  <TitlesOfParts>
    <vt:vector size="22" baseType="lpstr">
      <vt:lpstr>Arial</vt:lpstr>
      <vt:lpstr>Calibri</vt:lpstr>
      <vt:lpstr>Arial Nova</vt:lpstr>
      <vt:lpstr>Aptos</vt:lpstr>
      <vt:lpstr>DaDosis Semi-Bold</vt:lpstr>
      <vt:lpstr>Gaegu Bold</vt:lpstr>
      <vt:lpstr>Dosis Semi-Bold</vt:lpstr>
      <vt:lpstr>Wingdings 2</vt:lpstr>
      <vt:lpstr>Trebuchet MS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Гроздена М. Чалъкова</cp:lastModifiedBy>
  <cp:revision>248</cp:revision>
  <dcterms:created xsi:type="dcterms:W3CDTF">2006-08-16T00:00:00Z</dcterms:created>
  <dcterms:modified xsi:type="dcterms:W3CDTF">2024-11-04T19:17:55Z</dcterms:modified>
  <dc:identifier>DAGFSh-DcQ4</dc:identifier>
</cp:coreProperties>
</file>