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84" r:id="rId2"/>
    <p:sldId id="279" r:id="rId3"/>
    <p:sldId id="263" r:id="rId4"/>
    <p:sldId id="265" r:id="rId5"/>
    <p:sldId id="280" r:id="rId6"/>
    <p:sldId id="258" r:id="rId7"/>
    <p:sldId id="269" r:id="rId8"/>
    <p:sldId id="268" r:id="rId9"/>
    <p:sldId id="261" r:id="rId10"/>
    <p:sldId id="259" r:id="rId11"/>
    <p:sldId id="260" r:id="rId12"/>
    <p:sldId id="264" r:id="rId13"/>
    <p:sldId id="270" r:id="rId14"/>
  </p:sldIdLst>
  <p:sldSz cx="18288000" cy="10287000"/>
  <p:notesSz cx="6858000" cy="9144000"/>
  <p:embeddedFontLst>
    <p:embeddedFont>
      <p:font typeface="Aptos" panose="020B0004020202020204" pitchFamily="3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Dosis Semi-Bold" panose="020B0604020202020204" charset="0"/>
      <p:regular r:id="rId24"/>
    </p:embeddedFont>
    <p:embeddedFont>
      <p:font typeface="Gaegu Bold" panose="020B0604020202020204" charset="0"/>
      <p:regular r:id="rId25"/>
    </p:embeddedFont>
    <p:embeddedFont>
      <p:font typeface="Trebuchet MS" panose="020B060302020202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F2D9"/>
    <a:srgbClr val="3366CC"/>
    <a:srgbClr val="6B4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411" autoAdjust="0"/>
  </p:normalViewPr>
  <p:slideViewPr>
    <p:cSldViewPr>
      <p:cViewPr varScale="1">
        <p:scale>
          <a:sx n="44" d="100"/>
          <a:sy n="44" d="100"/>
        </p:scale>
        <p:origin x="8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3F4B3-D721-4447-B10D-EB0D2295D487}" type="datetimeFigureOut">
              <a:rPr lang="bg-BG" smtClean="0"/>
              <a:t>17.10.2024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EDBAB-633D-4D1B-94CD-A90F5252C31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2787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gif"/><Relationship Id="rId9" Type="http://schemas.microsoft.com/office/2007/relationships/hdphoto" Target="../media/hdphoto2.wdp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19.svg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12" Type="http://schemas.openxmlformats.org/officeDocument/2006/relationships/image" Target="../media/image1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32.png"/><Relationship Id="rId5" Type="http://schemas.openxmlformats.org/officeDocument/2006/relationships/image" Target="../media/image45.png"/><Relationship Id="rId10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Relationship Id="rId9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3.png"/><Relationship Id="rId7" Type="http://schemas.openxmlformats.org/officeDocument/2006/relationships/image" Target="../media/image53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23.svg"/><Relationship Id="rId5" Type="http://schemas.openxmlformats.org/officeDocument/2006/relationships/image" Target="../media/image15.svg"/><Relationship Id="rId10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5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0.png"/><Relationship Id="rId18" Type="http://schemas.openxmlformats.org/officeDocument/2006/relationships/image" Target="../media/image3.gif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12" Type="http://schemas.openxmlformats.org/officeDocument/2006/relationships/image" Target="../media/image19.svg"/><Relationship Id="rId17" Type="http://schemas.openxmlformats.org/officeDocument/2006/relationships/image" Target="../media/image2.png"/><Relationship Id="rId2" Type="http://schemas.openxmlformats.org/officeDocument/2006/relationships/image" Target="../media/image26.jpeg"/><Relationship Id="rId16" Type="http://schemas.openxmlformats.org/officeDocument/2006/relationships/image" Target="../media/image23.sv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19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5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3.gif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.png"/><Relationship Id="rId10" Type="http://schemas.openxmlformats.org/officeDocument/2006/relationships/image" Target="../media/image19.svg"/><Relationship Id="rId19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28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9.svg"/><Relationship Id="rId5" Type="http://schemas.openxmlformats.org/officeDocument/2006/relationships/image" Target="../media/image15.sv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9.svg"/><Relationship Id="rId4" Type="http://schemas.openxmlformats.org/officeDocument/2006/relationships/image" Target="../media/image30.sv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4.svg"/><Relationship Id="rId5" Type="http://schemas.openxmlformats.org/officeDocument/2006/relationships/image" Target="../media/image17.svg"/><Relationship Id="rId10" Type="http://schemas.openxmlformats.org/officeDocument/2006/relationships/image" Target="../media/image33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9.png"/><Relationship Id="rId7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34.svg"/><Relationship Id="rId4" Type="http://schemas.openxmlformats.org/officeDocument/2006/relationships/image" Target="../media/image30.sv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6701"/>
            <a:ext cx="18288000" cy="326432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93AAB087-5143-3587-66B6-2918542C2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52" y="-698917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Картина 21">
            <a:extLst>
              <a:ext uri="{FF2B5EF4-FFF2-40B4-BE49-F238E27FC236}">
                <a16:creationId xmlns:a16="http://schemas.microsoft.com/office/drawing/2014/main" id="{F66D54BB-704A-15FC-4668-BACB36071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25" y="1299016"/>
            <a:ext cx="11639550" cy="733425"/>
          </a:xfrm>
          <a:prstGeom prst="rect">
            <a:avLst/>
          </a:prstGeom>
        </p:spPr>
      </p:pic>
      <p:pic>
        <p:nvPicPr>
          <p:cNvPr id="32" name="Картина 31">
            <a:extLst>
              <a:ext uri="{FF2B5EF4-FFF2-40B4-BE49-F238E27FC236}">
                <a16:creationId xmlns:a16="http://schemas.microsoft.com/office/drawing/2014/main" id="{94650271-2196-7C95-C6B4-F106AD47C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591" y="2097379"/>
            <a:ext cx="4810796" cy="847843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6FBBF1AD-D4C3-22C9-7E59-10FB5033087A}"/>
              </a:ext>
            </a:extLst>
          </p:cNvPr>
          <p:cNvSpPr txBox="1"/>
          <p:nvPr/>
        </p:nvSpPr>
        <p:spPr>
          <a:xfrm>
            <a:off x="-273910" y="9061440"/>
            <a:ext cx="3880069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Под патронажа на: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20" name="Картина 19">
            <a:extLst>
              <a:ext uri="{FF2B5EF4-FFF2-40B4-BE49-F238E27FC236}">
                <a16:creationId xmlns:a16="http://schemas.microsoft.com/office/drawing/2014/main" id="{E90CA3EE-62CE-3758-F2B6-A5B60473A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846" y="9405252"/>
            <a:ext cx="5453741" cy="853173"/>
          </a:xfrm>
          <a:prstGeom prst="rect">
            <a:avLst/>
          </a:prstGeom>
        </p:spPr>
      </p:pic>
      <p:pic>
        <p:nvPicPr>
          <p:cNvPr id="21" name="Картина 20">
            <a:extLst>
              <a:ext uri="{FF2B5EF4-FFF2-40B4-BE49-F238E27FC236}">
                <a16:creationId xmlns:a16="http://schemas.microsoft.com/office/drawing/2014/main" id="{6455CB97-54FB-DC97-2FE6-2F132B660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380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2266" y="9366028"/>
            <a:ext cx="3838099" cy="892397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3F94CB69-7DAC-AE73-83BB-824C0C41E471}"/>
              </a:ext>
            </a:extLst>
          </p:cNvPr>
          <p:cNvSpPr txBox="1"/>
          <p:nvPr/>
        </p:nvSpPr>
        <p:spPr>
          <a:xfrm>
            <a:off x="9905602" y="9061440"/>
            <a:ext cx="2960815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Медийни партньори: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46754E80-3F09-C8B9-7EE8-176525F3A59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13000"/>
          </a:blip>
          <a:stretch>
            <a:fillRect/>
          </a:stretch>
        </p:blipFill>
        <p:spPr>
          <a:xfrm>
            <a:off x="0" y="8975703"/>
            <a:ext cx="18288000" cy="8573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F77B7839-2B0B-EAD3-8098-786E7024DCD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>
            <a:off x="0" y="2997621"/>
            <a:ext cx="18288000" cy="8573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94988663-1B4C-0D12-BA69-B12AE58A69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349" y="10046064"/>
            <a:ext cx="3822936" cy="161490"/>
          </a:xfrm>
          <a:prstGeom prst="rect">
            <a:avLst/>
          </a:prstGeom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id="{E3FB82F2-8E5F-478E-8835-DBB4BA49676F}"/>
              </a:ext>
            </a:extLst>
          </p:cNvPr>
          <p:cNvSpPr txBox="1"/>
          <p:nvPr/>
        </p:nvSpPr>
        <p:spPr>
          <a:xfrm>
            <a:off x="12826673" y="9061440"/>
            <a:ext cx="2960815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Официални партньори: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831750D9-2612-887E-1288-3C69E4A213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38953" y="9594968"/>
            <a:ext cx="2019582" cy="4572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EF09E42-2184-A91B-1F48-BB4E074DE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598" y="9393915"/>
            <a:ext cx="1647581" cy="86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9178BCCA-B159-7700-79B6-B1A4790C9E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029" y="419100"/>
            <a:ext cx="10439399" cy="1043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14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10722485" y="-440013"/>
            <a:ext cx="8446332" cy="11167026"/>
          </a:xfrm>
          <a:custGeom>
            <a:avLst/>
            <a:gdLst/>
            <a:ahLst/>
            <a:cxnLst/>
            <a:rect l="l" t="t" r="r" b="b"/>
            <a:pathLst>
              <a:path w="8446332" h="11167026">
                <a:moveTo>
                  <a:pt x="0" y="0"/>
                </a:moveTo>
                <a:lnTo>
                  <a:pt x="8446333" y="0"/>
                </a:lnTo>
                <a:lnTo>
                  <a:pt x="8446333" y="11167026"/>
                </a:lnTo>
                <a:lnTo>
                  <a:pt x="0" y="11167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13155414" y="7773216"/>
            <a:ext cx="398427" cy="581645"/>
          </a:xfrm>
          <a:custGeom>
            <a:avLst/>
            <a:gdLst/>
            <a:ahLst/>
            <a:cxnLst/>
            <a:rect l="l" t="t" r="r" b="b"/>
            <a:pathLst>
              <a:path w="398427" h="581645">
                <a:moveTo>
                  <a:pt x="0" y="0"/>
                </a:moveTo>
                <a:lnTo>
                  <a:pt x="398427" y="0"/>
                </a:lnTo>
                <a:lnTo>
                  <a:pt x="398427" y="581645"/>
                </a:lnTo>
                <a:lnTo>
                  <a:pt x="0" y="58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257210" y="466987"/>
            <a:ext cx="5537976" cy="9353026"/>
            <a:chOff x="0" y="0"/>
            <a:chExt cx="13716000" cy="23164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16000" cy="23164800"/>
            </a:xfrm>
            <a:custGeom>
              <a:avLst/>
              <a:gdLst/>
              <a:ahLst/>
              <a:cxnLst/>
              <a:rect l="l" t="t" r="r" b="b"/>
              <a:pathLst>
                <a:path w="13716000" h="23164800">
                  <a:moveTo>
                    <a:pt x="13716000" y="23164800"/>
                  </a:moveTo>
                  <a:lnTo>
                    <a:pt x="0" y="23164800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23164800"/>
                  </a:lnTo>
                  <a:close/>
                </a:path>
              </a:pathLst>
            </a:custGeom>
            <a:blipFill>
              <a:blip r:embed="rId7"/>
              <a:stretch>
                <a:fillRect t="-178" b="-178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7" name="Freeform 7"/>
            <p:cNvSpPr/>
            <p:nvPr/>
          </p:nvSpPr>
          <p:spPr>
            <a:xfrm>
              <a:off x="609600" y="2095500"/>
              <a:ext cx="12496800" cy="18973800"/>
            </a:xfrm>
            <a:custGeom>
              <a:avLst/>
              <a:gdLst/>
              <a:ahLst/>
              <a:cxnLst/>
              <a:rect l="l" t="t" r="r" b="b"/>
              <a:pathLst>
                <a:path w="12496800" h="18973800">
                  <a:moveTo>
                    <a:pt x="12496800" y="18973800"/>
                  </a:moveTo>
                  <a:lnTo>
                    <a:pt x="0" y="18973800"/>
                  </a:lnTo>
                  <a:lnTo>
                    <a:pt x="0" y="0"/>
                  </a:lnTo>
                  <a:lnTo>
                    <a:pt x="12496800" y="0"/>
                  </a:lnTo>
                  <a:lnTo>
                    <a:pt x="12496800" y="18973800"/>
                  </a:lnTo>
                  <a:close/>
                </a:path>
              </a:pathLst>
            </a:custGeom>
            <a:blipFill>
              <a:blip r:embed="rId8"/>
              <a:stretch>
                <a:fillRect l="-90314" r="-79604"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8" name="Freeform 8"/>
          <p:cNvSpPr/>
          <p:nvPr/>
        </p:nvSpPr>
        <p:spPr>
          <a:xfrm rot="110282">
            <a:off x="60109" y="1413218"/>
            <a:ext cx="10448243" cy="2120463"/>
          </a:xfrm>
          <a:custGeom>
            <a:avLst/>
            <a:gdLst/>
            <a:ahLst/>
            <a:cxnLst/>
            <a:rect l="l" t="t" r="r" b="b"/>
            <a:pathLst>
              <a:path w="8182362" h="3255465">
                <a:moveTo>
                  <a:pt x="0" y="0"/>
                </a:moveTo>
                <a:lnTo>
                  <a:pt x="8182362" y="0"/>
                </a:lnTo>
                <a:lnTo>
                  <a:pt x="8182362" y="3255465"/>
                </a:lnTo>
                <a:lnTo>
                  <a:pt x="0" y="32554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510" t="-10047" r="-1510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TextBox 10"/>
          <p:cNvSpPr txBox="1"/>
          <p:nvPr/>
        </p:nvSpPr>
        <p:spPr>
          <a:xfrm>
            <a:off x="738948" y="4114955"/>
            <a:ext cx="8898558" cy="5353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4164"/>
              </a:lnSpc>
              <a:buFont typeface="Wingdings" panose="05000000000000000000" pitchFamily="2" charset="2"/>
              <a:buChar char="ü"/>
            </a:pPr>
            <a:r>
              <a:rPr lang="bg-BG" sz="3499" dirty="0">
                <a:solidFill>
                  <a:srgbClr val="000000"/>
                </a:solidFill>
                <a:latin typeface="Dosis Semi-Bold"/>
              </a:rPr>
              <a:t>Метеорологичната станция ще ни предоставя важни данни, свързани  с прогнозиране на времето.</a:t>
            </a:r>
          </a:p>
          <a:p>
            <a:pPr marL="457200" indent="-457200" algn="l">
              <a:lnSpc>
                <a:spcPts val="4164"/>
              </a:lnSpc>
              <a:buFont typeface="Wingdings" panose="05000000000000000000" pitchFamily="2" charset="2"/>
              <a:buChar char="ü"/>
            </a:pPr>
            <a:r>
              <a:rPr lang="bg-BG" sz="3499" dirty="0">
                <a:solidFill>
                  <a:srgbClr val="000000"/>
                </a:solidFill>
                <a:latin typeface="Dosis Semi-Bold"/>
              </a:rPr>
              <a:t>Тя ще може да се използва и за практически цели по предметите- география, физика, химия и екология. </a:t>
            </a:r>
          </a:p>
          <a:p>
            <a:pPr marL="457200" indent="-457200">
              <a:lnSpc>
                <a:spcPts val="4164"/>
              </a:lnSpc>
              <a:buFont typeface="Wingdings" panose="05000000000000000000" pitchFamily="2" charset="2"/>
              <a:buChar char="ü"/>
            </a:pP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Данните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могат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да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помогнат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за мониторинг на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климатичните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промени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и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замърсяването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въздуха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,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което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е важно за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създаването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3499" dirty="0" err="1">
                <a:solidFill>
                  <a:srgbClr val="000000"/>
                </a:solidFill>
                <a:latin typeface="Dosis Semi-Bold"/>
              </a:rPr>
              <a:t>екологични</a:t>
            </a:r>
            <a:r>
              <a:rPr lang="ru-RU" sz="3499" dirty="0">
                <a:solidFill>
                  <a:srgbClr val="000000"/>
                </a:solidFill>
                <a:latin typeface="Dosis Semi-Bold"/>
              </a:rPr>
              <a:t> политики.</a:t>
            </a:r>
            <a:endParaRPr lang="en-US" sz="3499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1" name="Freeform 11"/>
          <p:cNvSpPr/>
          <p:nvPr/>
        </p:nvSpPr>
        <p:spPr>
          <a:xfrm rot="-10669463">
            <a:off x="8812601" y="2955707"/>
            <a:ext cx="1767678" cy="1623705"/>
          </a:xfrm>
          <a:custGeom>
            <a:avLst/>
            <a:gdLst/>
            <a:ahLst/>
            <a:cxnLst/>
            <a:rect l="l" t="t" r="r" b="b"/>
            <a:pathLst>
              <a:path w="1767678" h="1623705">
                <a:moveTo>
                  <a:pt x="0" y="0"/>
                </a:moveTo>
                <a:lnTo>
                  <a:pt x="1767678" y="0"/>
                </a:lnTo>
                <a:lnTo>
                  <a:pt x="1767678" y="1623705"/>
                </a:lnTo>
                <a:lnTo>
                  <a:pt x="0" y="16237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2492686">
            <a:off x="7927826" y="1206470"/>
            <a:ext cx="2320821" cy="1223595"/>
          </a:xfrm>
          <a:custGeom>
            <a:avLst/>
            <a:gdLst/>
            <a:ahLst/>
            <a:cxnLst/>
            <a:rect l="l" t="t" r="r" b="b"/>
            <a:pathLst>
              <a:path w="2320821" h="1223595">
                <a:moveTo>
                  <a:pt x="0" y="0"/>
                </a:moveTo>
                <a:lnTo>
                  <a:pt x="2320821" y="0"/>
                </a:lnTo>
                <a:lnTo>
                  <a:pt x="2320821" y="1223595"/>
                </a:lnTo>
                <a:lnTo>
                  <a:pt x="0" y="12235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-6392828">
            <a:off x="9180239" y="8689452"/>
            <a:ext cx="914532" cy="2125286"/>
          </a:xfrm>
          <a:custGeom>
            <a:avLst/>
            <a:gdLst/>
            <a:ahLst/>
            <a:cxnLst/>
            <a:rect l="l" t="t" r="r" b="b"/>
            <a:pathLst>
              <a:path w="1900654" h="2961358">
                <a:moveTo>
                  <a:pt x="0" y="0"/>
                </a:moveTo>
                <a:lnTo>
                  <a:pt x="1900654" y="0"/>
                </a:lnTo>
                <a:lnTo>
                  <a:pt x="1900654" y="2961358"/>
                </a:lnTo>
                <a:lnTo>
                  <a:pt x="0" y="29613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C497540D-6403-6BED-3222-5118E74409DF}"/>
              </a:ext>
            </a:extLst>
          </p:cNvPr>
          <p:cNvSpPr txBox="1"/>
          <p:nvPr/>
        </p:nvSpPr>
        <p:spPr>
          <a:xfrm>
            <a:off x="28791" y="1313067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Метеорологична станция</a:t>
            </a:r>
            <a:endParaRPr lang="bg-BG" sz="5000" b="1" spc="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5354" y="-3117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TextBox 12"/>
          <p:cNvSpPr txBox="1"/>
          <p:nvPr/>
        </p:nvSpPr>
        <p:spPr>
          <a:xfrm>
            <a:off x="844104" y="4400886"/>
            <a:ext cx="16049084" cy="4129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4590"/>
              </a:lnSpc>
              <a:buFont typeface="Wingdings" panose="05000000000000000000" pitchFamily="2" charset="2"/>
              <a:buChar char="ü"/>
            </a:pPr>
            <a:r>
              <a:rPr lang="ru-RU" sz="4400" dirty="0">
                <a:solidFill>
                  <a:srgbClr val="000000"/>
                </a:solidFill>
                <a:latin typeface="Dosis Semi-Bold"/>
              </a:rPr>
              <a:t>Вместо </a:t>
            </a:r>
            <a:r>
              <a:rPr lang="ru-RU" sz="4400" dirty="0" err="1">
                <a:solidFill>
                  <a:srgbClr val="000000"/>
                </a:solidFill>
                <a:latin typeface="Dosis Semi-Bold"/>
              </a:rPr>
              <a:t>еднократно</a:t>
            </a:r>
            <a:r>
              <a:rPr lang="ru-RU" sz="4400" dirty="0">
                <a:solidFill>
                  <a:srgbClr val="000000"/>
                </a:solidFill>
                <a:latin typeface="Dosis Semi-Bold"/>
              </a:rPr>
              <a:t> усилие за </a:t>
            </a:r>
            <a:r>
              <a:rPr lang="ru-RU" sz="4400" dirty="0" err="1">
                <a:solidFill>
                  <a:srgbClr val="000000"/>
                </a:solidFill>
                <a:latin typeface="Dosis Semi-Bold"/>
              </a:rPr>
              <a:t>почистване</a:t>
            </a:r>
            <a:r>
              <a:rPr lang="ru-RU" sz="4400" dirty="0">
                <a:solidFill>
                  <a:srgbClr val="000000"/>
                </a:solidFill>
                <a:latin typeface="Dosis Semi-Bold"/>
              </a:rPr>
              <a:t> или </a:t>
            </a:r>
            <a:r>
              <a:rPr lang="ru-RU" sz="4400" dirty="0" err="1">
                <a:solidFill>
                  <a:srgbClr val="000000"/>
                </a:solidFill>
                <a:latin typeface="Dosis Semi-Bold"/>
              </a:rPr>
              <a:t>рециклиране</a:t>
            </a:r>
            <a:r>
              <a:rPr lang="ru-RU" sz="4400" dirty="0">
                <a:solidFill>
                  <a:srgbClr val="000000"/>
                </a:solidFill>
                <a:latin typeface="Dosis Semi-Bold"/>
              </a:rPr>
              <a:t>, </a:t>
            </a:r>
            <a:r>
              <a:rPr lang="ru-RU" sz="4400" dirty="0" err="1">
                <a:solidFill>
                  <a:srgbClr val="000000"/>
                </a:solidFill>
                <a:latin typeface="Dosis Semi-Bold"/>
              </a:rPr>
              <a:t>проектът</a:t>
            </a:r>
            <a:r>
              <a:rPr lang="ru-RU" sz="44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Dosis Semi-Bold"/>
              </a:rPr>
              <a:t>предлага</a:t>
            </a:r>
            <a:r>
              <a:rPr lang="ru-RU" sz="4400" dirty="0">
                <a:solidFill>
                  <a:srgbClr val="000000"/>
                </a:solidFill>
                <a:latin typeface="Dosis Semi-Bold"/>
              </a:rPr>
              <a:t> устойчив подход, </a:t>
            </a:r>
            <a:r>
              <a:rPr lang="ru-RU" sz="4400" dirty="0" err="1">
                <a:solidFill>
                  <a:srgbClr val="000000"/>
                </a:solidFill>
                <a:latin typeface="Dosis Semi-Bold"/>
              </a:rPr>
              <a:t>който</a:t>
            </a:r>
            <a:r>
              <a:rPr lang="ru-RU" sz="44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Dosis Semi-Bold"/>
              </a:rPr>
              <a:t>може</a:t>
            </a:r>
            <a:r>
              <a:rPr lang="ru-RU" sz="4400" dirty="0">
                <a:solidFill>
                  <a:srgbClr val="000000"/>
                </a:solidFill>
                <a:latin typeface="Dosis Semi-Bold"/>
              </a:rPr>
              <a:t> да се </a:t>
            </a:r>
            <a:r>
              <a:rPr lang="ru-RU" sz="4400" dirty="0" err="1">
                <a:solidFill>
                  <a:srgbClr val="000000"/>
                </a:solidFill>
                <a:latin typeface="Dosis Semi-Bold"/>
              </a:rPr>
              <a:t>прилага</a:t>
            </a:r>
            <a:r>
              <a:rPr lang="ru-RU" sz="4400" dirty="0">
                <a:solidFill>
                  <a:srgbClr val="000000"/>
                </a:solidFill>
                <a:latin typeface="Dosis Semi-Bold"/>
              </a:rPr>
              <a:t> в </a:t>
            </a:r>
            <a:r>
              <a:rPr lang="ru-RU" sz="4400" dirty="0" err="1">
                <a:solidFill>
                  <a:srgbClr val="000000"/>
                </a:solidFill>
                <a:latin typeface="Dosis Semi-Bold"/>
              </a:rPr>
              <a:t>бъдеще</a:t>
            </a:r>
            <a:r>
              <a:rPr lang="ru-RU" sz="4400" dirty="0">
                <a:solidFill>
                  <a:srgbClr val="000000"/>
                </a:solidFill>
                <a:latin typeface="Dosis Semi-Bold"/>
              </a:rPr>
              <a:t>. </a:t>
            </a:r>
          </a:p>
          <a:p>
            <a:pPr marL="571500" indent="-571500">
              <a:lnSpc>
                <a:spcPts val="4590"/>
              </a:lnSpc>
              <a:buFont typeface="Wingdings" panose="05000000000000000000" pitchFamily="2" charset="2"/>
              <a:buChar char="ü"/>
            </a:pPr>
            <a:r>
              <a:rPr lang="ru-RU" sz="4400" dirty="0" err="1">
                <a:solidFill>
                  <a:srgbClr val="000000"/>
                </a:solidFill>
                <a:latin typeface="Dosis Semi-Bold"/>
              </a:rPr>
              <a:t>Торбичките</a:t>
            </a:r>
            <a:r>
              <a:rPr lang="ru-RU" sz="44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Dosis Semi-Bold"/>
              </a:rPr>
              <a:t>могат</a:t>
            </a:r>
            <a:r>
              <a:rPr lang="ru-RU" sz="4400" dirty="0">
                <a:solidFill>
                  <a:srgbClr val="000000"/>
                </a:solidFill>
                <a:latin typeface="Dosis Semi-Bold"/>
              </a:rPr>
              <a:t> да </a:t>
            </a:r>
            <a:r>
              <a:rPr lang="ru-RU" sz="4400" dirty="0" err="1">
                <a:solidFill>
                  <a:srgbClr val="000000"/>
                </a:solidFill>
                <a:latin typeface="Dosis Semi-Bold"/>
              </a:rPr>
              <a:t>бъдат</a:t>
            </a:r>
            <a:r>
              <a:rPr lang="ru-RU" sz="44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Dosis Semi-Bold"/>
              </a:rPr>
              <a:t>произвеждани</a:t>
            </a:r>
            <a:r>
              <a:rPr lang="ru-RU" sz="4400" dirty="0">
                <a:solidFill>
                  <a:srgbClr val="000000"/>
                </a:solidFill>
                <a:latin typeface="Dosis Semi-Bold"/>
              </a:rPr>
              <a:t> и </a:t>
            </a:r>
            <a:r>
              <a:rPr lang="ru-RU" sz="4400" dirty="0" err="1">
                <a:solidFill>
                  <a:srgbClr val="000000"/>
                </a:solidFill>
                <a:latin typeface="Dosis Semi-Bold"/>
              </a:rPr>
              <a:t>продавани</a:t>
            </a:r>
            <a:r>
              <a:rPr lang="ru-RU" sz="4400" dirty="0">
                <a:solidFill>
                  <a:srgbClr val="000000"/>
                </a:solidFill>
                <a:latin typeface="Dosis Semi-Bold"/>
              </a:rPr>
              <a:t>, а </a:t>
            </a:r>
            <a:r>
              <a:rPr lang="ru-RU" sz="4400" dirty="0" err="1">
                <a:solidFill>
                  <a:srgbClr val="000000"/>
                </a:solidFill>
                <a:latin typeface="Dosis Semi-Bold"/>
              </a:rPr>
              <a:t>средствата</a:t>
            </a:r>
            <a:r>
              <a:rPr lang="ru-RU" sz="4400" dirty="0">
                <a:solidFill>
                  <a:srgbClr val="000000"/>
                </a:solidFill>
                <a:latin typeface="Dosis Semi-Bold"/>
              </a:rPr>
              <a:t> да се </a:t>
            </a:r>
            <a:r>
              <a:rPr lang="ru-RU" sz="4400" dirty="0" err="1">
                <a:solidFill>
                  <a:srgbClr val="000000"/>
                </a:solidFill>
                <a:latin typeface="Dosis Semi-Bold"/>
              </a:rPr>
              <a:t>използват</a:t>
            </a:r>
            <a:r>
              <a:rPr lang="ru-RU" sz="4400" dirty="0">
                <a:solidFill>
                  <a:srgbClr val="000000"/>
                </a:solidFill>
                <a:latin typeface="Dosis Semi-Bold"/>
              </a:rPr>
              <a:t> за </a:t>
            </a:r>
            <a:r>
              <a:rPr lang="ru-RU" sz="4400" dirty="0" err="1">
                <a:solidFill>
                  <a:srgbClr val="000000"/>
                </a:solidFill>
                <a:latin typeface="Dosis Semi-Bold"/>
              </a:rPr>
              <a:t>поддръжка</a:t>
            </a:r>
            <a:r>
              <a:rPr lang="ru-RU" sz="4400" dirty="0">
                <a:solidFill>
                  <a:srgbClr val="000000"/>
                </a:solidFill>
                <a:latin typeface="Dosis Semi-Bold"/>
              </a:rPr>
              <a:t> и </a:t>
            </a:r>
            <a:r>
              <a:rPr lang="ru-RU" sz="4400" dirty="0" err="1">
                <a:solidFill>
                  <a:srgbClr val="000000"/>
                </a:solidFill>
                <a:latin typeface="Dosis Semi-Bold"/>
              </a:rPr>
              <a:t>усъвършенстване</a:t>
            </a:r>
            <a:r>
              <a:rPr lang="ru-RU" sz="4400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4400" dirty="0" err="1">
                <a:solidFill>
                  <a:srgbClr val="000000"/>
                </a:solidFill>
                <a:latin typeface="Dosis Semi-Bold"/>
              </a:rPr>
              <a:t>метеорологичната</a:t>
            </a:r>
            <a:r>
              <a:rPr lang="ru-RU" sz="4400" dirty="0">
                <a:solidFill>
                  <a:srgbClr val="000000"/>
                </a:solidFill>
                <a:latin typeface="Dosis Semi-Bold"/>
              </a:rPr>
              <a:t> станция, </a:t>
            </a:r>
            <a:r>
              <a:rPr lang="ru-RU" sz="4400" dirty="0" err="1">
                <a:solidFill>
                  <a:srgbClr val="000000"/>
                </a:solidFill>
                <a:latin typeface="Dosis Semi-Bold"/>
              </a:rPr>
              <a:t>както</a:t>
            </a:r>
            <a:r>
              <a:rPr lang="ru-RU" sz="4400" dirty="0">
                <a:solidFill>
                  <a:srgbClr val="000000"/>
                </a:solidFill>
                <a:latin typeface="Dosis Semi-Bold"/>
              </a:rPr>
              <a:t> и за </a:t>
            </a:r>
            <a:r>
              <a:rPr lang="ru-RU" sz="4400" dirty="0" err="1">
                <a:solidFill>
                  <a:srgbClr val="000000"/>
                </a:solidFill>
                <a:latin typeface="Dosis Semi-Bold"/>
              </a:rPr>
              <a:t>създаване</a:t>
            </a:r>
            <a:r>
              <a:rPr lang="ru-RU" sz="4400" dirty="0">
                <a:solidFill>
                  <a:srgbClr val="000000"/>
                </a:solidFill>
                <a:latin typeface="Dosis Semi-Bold"/>
              </a:rPr>
              <a:t> на нови зелени </a:t>
            </a:r>
            <a:r>
              <a:rPr lang="ru-RU" sz="4400" dirty="0" err="1">
                <a:solidFill>
                  <a:srgbClr val="000000"/>
                </a:solidFill>
                <a:latin typeface="Dosis Semi-Bold"/>
              </a:rPr>
              <a:t>зони</a:t>
            </a:r>
            <a:r>
              <a:rPr lang="ru-RU" sz="4400" dirty="0">
                <a:solidFill>
                  <a:srgbClr val="000000"/>
                </a:solidFill>
                <a:latin typeface="Dosis Semi-Bold"/>
              </a:rPr>
              <a:t>.</a:t>
            </a:r>
            <a:endParaRPr lang="en-US" sz="44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3" name="Freeform 13"/>
          <p:cNvSpPr/>
          <p:nvPr/>
        </p:nvSpPr>
        <p:spPr>
          <a:xfrm rot="-10800000">
            <a:off x="1785667" y="1041442"/>
            <a:ext cx="14927615" cy="2087866"/>
          </a:xfrm>
          <a:custGeom>
            <a:avLst/>
            <a:gdLst/>
            <a:ahLst/>
            <a:cxnLst/>
            <a:rect l="l" t="t" r="r" b="b"/>
            <a:pathLst>
              <a:path w="7915399" h="1418921">
                <a:moveTo>
                  <a:pt x="0" y="0"/>
                </a:moveTo>
                <a:lnTo>
                  <a:pt x="7915399" y="0"/>
                </a:lnTo>
                <a:lnTo>
                  <a:pt x="7915399" y="1418921"/>
                </a:lnTo>
                <a:lnTo>
                  <a:pt x="0" y="14189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0" t="-47153" r="-1510" b="-97092"/>
            </a:stretch>
          </a:blipFill>
        </p:spPr>
        <p:txBody>
          <a:bodyPr/>
          <a:lstStyle/>
          <a:p>
            <a:endParaRPr lang="bg-BG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500285" y="942924"/>
            <a:ext cx="3460629" cy="3460629"/>
            <a:chOff x="0" y="0"/>
            <a:chExt cx="19050000" cy="19050000"/>
          </a:xfrm>
        </p:grpSpPr>
        <p:sp>
          <p:nvSpPr>
            <p:cNvPr id="7" name="Freeform 7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bg-BG"/>
            </a:p>
          </p:txBody>
        </p:sp>
      </p:grpSp>
      <p:sp>
        <p:nvSpPr>
          <p:cNvPr id="14" name="Freeform 14"/>
          <p:cNvSpPr/>
          <p:nvPr/>
        </p:nvSpPr>
        <p:spPr>
          <a:xfrm rot="-1051246">
            <a:off x="-1743496" y="-1638432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6" name="Freeform 16"/>
          <p:cNvSpPr/>
          <p:nvPr/>
        </p:nvSpPr>
        <p:spPr>
          <a:xfrm rot="-3179418">
            <a:off x="-1043216" y="-890426"/>
            <a:ext cx="3312989" cy="3312989"/>
          </a:xfrm>
          <a:custGeom>
            <a:avLst/>
            <a:gdLst/>
            <a:ahLst/>
            <a:cxnLst/>
            <a:rect l="l" t="t" r="r" b="b"/>
            <a:pathLst>
              <a:path w="3312989" h="3312989">
                <a:moveTo>
                  <a:pt x="0" y="0"/>
                </a:moveTo>
                <a:lnTo>
                  <a:pt x="3312990" y="0"/>
                </a:lnTo>
                <a:lnTo>
                  <a:pt x="3312990" y="3312990"/>
                </a:lnTo>
                <a:lnTo>
                  <a:pt x="0" y="33129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D5C92CCD-7E79-084B-CAEE-CFE16FCB5040}"/>
              </a:ext>
            </a:extLst>
          </p:cNvPr>
          <p:cNvSpPr txBox="1"/>
          <p:nvPr/>
        </p:nvSpPr>
        <p:spPr>
          <a:xfrm>
            <a:off x="3420310" y="256728"/>
            <a:ext cx="11447380" cy="2872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Устойчивост и дългосрочна </a:t>
            </a:r>
          </a:p>
          <a:p>
            <a:pPr algn="ctr"/>
            <a:r>
              <a:rPr lang="bg-BG" sz="5000" b="1" spc="600" dirty="0">
                <a:solidFill>
                  <a:srgbClr val="006600"/>
                </a:solidFill>
              </a:rPr>
              <a:t>визия</a:t>
            </a:r>
            <a:endParaRPr lang="bg-BG" sz="5000" b="1" spc="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4382750" y="800100"/>
            <a:ext cx="13231509" cy="2880452"/>
          </a:xfrm>
          <a:custGeom>
            <a:avLst/>
            <a:gdLst/>
            <a:ahLst/>
            <a:cxnLst/>
            <a:rect l="l" t="t" r="r" b="b"/>
            <a:pathLst>
              <a:path w="11007877" h="1919966">
                <a:moveTo>
                  <a:pt x="0" y="0"/>
                </a:moveTo>
                <a:lnTo>
                  <a:pt x="11007878" y="0"/>
                </a:lnTo>
                <a:lnTo>
                  <a:pt x="11007878" y="1919966"/>
                </a:lnTo>
                <a:lnTo>
                  <a:pt x="0" y="1919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2675" r="-4791" b="-526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-1051246">
            <a:off x="-2147609" y="69844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>
            <a:off x="885331" y="1527407"/>
            <a:ext cx="3497419" cy="6256660"/>
          </a:xfrm>
          <a:custGeom>
            <a:avLst/>
            <a:gdLst/>
            <a:ahLst/>
            <a:cxnLst/>
            <a:rect l="l" t="t" r="r" b="b"/>
            <a:pathLst>
              <a:path w="3497419" h="6256660">
                <a:moveTo>
                  <a:pt x="0" y="0"/>
                </a:moveTo>
                <a:lnTo>
                  <a:pt x="3497419" y="0"/>
                </a:lnTo>
                <a:lnTo>
                  <a:pt x="3497419" y="6256660"/>
                </a:lnTo>
                <a:lnTo>
                  <a:pt x="0" y="6256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>
            <a:off x="4382750" y="4655737"/>
            <a:ext cx="2942564" cy="5154856"/>
          </a:xfrm>
          <a:custGeom>
            <a:avLst/>
            <a:gdLst/>
            <a:ahLst/>
            <a:cxnLst/>
            <a:rect l="l" t="t" r="r" b="b"/>
            <a:pathLst>
              <a:path w="2942564" h="5154856">
                <a:moveTo>
                  <a:pt x="0" y="0"/>
                </a:moveTo>
                <a:lnTo>
                  <a:pt x="2942564" y="0"/>
                </a:lnTo>
                <a:lnTo>
                  <a:pt x="2942564" y="5154856"/>
                </a:lnTo>
                <a:lnTo>
                  <a:pt x="0" y="5154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Freeform 9"/>
          <p:cNvSpPr/>
          <p:nvPr/>
        </p:nvSpPr>
        <p:spPr>
          <a:xfrm rot="5400000" flipH="1">
            <a:off x="4980499" y="2945352"/>
            <a:ext cx="792654" cy="1884462"/>
          </a:xfrm>
          <a:custGeom>
            <a:avLst/>
            <a:gdLst/>
            <a:ahLst/>
            <a:cxnLst/>
            <a:rect l="l" t="t" r="r" b="b"/>
            <a:pathLst>
              <a:path w="1207064" h="2388077">
                <a:moveTo>
                  <a:pt x="1207064" y="0"/>
                </a:moveTo>
                <a:lnTo>
                  <a:pt x="0" y="0"/>
                </a:lnTo>
                <a:lnTo>
                  <a:pt x="0" y="2388077"/>
                </a:lnTo>
                <a:lnTo>
                  <a:pt x="1207064" y="2388077"/>
                </a:lnTo>
                <a:lnTo>
                  <a:pt x="120706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B527A2EC-F63C-BAC3-3EBA-123BCE382068}"/>
              </a:ext>
            </a:extLst>
          </p:cNvPr>
          <p:cNvSpPr txBox="1"/>
          <p:nvPr/>
        </p:nvSpPr>
        <p:spPr>
          <a:xfrm>
            <a:off x="7592014" y="3836440"/>
            <a:ext cx="10429286" cy="6294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64"/>
              </a:lnSpc>
            </a:pPr>
            <a:r>
              <a:rPr lang="bg-BG" sz="3499" b="1" dirty="0">
                <a:solidFill>
                  <a:srgbClr val="000000"/>
                </a:solidFill>
                <a:latin typeface="Dosis Semi-Bold"/>
              </a:rPr>
              <a:t>Е новаторски и творчески по няколко ключови аспекта:</a:t>
            </a:r>
          </a:p>
          <a:p>
            <a:pPr marL="457200" indent="-457200" algn="l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bg-BG" sz="3499" dirty="0">
                <a:solidFill>
                  <a:srgbClr val="000000"/>
                </a:solidFill>
                <a:latin typeface="Dosis Semi-Bold"/>
              </a:rPr>
              <a:t>Иновативен подход при рециклирането</a:t>
            </a:r>
          </a:p>
          <a:p>
            <a:pPr marL="457200" indent="-457200" algn="l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bg-BG" sz="3499" dirty="0">
                <a:solidFill>
                  <a:srgbClr val="000000"/>
                </a:solidFill>
                <a:latin typeface="Dosis Semi-Bold"/>
              </a:rPr>
              <a:t>Интегриране на екология и технологии</a:t>
            </a:r>
          </a:p>
          <a:p>
            <a:pPr marL="457200" indent="-457200" algn="l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bg-BG" sz="3499" dirty="0">
                <a:solidFill>
                  <a:srgbClr val="000000"/>
                </a:solidFill>
                <a:latin typeface="Dosis Semi-Bold"/>
              </a:rPr>
              <a:t>Приложение на научни знания в реални ситуации</a:t>
            </a:r>
          </a:p>
          <a:p>
            <a:pPr marL="457200" indent="-457200" algn="l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bg-BG" sz="3499" dirty="0">
                <a:solidFill>
                  <a:srgbClr val="000000"/>
                </a:solidFill>
                <a:latin typeface="Dosis Semi-Bold"/>
              </a:rPr>
              <a:t>Образователен аспект</a:t>
            </a:r>
            <a:endParaRPr lang="en-US" sz="3499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B48FC640-BD40-7233-ACE7-05DC4AE18349}"/>
              </a:ext>
            </a:extLst>
          </p:cNvPr>
          <p:cNvSpPr txBox="1"/>
          <p:nvPr/>
        </p:nvSpPr>
        <p:spPr>
          <a:xfrm>
            <a:off x="5000107" y="1527407"/>
            <a:ext cx="11996794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bg-BG" sz="5000" b="1" spc="600" dirty="0">
                <a:solidFill>
                  <a:srgbClr val="006600"/>
                </a:solidFill>
              </a:rPr>
              <a:t>Проектът „</a:t>
            </a:r>
            <a:r>
              <a:rPr lang="en-US" sz="5000" b="1" spc="600" dirty="0" err="1">
                <a:solidFill>
                  <a:srgbClr val="006600"/>
                </a:solidFill>
              </a:rPr>
              <a:t>EcoTransformers</a:t>
            </a:r>
            <a:r>
              <a:rPr lang="en-US" sz="5000" b="1" spc="600" dirty="0">
                <a:solidFill>
                  <a:srgbClr val="006600"/>
                </a:solidFill>
              </a:rPr>
              <a:t>-</a:t>
            </a:r>
            <a:r>
              <a:rPr lang="bg-BG" sz="5000" b="1" spc="600" dirty="0">
                <a:solidFill>
                  <a:srgbClr val="006600"/>
                </a:solidFill>
              </a:rPr>
              <a:t> </a:t>
            </a:r>
          </a:p>
          <a:p>
            <a:pPr algn="ctr"/>
            <a:r>
              <a:rPr lang="bg-BG" sz="5000" b="1" spc="600" dirty="0">
                <a:solidFill>
                  <a:srgbClr val="006600"/>
                </a:solidFill>
              </a:rPr>
              <a:t>от отпадък към прогноза“</a:t>
            </a:r>
            <a:endParaRPr lang="bg-BG" sz="5000" b="1" spc="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19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grpSp>
        <p:nvGrpSpPr>
          <p:cNvPr id="3" name="Group 3"/>
          <p:cNvGrpSpPr/>
          <p:nvPr/>
        </p:nvGrpSpPr>
        <p:grpSpPr>
          <a:xfrm>
            <a:off x="1686160" y="2350157"/>
            <a:ext cx="15893428" cy="5990982"/>
            <a:chOff x="0" y="0"/>
            <a:chExt cx="19059306" cy="7987976"/>
          </a:xfrm>
        </p:grpSpPr>
        <p:sp>
          <p:nvSpPr>
            <p:cNvPr id="4" name="Freeform 4"/>
            <p:cNvSpPr/>
            <p:nvPr/>
          </p:nvSpPr>
          <p:spPr>
            <a:xfrm rot="92033">
              <a:off x="273808" y="428159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 rot="92033">
              <a:off x="94502" y="248853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76891" y="4293189"/>
            <a:ext cx="14035941" cy="233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1"/>
              </a:lnSpc>
            </a:pPr>
            <a:r>
              <a:rPr lang="bg-BG" sz="8200" b="1" i="1" spc="-576" dirty="0">
                <a:solidFill>
                  <a:srgbClr val="006600"/>
                </a:solidFill>
                <a:latin typeface="+mj-lt"/>
              </a:rPr>
              <a:t>Заедно в единство </a:t>
            </a:r>
          </a:p>
          <a:p>
            <a:pPr algn="ctr">
              <a:lnSpc>
                <a:spcPts val="9121"/>
              </a:lnSpc>
            </a:pPr>
            <a:r>
              <a:rPr lang="bg-BG" sz="8200" b="1" i="1" spc="-576" dirty="0">
                <a:solidFill>
                  <a:srgbClr val="006600"/>
                </a:solidFill>
                <a:latin typeface="+mj-lt"/>
              </a:rPr>
              <a:t>за климата</a:t>
            </a:r>
            <a:r>
              <a:rPr lang="en-US" sz="8200" b="1" i="1" spc="-576" dirty="0">
                <a:solidFill>
                  <a:srgbClr val="006600"/>
                </a:solidFill>
                <a:latin typeface="+mj-lt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 rot="-1051246">
            <a:off x="-2552417" y="-28847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rot="-2700000">
            <a:off x="10542936" y="940005"/>
            <a:ext cx="1103359" cy="1581877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Freeform 9"/>
          <p:cNvSpPr/>
          <p:nvPr/>
        </p:nvSpPr>
        <p:spPr>
          <a:xfrm rot="3275443">
            <a:off x="1356667" y="4394862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rot="5488621">
            <a:off x="14068292" y="5900049"/>
            <a:ext cx="2174492" cy="3388019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-1304326">
            <a:off x="1093502" y="5563568"/>
            <a:ext cx="1932263" cy="3486233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4057876" flipH="1">
            <a:off x="5309468" y="1556018"/>
            <a:ext cx="1394952" cy="2759798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5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lum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>
              <a:effectLst>
                <a:outerShdw blurRad="50800" dist="50800" dir="5400000" algn="ctr" rotWithShape="0">
                  <a:srgbClr val="006600"/>
                </a:outerShdw>
              </a:effectLst>
            </a:endParaRPr>
          </a:p>
        </p:txBody>
      </p:sp>
      <p:sp>
        <p:nvSpPr>
          <p:cNvPr id="14" name="Freeform 14"/>
          <p:cNvSpPr/>
          <p:nvPr/>
        </p:nvSpPr>
        <p:spPr>
          <a:xfrm rot="-1051246">
            <a:off x="17578296" y="4228214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4A3DB8F4-3AE7-3849-8320-6E7E874B685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30" y="8269799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42E06E5E-31F0-72F5-506D-0E156C15E3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85" y="9348146"/>
            <a:ext cx="11639550" cy="733425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1CC45F8B-6B11-6008-5C50-D46FA35F9A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259874" y="9219185"/>
            <a:ext cx="4810796" cy="847843"/>
          </a:xfrm>
          <a:prstGeom prst="rect">
            <a:avLst/>
          </a:prstGeom>
        </p:spPr>
      </p:pic>
      <p:pic>
        <p:nvPicPr>
          <p:cNvPr id="15" name="Картина 14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8195BFE3-4EDC-9196-C884-DD319AA3A82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944" y="81303"/>
            <a:ext cx="5960123" cy="59601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85" y="-751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grpSp>
        <p:nvGrpSpPr>
          <p:cNvPr id="3" name="Group 3"/>
          <p:cNvGrpSpPr/>
          <p:nvPr/>
        </p:nvGrpSpPr>
        <p:grpSpPr>
          <a:xfrm>
            <a:off x="2082391" y="3019949"/>
            <a:ext cx="15258683" cy="5828713"/>
            <a:chOff x="193995" y="-257581"/>
            <a:chExt cx="18830314" cy="7502683"/>
          </a:xfrm>
        </p:grpSpPr>
        <p:sp>
          <p:nvSpPr>
            <p:cNvPr id="4" name="Freeform 4"/>
            <p:cNvSpPr/>
            <p:nvPr/>
          </p:nvSpPr>
          <p:spPr>
            <a:xfrm rot="92033">
              <a:off x="333315" y="-65861"/>
              <a:ext cx="18690994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 rot="92033">
              <a:off x="193995" y="-257581"/>
              <a:ext cx="18690992" cy="7310965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</p:grpSp>
      <p:sp>
        <p:nvSpPr>
          <p:cNvPr id="8" name="Freeform 8"/>
          <p:cNvSpPr/>
          <p:nvPr/>
        </p:nvSpPr>
        <p:spPr>
          <a:xfrm rot="-1051246">
            <a:off x="-2083914" y="2591082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0" name="Freeform 10"/>
          <p:cNvSpPr/>
          <p:nvPr/>
        </p:nvSpPr>
        <p:spPr>
          <a:xfrm rot="3275443">
            <a:off x="1996540" y="5565257"/>
            <a:ext cx="957720" cy="905837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5488621">
            <a:off x="14285922" y="5877271"/>
            <a:ext cx="1785728" cy="2515635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-1304326">
            <a:off x="1358673" y="6462045"/>
            <a:ext cx="1821160" cy="2399144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4057876" flipH="1">
            <a:off x="1473541" y="4679492"/>
            <a:ext cx="1086874" cy="1870154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5" name="Freeform 15"/>
          <p:cNvSpPr/>
          <p:nvPr/>
        </p:nvSpPr>
        <p:spPr>
          <a:xfrm rot="-1051246">
            <a:off x="16554662" y="5530147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E515ACCA-C0DE-CDEA-1545-D8D3E520A778}"/>
              </a:ext>
            </a:extLst>
          </p:cNvPr>
          <p:cNvSpPr txBox="1"/>
          <p:nvPr/>
        </p:nvSpPr>
        <p:spPr>
          <a:xfrm>
            <a:off x="3261023" y="6949139"/>
            <a:ext cx="11563472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008" b="1" spc="-156" dirty="0">
                <a:solidFill>
                  <a:srgbClr val="6B4723"/>
                </a:solidFill>
                <a:latin typeface="Gaegu Bold"/>
              </a:rPr>
              <a:t>Наименование на училището:</a:t>
            </a:r>
            <a:r>
              <a:rPr lang="en-US" sz="3008" b="1" spc="-156" dirty="0">
                <a:solidFill>
                  <a:srgbClr val="6B4723"/>
                </a:solidFill>
                <a:latin typeface="Gaegu Bold"/>
              </a:rPr>
              <a:t> </a:t>
            </a:r>
            <a:r>
              <a:rPr lang="bg-BG" sz="3008" b="1" spc="-156" dirty="0">
                <a:solidFill>
                  <a:srgbClr val="6B4723"/>
                </a:solidFill>
                <a:latin typeface="Gaegu Bold"/>
              </a:rPr>
              <a:t>СУ „Св. св. Кирил и Методий“</a:t>
            </a:r>
            <a:endParaRPr lang="en-US" sz="3008" b="1" spc="-156" dirty="0">
              <a:solidFill>
                <a:srgbClr val="6B4723"/>
              </a:solidFill>
              <a:latin typeface="Gaegu Bold"/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B33C52B3-FBA8-3717-6725-4CCCB0A445AA}"/>
              </a:ext>
            </a:extLst>
          </p:cNvPr>
          <p:cNvSpPr txBox="1"/>
          <p:nvPr/>
        </p:nvSpPr>
        <p:spPr>
          <a:xfrm>
            <a:off x="3261023" y="7382828"/>
            <a:ext cx="11563472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008" b="1" spc="-156" dirty="0">
                <a:solidFill>
                  <a:srgbClr val="6B4723"/>
                </a:solidFill>
                <a:latin typeface="Gaegu Bold"/>
              </a:rPr>
              <a:t>Клас </a:t>
            </a:r>
            <a:r>
              <a:rPr lang="en-GB" sz="3008" b="1" spc="-156" dirty="0">
                <a:solidFill>
                  <a:srgbClr val="6B4723"/>
                </a:solidFill>
                <a:latin typeface="Gaegu Bold"/>
              </a:rPr>
              <a:t>/</a:t>
            </a:r>
            <a:r>
              <a:rPr lang="bg-BG" sz="3008" b="1" spc="-156" dirty="0">
                <a:solidFill>
                  <a:srgbClr val="6B4723"/>
                </a:solidFill>
                <a:latin typeface="Gaegu Bold"/>
              </a:rPr>
              <a:t> група: </a:t>
            </a:r>
            <a:r>
              <a:rPr lang="en-US" sz="3008" b="1" spc="-156" dirty="0">
                <a:solidFill>
                  <a:srgbClr val="6B4723"/>
                </a:solidFill>
                <a:latin typeface="Gaegu Bold"/>
              </a:rPr>
              <a:t>XII</a:t>
            </a:r>
            <a:r>
              <a:rPr lang="bg-BG" sz="3008" b="1" spc="-156" dirty="0">
                <a:solidFill>
                  <a:srgbClr val="6B4723"/>
                </a:solidFill>
                <a:latin typeface="Gaegu Bold"/>
              </a:rPr>
              <a:t> клас</a:t>
            </a:r>
            <a:endParaRPr lang="en-US" sz="3008" b="1" spc="-156" dirty="0">
              <a:solidFill>
                <a:srgbClr val="6B4723"/>
              </a:solidFill>
              <a:latin typeface="Gaegu Bold"/>
            </a:endParaRPr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93AAB087-5143-3587-66B6-2918542C24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367" y="-669762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Картина 21">
            <a:extLst>
              <a:ext uri="{FF2B5EF4-FFF2-40B4-BE49-F238E27FC236}">
                <a16:creationId xmlns:a16="http://schemas.microsoft.com/office/drawing/2014/main" id="{F66D54BB-704A-15FC-4668-BACB360710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740" y="1402718"/>
            <a:ext cx="11639550" cy="733425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rot="-2700000">
            <a:off x="1215001" y="8218988"/>
            <a:ext cx="733584" cy="1112573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32" name="Картина 31">
            <a:extLst>
              <a:ext uri="{FF2B5EF4-FFF2-40B4-BE49-F238E27FC236}">
                <a16:creationId xmlns:a16="http://schemas.microsoft.com/office/drawing/2014/main" id="{94650271-2196-7C95-C6B4-F106AD47CB2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31163" y="2224152"/>
            <a:ext cx="4810796" cy="847843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1ECB9D91-831F-40C2-13E2-EA5E0E837677}"/>
              </a:ext>
            </a:extLst>
          </p:cNvPr>
          <p:cNvSpPr txBox="1"/>
          <p:nvPr/>
        </p:nvSpPr>
        <p:spPr>
          <a:xfrm>
            <a:off x="3180873" y="4410326"/>
            <a:ext cx="12286427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bg-BG" sz="7000" b="1" spc="600" dirty="0">
                <a:solidFill>
                  <a:srgbClr val="006600"/>
                </a:solidFill>
              </a:rPr>
              <a:t>„</a:t>
            </a:r>
            <a:r>
              <a:rPr lang="en-US" sz="7000" b="1" spc="600" dirty="0" err="1">
                <a:solidFill>
                  <a:srgbClr val="006600"/>
                </a:solidFill>
              </a:rPr>
              <a:t>EcoTransformers</a:t>
            </a:r>
            <a:r>
              <a:rPr lang="bg-BG" sz="7000" b="1" spc="600" dirty="0">
                <a:solidFill>
                  <a:srgbClr val="006600"/>
                </a:solidFill>
              </a:rPr>
              <a:t>-</a:t>
            </a:r>
          </a:p>
          <a:p>
            <a:pPr algn="ctr"/>
            <a:r>
              <a:rPr lang="bg-BG" sz="7000" b="1" spc="600" dirty="0">
                <a:solidFill>
                  <a:srgbClr val="006600"/>
                </a:solidFill>
              </a:rPr>
              <a:t>от отпадък към прогноза</a:t>
            </a:r>
            <a:r>
              <a:rPr lang="en-US" sz="7000" b="1" spc="600" dirty="0">
                <a:solidFill>
                  <a:srgbClr val="006600"/>
                </a:solidFill>
              </a:rPr>
              <a:t>”</a:t>
            </a:r>
            <a:endParaRPr lang="bg-BG" sz="7000" b="1" spc="600" dirty="0"/>
          </a:p>
        </p:txBody>
      </p:sp>
      <p:pic>
        <p:nvPicPr>
          <p:cNvPr id="18" name="Картина 17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301302AB-B6EE-481F-9F3F-064DD720586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031" y="728386"/>
            <a:ext cx="5792371" cy="579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42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1438830" y="1973238"/>
            <a:ext cx="15488520" cy="1935364"/>
          </a:xfrm>
          <a:custGeom>
            <a:avLst/>
            <a:gdLst/>
            <a:ahLst/>
            <a:cxnLst/>
            <a:rect l="l" t="t" r="r" b="b"/>
            <a:pathLst>
              <a:path w="15488520" h="1935364">
                <a:moveTo>
                  <a:pt x="0" y="0"/>
                </a:moveTo>
                <a:lnTo>
                  <a:pt x="15488520" y="0"/>
                </a:lnTo>
                <a:lnTo>
                  <a:pt x="15488520" y="1935364"/>
                </a:lnTo>
                <a:lnTo>
                  <a:pt x="0" y="1935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3318" r="-4791" b="-113100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TextBox 5"/>
          <p:cNvSpPr txBox="1"/>
          <p:nvPr/>
        </p:nvSpPr>
        <p:spPr>
          <a:xfrm>
            <a:off x="1562655" y="4344812"/>
            <a:ext cx="5086208" cy="917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bg-BG" sz="6000" u="sng" spc="-446" dirty="0">
                <a:solidFill>
                  <a:srgbClr val="000000"/>
                </a:solidFill>
                <a:latin typeface="Gaegu Bold"/>
              </a:rPr>
              <a:t>Фатиме </a:t>
            </a:r>
            <a:r>
              <a:rPr lang="bg-BG" sz="6000" u="sng" spc="-446" dirty="0" err="1">
                <a:solidFill>
                  <a:srgbClr val="000000"/>
                </a:solidFill>
                <a:latin typeface="Gaegu Bold"/>
              </a:rPr>
              <a:t>Белчова</a:t>
            </a:r>
            <a:endParaRPr lang="en-US" sz="6000" u="sng" spc="-446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823142" y="4344812"/>
            <a:ext cx="5029914" cy="917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bg-BG" sz="6000" u="sng" spc="-446" dirty="0">
                <a:solidFill>
                  <a:srgbClr val="000000"/>
                </a:solidFill>
                <a:latin typeface="Gaegu Bold"/>
              </a:rPr>
              <a:t>Георги Тодоров</a:t>
            </a:r>
            <a:endParaRPr lang="en-US" sz="6000" u="sng" spc="-446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027335" y="4323958"/>
            <a:ext cx="5267184" cy="917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bg-BG" sz="6000" u="sng" spc="-446" dirty="0">
                <a:solidFill>
                  <a:srgbClr val="000000"/>
                </a:solidFill>
                <a:latin typeface="Gaegu Bold"/>
              </a:rPr>
              <a:t>Алина Миленова</a:t>
            </a:r>
            <a:endParaRPr lang="en-US" sz="6000" u="sng" spc="-446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562655" y="5599172"/>
            <a:ext cx="4648175" cy="939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bg-BG" sz="3001" spc="39" dirty="0">
                <a:solidFill>
                  <a:srgbClr val="000000"/>
                </a:solidFill>
                <a:latin typeface="Dosis Semi-Bold"/>
              </a:rPr>
              <a:t>Ученичка от 12 клас.</a:t>
            </a:r>
          </a:p>
          <a:p>
            <a:pPr algn="ctr">
              <a:lnSpc>
                <a:spcPts val="3841"/>
              </a:lnSpc>
            </a:pPr>
            <a:r>
              <a:rPr lang="bg-BG" sz="3001" spc="39" dirty="0">
                <a:solidFill>
                  <a:srgbClr val="000000"/>
                </a:solidFill>
                <a:latin typeface="Dosis Semi-Bold"/>
              </a:rPr>
              <a:t>Отговаря за уебдизайна.</a:t>
            </a:r>
            <a:endParaRPr lang="en-US" sz="3001" spc="39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1" name="Freeform 11"/>
          <p:cNvSpPr/>
          <p:nvPr/>
        </p:nvSpPr>
        <p:spPr>
          <a:xfrm rot="-1051246">
            <a:off x="-3372611" y="1264131"/>
            <a:ext cx="4739834" cy="4739834"/>
          </a:xfrm>
          <a:custGeom>
            <a:avLst/>
            <a:gdLst/>
            <a:ahLst/>
            <a:cxnLst/>
            <a:rect l="l" t="t" r="r" b="b"/>
            <a:pathLst>
              <a:path w="4739834" h="4739834">
                <a:moveTo>
                  <a:pt x="0" y="0"/>
                </a:moveTo>
                <a:lnTo>
                  <a:pt x="4739834" y="0"/>
                </a:lnTo>
                <a:lnTo>
                  <a:pt x="4739834" y="4739834"/>
                </a:lnTo>
                <a:lnTo>
                  <a:pt x="0" y="4739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9323710" flipH="1">
            <a:off x="15419880" y="1064567"/>
            <a:ext cx="2182490" cy="2215726"/>
          </a:xfrm>
          <a:custGeom>
            <a:avLst/>
            <a:gdLst/>
            <a:ahLst/>
            <a:cxnLst/>
            <a:rect l="l" t="t" r="r" b="b"/>
            <a:pathLst>
              <a:path w="2182490" h="2215726">
                <a:moveTo>
                  <a:pt x="2182490" y="0"/>
                </a:moveTo>
                <a:lnTo>
                  <a:pt x="0" y="0"/>
                </a:lnTo>
                <a:lnTo>
                  <a:pt x="0" y="2215726"/>
                </a:lnTo>
                <a:lnTo>
                  <a:pt x="2182490" y="2215726"/>
                </a:lnTo>
                <a:lnTo>
                  <a:pt x="218249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642428">
            <a:off x="16965164" y="7999605"/>
            <a:ext cx="1298545" cy="1861713"/>
          </a:xfrm>
          <a:custGeom>
            <a:avLst/>
            <a:gdLst/>
            <a:ahLst/>
            <a:cxnLst/>
            <a:rect l="l" t="t" r="r" b="b"/>
            <a:pathLst>
              <a:path w="1298545" h="1861713">
                <a:moveTo>
                  <a:pt x="0" y="0"/>
                </a:moveTo>
                <a:lnTo>
                  <a:pt x="1298545" y="0"/>
                </a:lnTo>
                <a:lnTo>
                  <a:pt x="1298545" y="1861714"/>
                </a:lnTo>
                <a:lnTo>
                  <a:pt x="0" y="18617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-2947305" flipH="1">
            <a:off x="1075238" y="230569"/>
            <a:ext cx="1782824" cy="2777771"/>
          </a:xfrm>
          <a:custGeom>
            <a:avLst/>
            <a:gdLst/>
            <a:ahLst/>
            <a:cxnLst/>
            <a:rect l="l" t="t" r="r" b="b"/>
            <a:pathLst>
              <a:path w="1782824" h="2777771">
                <a:moveTo>
                  <a:pt x="1782824" y="0"/>
                </a:moveTo>
                <a:lnTo>
                  <a:pt x="0" y="0"/>
                </a:lnTo>
                <a:lnTo>
                  <a:pt x="0" y="2777771"/>
                </a:lnTo>
                <a:lnTo>
                  <a:pt x="1782824" y="2777771"/>
                </a:lnTo>
                <a:lnTo>
                  <a:pt x="178282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14127342-338A-612A-5871-DF694A0EFE20}"/>
              </a:ext>
            </a:extLst>
          </p:cNvPr>
          <p:cNvSpPr txBox="1"/>
          <p:nvPr/>
        </p:nvSpPr>
        <p:spPr>
          <a:xfrm>
            <a:off x="7021910" y="5597840"/>
            <a:ext cx="4244180" cy="2402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bg-BG" sz="3001" spc="39" dirty="0">
                <a:solidFill>
                  <a:srgbClr val="000000"/>
                </a:solidFill>
                <a:latin typeface="Dosis Semi-Bold"/>
              </a:rPr>
              <a:t>Ученик от 12 клас.</a:t>
            </a:r>
          </a:p>
          <a:p>
            <a:pPr algn="ctr">
              <a:lnSpc>
                <a:spcPts val="3841"/>
              </a:lnSpc>
            </a:pPr>
            <a:r>
              <a:rPr lang="bg-BG" sz="3001" spc="39" dirty="0">
                <a:solidFill>
                  <a:srgbClr val="000000"/>
                </a:solidFill>
                <a:latin typeface="Dosis Semi-Bold"/>
              </a:rPr>
              <a:t>Отговаря за синтезиране на информацията преди уебсайта.</a:t>
            </a:r>
            <a:endParaRPr lang="en-US" sz="3001" spc="39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355A2050-3AB7-4848-5E7A-2CA1B4FE046C}"/>
              </a:ext>
            </a:extLst>
          </p:cNvPr>
          <p:cNvSpPr txBox="1"/>
          <p:nvPr/>
        </p:nvSpPr>
        <p:spPr>
          <a:xfrm>
            <a:off x="12538173" y="5467886"/>
            <a:ext cx="4244180" cy="1913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1"/>
              </a:lnSpc>
            </a:pPr>
            <a:r>
              <a:rPr lang="bg-BG" sz="3001" spc="39" dirty="0">
                <a:solidFill>
                  <a:srgbClr val="000000"/>
                </a:solidFill>
                <a:latin typeface="Dosis Semi-Bold"/>
              </a:rPr>
              <a:t>Ученичка от 12 клас.</a:t>
            </a:r>
          </a:p>
          <a:p>
            <a:pPr algn="ctr">
              <a:lnSpc>
                <a:spcPts val="3841"/>
              </a:lnSpc>
            </a:pPr>
            <a:r>
              <a:rPr lang="bg-BG" sz="3001" spc="39" dirty="0">
                <a:solidFill>
                  <a:srgbClr val="000000"/>
                </a:solidFill>
                <a:latin typeface="Dosis Semi-Bold"/>
              </a:rPr>
              <a:t>Тя е човекът „приход-разход“.</a:t>
            </a:r>
          </a:p>
          <a:p>
            <a:pPr algn="ctr">
              <a:lnSpc>
                <a:spcPts val="3841"/>
              </a:lnSpc>
            </a:pPr>
            <a:r>
              <a:rPr lang="en-US" sz="3001" spc="39" dirty="0">
                <a:solidFill>
                  <a:srgbClr val="000000"/>
                </a:solidFill>
                <a:latin typeface="Dosis Semi-Bold"/>
              </a:rPr>
              <a:t>.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2C71C45E-E889-58FE-15EE-0DDBE71A0264}"/>
              </a:ext>
            </a:extLst>
          </p:cNvPr>
          <p:cNvSpPr txBox="1"/>
          <p:nvPr/>
        </p:nvSpPr>
        <p:spPr>
          <a:xfrm>
            <a:off x="1828800" y="8747969"/>
            <a:ext cx="11728091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008" b="1" spc="-156" dirty="0">
                <a:solidFill>
                  <a:srgbClr val="006600"/>
                </a:solidFill>
                <a:latin typeface="Gaegu Bold"/>
              </a:rPr>
              <a:t>Ръководител: г-жа Величка Борикова, учител по БЗО и г-н Стойчо Ушев, учител по ИТ</a:t>
            </a:r>
            <a:endParaRPr lang="en-US" sz="3008" b="1" spc="-156" dirty="0">
              <a:solidFill>
                <a:srgbClr val="006600"/>
              </a:solidFill>
              <a:latin typeface="Gaegu Bold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5DCF401B-96B3-8B35-3978-F1AE26B60BA0}"/>
              </a:ext>
            </a:extLst>
          </p:cNvPr>
          <p:cNvSpPr txBox="1"/>
          <p:nvPr/>
        </p:nvSpPr>
        <p:spPr>
          <a:xfrm>
            <a:off x="4350156" y="1648582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АВТОРСКИ ЕКИП</a:t>
            </a:r>
            <a:endParaRPr lang="bg-BG" sz="5000" b="1" spc="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 rot="-5587592">
            <a:off x="3071710" y="-743733"/>
            <a:ext cx="12602964" cy="16662573"/>
          </a:xfrm>
          <a:custGeom>
            <a:avLst/>
            <a:gdLst/>
            <a:ahLst/>
            <a:cxnLst/>
            <a:rect l="l" t="t" r="r" b="b"/>
            <a:pathLst>
              <a:path w="12602964" h="16662573">
                <a:moveTo>
                  <a:pt x="0" y="0"/>
                </a:moveTo>
                <a:lnTo>
                  <a:pt x="12602964" y="0"/>
                </a:lnTo>
                <a:lnTo>
                  <a:pt x="12602964" y="16662572"/>
                </a:lnTo>
                <a:lnTo>
                  <a:pt x="0" y="1666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5" name="TextBox 5"/>
          <p:cNvSpPr txBox="1"/>
          <p:nvPr/>
        </p:nvSpPr>
        <p:spPr>
          <a:xfrm rot="-167627">
            <a:off x="1173566" y="4938729"/>
            <a:ext cx="7884189" cy="737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24940" lvl="1" indent="-712470" algn="l">
              <a:lnSpc>
                <a:spcPts val="6600"/>
              </a:lnSpc>
              <a:buFont typeface="Arial"/>
              <a:buChar char="•"/>
            </a:pPr>
            <a:r>
              <a:rPr lang="bg-BG" sz="3500" b="1" u="sng" spc="-277" dirty="0">
                <a:solidFill>
                  <a:srgbClr val="000000"/>
                </a:solidFill>
                <a:latin typeface="Gaegu Bold"/>
              </a:rPr>
              <a:t>Образователни цели на проекта</a:t>
            </a:r>
            <a:endParaRPr lang="en-US" sz="3500" b="1" u="sng" spc="-277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7" name="TextBox 7"/>
          <p:cNvSpPr txBox="1"/>
          <p:nvPr/>
        </p:nvSpPr>
        <p:spPr>
          <a:xfrm rot="-167627">
            <a:off x="2440287" y="5846341"/>
            <a:ext cx="6549407" cy="2009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3"/>
              </a:lnSpc>
            </a:pPr>
            <a:r>
              <a:rPr lang="bg-BG" sz="2944" dirty="0">
                <a:solidFill>
                  <a:srgbClr val="000000"/>
                </a:solidFill>
                <a:latin typeface="Dosis Semi-Bold"/>
              </a:rPr>
              <a:t>Проучване, оценяване и използване на научна информация за вземане на решения и предприемане на действия.</a:t>
            </a:r>
            <a:endParaRPr lang="en-US" sz="2944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9" name="Freeform 9"/>
          <p:cNvSpPr/>
          <p:nvPr/>
        </p:nvSpPr>
        <p:spPr>
          <a:xfrm rot="7064304">
            <a:off x="3631826" y="647280"/>
            <a:ext cx="1546438" cy="1408664"/>
          </a:xfrm>
          <a:custGeom>
            <a:avLst/>
            <a:gdLst/>
            <a:ahLst/>
            <a:cxnLst/>
            <a:rect l="l" t="t" r="r" b="b"/>
            <a:pathLst>
              <a:path w="1546438" h="1408664">
                <a:moveTo>
                  <a:pt x="0" y="0"/>
                </a:moveTo>
                <a:lnTo>
                  <a:pt x="1546438" y="0"/>
                </a:lnTo>
                <a:lnTo>
                  <a:pt x="1546438" y="1408664"/>
                </a:lnTo>
                <a:lnTo>
                  <a:pt x="0" y="1408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rot="1395835">
            <a:off x="-175645" y="183551"/>
            <a:ext cx="3603442" cy="5183962"/>
          </a:xfrm>
          <a:custGeom>
            <a:avLst/>
            <a:gdLst/>
            <a:ahLst/>
            <a:cxnLst/>
            <a:rect l="l" t="t" r="r" b="b"/>
            <a:pathLst>
              <a:path w="3712280" h="6060865">
                <a:moveTo>
                  <a:pt x="0" y="0"/>
                </a:moveTo>
                <a:lnTo>
                  <a:pt x="3712280" y="0"/>
                </a:lnTo>
                <a:lnTo>
                  <a:pt x="3712280" y="6060865"/>
                </a:lnTo>
                <a:lnTo>
                  <a:pt x="0" y="60608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2275529">
            <a:off x="15702503" y="512905"/>
            <a:ext cx="2261855" cy="3524136"/>
          </a:xfrm>
          <a:custGeom>
            <a:avLst/>
            <a:gdLst/>
            <a:ahLst/>
            <a:cxnLst/>
            <a:rect l="l" t="t" r="r" b="b"/>
            <a:pathLst>
              <a:path w="2261855" h="3524136">
                <a:moveTo>
                  <a:pt x="0" y="0"/>
                </a:moveTo>
                <a:lnTo>
                  <a:pt x="2261855" y="0"/>
                </a:lnTo>
                <a:lnTo>
                  <a:pt x="2261855" y="3524136"/>
                </a:lnTo>
                <a:lnTo>
                  <a:pt x="0" y="35241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3FCF08A4-BF13-5E00-C682-909B30F03AC6}"/>
              </a:ext>
            </a:extLst>
          </p:cNvPr>
          <p:cNvSpPr txBox="1"/>
          <p:nvPr/>
        </p:nvSpPr>
        <p:spPr>
          <a:xfrm rot="-167627">
            <a:off x="9948540" y="5779231"/>
            <a:ext cx="6549407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33"/>
              </a:lnSpc>
            </a:pPr>
            <a:r>
              <a:rPr lang="bg-BG" sz="2944" dirty="0">
                <a:solidFill>
                  <a:srgbClr val="000000"/>
                </a:solidFill>
                <a:latin typeface="Dosis Semi-Bold"/>
              </a:rPr>
              <a:t>Дейностите по проекта се интегрират широко с предметите, изучвани в 12 клас, като чрез тях учениците демонстрират ангажираност към природните науки.</a:t>
            </a:r>
          </a:p>
          <a:p>
            <a:pPr algn="l">
              <a:lnSpc>
                <a:spcPts val="4033"/>
              </a:lnSpc>
            </a:pPr>
            <a:endParaRPr lang="en-US" sz="2944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5F2ABB7-E241-0E82-6C3B-7056D52E6A78}"/>
              </a:ext>
            </a:extLst>
          </p:cNvPr>
          <p:cNvSpPr txBox="1"/>
          <p:nvPr/>
        </p:nvSpPr>
        <p:spPr>
          <a:xfrm rot="-167627">
            <a:off x="8539180" y="4857139"/>
            <a:ext cx="885529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24940" lvl="1" indent="-712470" algn="l">
              <a:lnSpc>
                <a:spcPts val="3600"/>
              </a:lnSpc>
              <a:buFont typeface="Arial"/>
              <a:buChar char="•"/>
            </a:pP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Как </a:t>
            </a:r>
            <a:r>
              <a:rPr lang="ru-RU" sz="3500" b="1" u="sng" spc="-277" dirty="0" err="1">
                <a:solidFill>
                  <a:srgbClr val="000000"/>
                </a:solidFill>
                <a:latin typeface="Gaegu Bold"/>
              </a:rPr>
              <a:t>дейностите</a:t>
            </a: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 се </a:t>
            </a:r>
            <a:r>
              <a:rPr lang="ru-RU" sz="3500" b="1" u="sng" spc="-277" dirty="0" err="1">
                <a:solidFill>
                  <a:srgbClr val="000000"/>
                </a:solidFill>
                <a:latin typeface="Gaegu Bold"/>
              </a:rPr>
              <a:t>интегрират</a:t>
            </a: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 с </a:t>
            </a:r>
            <a:r>
              <a:rPr lang="ru-RU" sz="3500" b="1" u="sng" spc="-277" dirty="0" err="1">
                <a:solidFill>
                  <a:srgbClr val="000000"/>
                </a:solidFill>
                <a:latin typeface="Gaegu Bold"/>
              </a:rPr>
              <a:t>учебната</a:t>
            </a: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 </a:t>
            </a:r>
            <a:r>
              <a:rPr lang="ru-RU" sz="3500" b="1" u="sng" spc="-277" dirty="0" err="1">
                <a:solidFill>
                  <a:srgbClr val="000000"/>
                </a:solidFill>
                <a:latin typeface="Gaegu Bold"/>
              </a:rPr>
              <a:t>програма</a:t>
            </a:r>
            <a:r>
              <a:rPr lang="ru-RU" sz="3500" b="1" u="sng" spc="-277" dirty="0">
                <a:solidFill>
                  <a:srgbClr val="000000"/>
                </a:solidFill>
                <a:latin typeface="Gaegu Bold"/>
              </a:rPr>
              <a:t>?</a:t>
            </a:r>
            <a:endParaRPr lang="en-US" sz="3500" b="1" u="sng" spc="-277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5B5939-3651-6D95-E8FF-4336F0AF786E}"/>
              </a:ext>
            </a:extLst>
          </p:cNvPr>
          <p:cNvSpPr txBox="1"/>
          <p:nvPr/>
        </p:nvSpPr>
        <p:spPr>
          <a:xfrm rot="21419476">
            <a:off x="1727126" y="3034060"/>
            <a:ext cx="14833748" cy="1291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ИМПЛЕМЕНТИРАНЕ И АДАПТИРАНЕ НА ДЕЙНОСТИТЕ В КЛАСНАТА СТАЯ</a:t>
            </a:r>
            <a:endParaRPr lang="bg-BG" sz="5000" b="1" spc="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2581080" y="1381010"/>
            <a:ext cx="13667198" cy="1949337"/>
          </a:xfrm>
          <a:custGeom>
            <a:avLst/>
            <a:gdLst/>
            <a:ahLst/>
            <a:cxnLst/>
            <a:rect l="l" t="t" r="r" b="b"/>
            <a:pathLst>
              <a:path w="13667198" h="1949337">
                <a:moveTo>
                  <a:pt x="0" y="0"/>
                </a:moveTo>
                <a:lnTo>
                  <a:pt x="13667197" y="0"/>
                </a:lnTo>
                <a:lnTo>
                  <a:pt x="13667197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6660" b="-61316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-10669463">
            <a:off x="16011472" y="2006014"/>
            <a:ext cx="1801268" cy="1654558"/>
          </a:xfrm>
          <a:custGeom>
            <a:avLst/>
            <a:gdLst/>
            <a:ahLst/>
            <a:cxnLst/>
            <a:rect l="l" t="t" r="r" b="b"/>
            <a:pathLst>
              <a:path w="1801268" h="1654558">
                <a:moveTo>
                  <a:pt x="0" y="0"/>
                </a:moveTo>
                <a:lnTo>
                  <a:pt x="1801267" y="0"/>
                </a:lnTo>
                <a:lnTo>
                  <a:pt x="1801267" y="1654558"/>
                </a:lnTo>
                <a:lnTo>
                  <a:pt x="0" y="1654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1727943">
            <a:off x="13550593" y="801818"/>
            <a:ext cx="2197136" cy="1158385"/>
          </a:xfrm>
          <a:custGeom>
            <a:avLst/>
            <a:gdLst/>
            <a:ahLst/>
            <a:cxnLst/>
            <a:rect l="l" t="t" r="r" b="b"/>
            <a:pathLst>
              <a:path w="2197136" h="1158385">
                <a:moveTo>
                  <a:pt x="0" y="0"/>
                </a:moveTo>
                <a:lnTo>
                  <a:pt x="2197135" y="0"/>
                </a:lnTo>
                <a:lnTo>
                  <a:pt x="2197135" y="1158385"/>
                </a:lnTo>
                <a:lnTo>
                  <a:pt x="0" y="11583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AutoShape 7"/>
          <p:cNvSpPr/>
          <p:nvPr/>
        </p:nvSpPr>
        <p:spPr>
          <a:xfrm>
            <a:off x="2686917" y="4419525"/>
            <a:ext cx="1313816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bg-BG"/>
          </a:p>
        </p:txBody>
      </p:sp>
      <p:grpSp>
        <p:nvGrpSpPr>
          <p:cNvPr id="8" name="Group 8"/>
          <p:cNvGrpSpPr/>
          <p:nvPr/>
        </p:nvGrpSpPr>
        <p:grpSpPr>
          <a:xfrm>
            <a:off x="2530794" y="3967552"/>
            <a:ext cx="801115" cy="80111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974474" y="4947692"/>
            <a:ext cx="3815850" cy="57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Развити компетенции</a:t>
            </a:r>
            <a:endParaRPr lang="en-US" sz="3000" b="1" u="sng" spc="-305" dirty="0">
              <a:solidFill>
                <a:srgbClr val="000000"/>
              </a:solidFill>
              <a:latin typeface="Gaegu 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8515520" y="4005103"/>
            <a:ext cx="801115" cy="801115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023967" y="3986326"/>
            <a:ext cx="801115" cy="80111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  <p:txBody>
            <a:bodyPr/>
            <a:lstStyle/>
            <a:p>
              <a:endParaRPr lang="bg-BG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 rot="-1981930">
            <a:off x="-2552418" y="-2552419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0" name="Текстово поле 29">
            <a:extLst>
              <a:ext uri="{FF2B5EF4-FFF2-40B4-BE49-F238E27FC236}">
                <a16:creationId xmlns:a16="http://schemas.microsoft.com/office/drawing/2014/main" id="{7F6E2B40-1CEB-C38A-E13F-1E146AE51FCB}"/>
              </a:ext>
            </a:extLst>
          </p:cNvPr>
          <p:cNvSpPr txBox="1"/>
          <p:nvPr/>
        </p:nvSpPr>
        <p:spPr>
          <a:xfrm>
            <a:off x="4495800" y="2012217"/>
            <a:ext cx="1361389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5000" b="1" spc="600" dirty="0">
                <a:solidFill>
                  <a:srgbClr val="006600"/>
                </a:solidFill>
              </a:rPr>
              <a:t>РЕАЛИЗАЦИЯ НА ПРОЕКТА</a:t>
            </a:r>
            <a:endParaRPr lang="bg-BG" b="1" spc="600" dirty="0"/>
          </a:p>
        </p:txBody>
      </p:sp>
      <p:sp>
        <p:nvSpPr>
          <p:cNvPr id="35" name="TextBox 15">
            <a:extLst>
              <a:ext uri="{FF2B5EF4-FFF2-40B4-BE49-F238E27FC236}">
                <a16:creationId xmlns:a16="http://schemas.microsoft.com/office/drawing/2014/main" id="{A2D6CC28-A0CD-3D80-6A05-3B2E27B52DE9}"/>
              </a:ext>
            </a:extLst>
          </p:cNvPr>
          <p:cNvSpPr txBox="1"/>
          <p:nvPr/>
        </p:nvSpPr>
        <p:spPr>
          <a:xfrm>
            <a:off x="6894263" y="5836720"/>
            <a:ext cx="4992937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343"/>
              </a:lnSpc>
              <a:buFont typeface="Wingdings" panose="05000000000000000000" pitchFamily="2" charset="2"/>
              <a:buChar char="ü"/>
            </a:pP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Прогнозира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резултати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от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въздействието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човека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върху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околната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среда и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устойчивото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развитие.</a:t>
            </a:r>
          </a:p>
          <a:p>
            <a:pPr marL="457200" indent="-457200">
              <a:lnSpc>
                <a:spcPts val="3343"/>
              </a:lnSpc>
              <a:buFont typeface="Wingdings" panose="05000000000000000000" pitchFamily="2" charset="2"/>
              <a:buChar char="ü"/>
            </a:pP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Оценява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и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подкрепя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дейности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,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насочени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към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подкрепа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устойчивото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развитие.</a:t>
            </a:r>
            <a:endParaRPr lang="en-US" sz="2833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43" name="Rectangle 7">
            <a:extLst>
              <a:ext uri="{FF2B5EF4-FFF2-40B4-BE49-F238E27FC236}">
                <a16:creationId xmlns:a16="http://schemas.microsoft.com/office/drawing/2014/main" id="{F4EB98D7-FE6C-8D13-DB60-0758C8CA6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8">
            <a:extLst>
              <a:ext uri="{FF2B5EF4-FFF2-40B4-BE49-F238E27FC236}">
                <a16:creationId xmlns:a16="http://schemas.microsoft.com/office/drawing/2014/main" id="{64CE0F26-119B-8D4C-176C-46936DB3E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87325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45" name="Rectangle 9">
            <a:extLst>
              <a:ext uri="{FF2B5EF4-FFF2-40B4-BE49-F238E27FC236}">
                <a16:creationId xmlns:a16="http://schemas.microsoft.com/office/drawing/2014/main" id="{F01A16DF-B2D0-7C7F-D5F1-D74F3D828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1913"/>
            <a:ext cx="0" cy="260974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9522" tIns="-7935" rIns="-9522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10">
            <a:extLst>
              <a:ext uri="{FF2B5EF4-FFF2-40B4-BE49-F238E27FC236}">
                <a16:creationId xmlns:a16="http://schemas.microsoft.com/office/drawing/2014/main" id="{422CBF8B-0360-57BA-8C25-5E580D1C1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bg-BG" altLang="bg-BG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11">
            <a:extLst>
              <a:ext uri="{FF2B5EF4-FFF2-40B4-BE49-F238E27FC236}">
                <a16:creationId xmlns:a16="http://schemas.microsoft.com/office/drawing/2014/main" id="{244C0388-0C0B-2A1E-4523-0049E7809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87325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48" name="Rectangle 12">
            <a:extLst>
              <a:ext uri="{FF2B5EF4-FFF2-40B4-BE49-F238E27FC236}">
                <a16:creationId xmlns:a16="http://schemas.microsoft.com/office/drawing/2014/main" id="{D58CBDFA-C637-BA3E-1F23-4007070B5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385"/>
            <a:ext cx="73744" cy="184030"/>
          </a:xfrm>
          <a:prstGeom prst="rect">
            <a:avLst/>
          </a:prstGeom>
          <a:solidFill>
            <a:srgbClr val="F5F5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9522" tIns="-7935" rIns="-9522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1300" b="0" i="0" u="none" strike="noStrike" cap="none" normalizeH="0" baseline="0" dirty="0">
                <a:ln>
                  <a:noFill/>
                </a:ln>
                <a:solidFill>
                  <a:srgbClr val="3C4043"/>
                </a:solidFill>
                <a:effectLst/>
                <a:latin typeface="Arial" panose="020B0604020202020204" pitchFamily="34" charset="0"/>
              </a:rPr>
              <a:t>?</a:t>
            </a: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TextBox 11">
            <a:extLst>
              <a:ext uri="{FF2B5EF4-FFF2-40B4-BE49-F238E27FC236}">
                <a16:creationId xmlns:a16="http://schemas.microsoft.com/office/drawing/2014/main" id="{7564A489-39B5-FC0E-069C-CDDA8484F9BE}"/>
              </a:ext>
            </a:extLst>
          </p:cNvPr>
          <p:cNvSpPr txBox="1"/>
          <p:nvPr/>
        </p:nvSpPr>
        <p:spPr>
          <a:xfrm>
            <a:off x="1219200" y="4906892"/>
            <a:ext cx="3815850" cy="57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Работен процес</a:t>
            </a:r>
            <a:endParaRPr lang="en-US" sz="3000" b="1" u="sng" spc="-305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50" name="TextBox 11">
            <a:extLst>
              <a:ext uri="{FF2B5EF4-FFF2-40B4-BE49-F238E27FC236}">
                <a16:creationId xmlns:a16="http://schemas.microsoft.com/office/drawing/2014/main" id="{A88E72A5-4CA7-A6D6-7826-52B09A6D1834}"/>
              </a:ext>
            </a:extLst>
          </p:cNvPr>
          <p:cNvSpPr txBox="1"/>
          <p:nvPr/>
        </p:nvSpPr>
        <p:spPr>
          <a:xfrm>
            <a:off x="12529586" y="4929763"/>
            <a:ext cx="4239149" cy="578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bg-BG" sz="3000" b="1" u="sng" spc="-305" dirty="0">
                <a:solidFill>
                  <a:srgbClr val="000000"/>
                </a:solidFill>
                <a:latin typeface="Gaegu Bold"/>
              </a:rPr>
              <a:t>Постигнати учебни цели</a:t>
            </a:r>
            <a:endParaRPr lang="en-US" sz="3000" b="1" u="sng" spc="-305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51" name="TextBox 15">
            <a:extLst>
              <a:ext uri="{FF2B5EF4-FFF2-40B4-BE49-F238E27FC236}">
                <a16:creationId xmlns:a16="http://schemas.microsoft.com/office/drawing/2014/main" id="{6E9176FA-9DDC-705C-61B6-DC94B6E842AD}"/>
              </a:ext>
            </a:extLst>
          </p:cNvPr>
          <p:cNvSpPr txBox="1"/>
          <p:nvPr/>
        </p:nvSpPr>
        <p:spPr>
          <a:xfrm>
            <a:off x="227084" y="5642429"/>
            <a:ext cx="6341754" cy="380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343"/>
              </a:lnSpc>
              <a:buFont typeface="Wingdings" panose="05000000000000000000" pitchFamily="2" charset="2"/>
              <a:buChar char="ü"/>
            </a:pP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Организиране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на кампания за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събиране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и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предаване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отпадъци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. </a:t>
            </a:r>
          </a:p>
          <a:p>
            <a:pPr marL="457200" indent="-457200">
              <a:lnSpc>
                <a:spcPts val="3343"/>
              </a:lnSpc>
              <a:buFont typeface="Wingdings" panose="05000000000000000000" pitchFamily="2" charset="2"/>
              <a:buChar char="ü"/>
            </a:pP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Използване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събраните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средства за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поръчване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и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изработване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чантички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за многократна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употреба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.</a:t>
            </a:r>
          </a:p>
          <a:p>
            <a:pPr marL="457200" indent="-457200">
              <a:lnSpc>
                <a:spcPts val="3343"/>
              </a:lnSpc>
              <a:buFont typeface="Wingdings" panose="05000000000000000000" pitchFamily="2" charset="2"/>
              <a:buChar char="ü"/>
            </a:pP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Продажба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изработените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чантички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с цел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набиране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на средства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метеорологичната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станция.</a:t>
            </a:r>
          </a:p>
        </p:txBody>
      </p:sp>
      <p:sp>
        <p:nvSpPr>
          <p:cNvPr id="52" name="TextBox 15">
            <a:extLst>
              <a:ext uri="{FF2B5EF4-FFF2-40B4-BE49-F238E27FC236}">
                <a16:creationId xmlns:a16="http://schemas.microsoft.com/office/drawing/2014/main" id="{EFDEFA43-E77F-2E84-A00A-890C23B095E3}"/>
              </a:ext>
            </a:extLst>
          </p:cNvPr>
          <p:cNvSpPr txBox="1"/>
          <p:nvPr/>
        </p:nvSpPr>
        <p:spPr>
          <a:xfrm>
            <a:off x="12650189" y="5853860"/>
            <a:ext cx="5637811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343"/>
              </a:lnSpc>
              <a:buFont typeface="Wingdings" panose="05000000000000000000" pitchFamily="2" charset="2"/>
              <a:buChar char="ü"/>
            </a:pP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Този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проект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ще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вдъхнови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съучениците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ни да се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ангажират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с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опазването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околната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среда и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ще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ги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научи на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важни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умения,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свързани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с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рециклирането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,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изработването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продукти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и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устойчивото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използване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 на </a:t>
            </a:r>
            <a:r>
              <a:rPr lang="ru-RU" sz="2833" dirty="0" err="1">
                <a:solidFill>
                  <a:srgbClr val="000000"/>
                </a:solidFill>
                <a:latin typeface="Dosis Semi-Bold"/>
              </a:rPr>
              <a:t>ресурси</a:t>
            </a:r>
            <a:r>
              <a:rPr lang="ru-RU" sz="2833" dirty="0">
                <a:solidFill>
                  <a:srgbClr val="000000"/>
                </a:solidFill>
                <a:latin typeface="Dosis Semi-Bold"/>
              </a:rPr>
              <a:t>.</a:t>
            </a:r>
            <a:endParaRPr lang="en-US" sz="2833" dirty="0">
              <a:solidFill>
                <a:srgbClr val="000000"/>
              </a:solidFill>
              <a:latin typeface="Dosis Semi-Bold"/>
            </a:endParaRPr>
          </a:p>
        </p:txBody>
      </p:sp>
    </p:spTree>
    <p:extLst>
      <p:ext uri="{BB962C8B-B14F-4D97-AF65-F5344CB8AC3E}">
        <p14:creationId xmlns:p14="http://schemas.microsoft.com/office/powerpoint/2010/main" val="816369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1066398" y="912492"/>
            <a:ext cx="11823968" cy="2195529"/>
          </a:xfrm>
          <a:custGeom>
            <a:avLst/>
            <a:gdLst/>
            <a:ahLst/>
            <a:cxnLst/>
            <a:rect l="l" t="t" r="r" b="b"/>
            <a:pathLst>
              <a:path w="11353788" h="2195529">
                <a:moveTo>
                  <a:pt x="0" y="0"/>
                </a:moveTo>
                <a:lnTo>
                  <a:pt x="11353788" y="0"/>
                </a:lnTo>
                <a:lnTo>
                  <a:pt x="11353788" y="2195529"/>
                </a:lnTo>
                <a:lnTo>
                  <a:pt x="0" y="2195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375" b="-31405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4050216">
            <a:off x="15772048" y="419609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6" y="0"/>
                </a:lnTo>
                <a:lnTo>
                  <a:pt x="1337326" y="1218182"/>
                </a:lnTo>
                <a:lnTo>
                  <a:pt x="0" y="1218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-2700000">
            <a:off x="13165297" y="7734583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 rot="-866099">
            <a:off x="12803500" y="1383655"/>
            <a:ext cx="4904486" cy="8007324"/>
          </a:xfrm>
          <a:custGeom>
            <a:avLst/>
            <a:gdLst/>
            <a:ahLst/>
            <a:cxnLst/>
            <a:rect l="l" t="t" r="r" b="b"/>
            <a:pathLst>
              <a:path w="4904486" h="8007324">
                <a:moveTo>
                  <a:pt x="0" y="0"/>
                </a:moveTo>
                <a:lnTo>
                  <a:pt x="4904486" y="0"/>
                </a:lnTo>
                <a:lnTo>
                  <a:pt x="4904486" y="8007323"/>
                </a:lnTo>
                <a:lnTo>
                  <a:pt x="0" y="8007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7FD9EF78-9118-03C1-6E54-96FECE24A43D}"/>
              </a:ext>
            </a:extLst>
          </p:cNvPr>
          <p:cNvSpPr txBox="1"/>
          <p:nvPr/>
        </p:nvSpPr>
        <p:spPr>
          <a:xfrm>
            <a:off x="1586314" y="2005124"/>
            <a:ext cx="1361389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5000" b="1" spc="600" dirty="0">
                <a:solidFill>
                  <a:srgbClr val="006600"/>
                </a:solidFill>
              </a:rPr>
              <a:t>НОВАТОРСТВО И ТВОРЧЕСТВО</a:t>
            </a:r>
            <a:endParaRPr lang="bg-BG" b="1" spc="600" dirty="0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1750F74-CF3A-1D85-7CA3-12C959328A9D}"/>
              </a:ext>
            </a:extLst>
          </p:cNvPr>
          <p:cNvSpPr txBox="1"/>
          <p:nvPr/>
        </p:nvSpPr>
        <p:spPr>
          <a:xfrm>
            <a:off x="1704261" y="3630368"/>
            <a:ext cx="10548241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926"/>
              </a:lnSpc>
              <a:buFont typeface="Wingdings" panose="05000000000000000000" pitchFamily="2" charset="2"/>
              <a:buChar char="v"/>
            </a:pPr>
            <a:r>
              <a:rPr lang="bg-BG" sz="3300" dirty="0">
                <a:solidFill>
                  <a:srgbClr val="000000"/>
                </a:solidFill>
                <a:latin typeface="Dosis Semi-Bold"/>
              </a:rPr>
              <a:t>Цялата идея на проект включва в себе си много дисциплини като екология, технологии, наука и изкуство. </a:t>
            </a:r>
          </a:p>
          <a:p>
            <a:pPr marL="457200" indent="-457200">
              <a:lnSpc>
                <a:spcPts val="3926"/>
              </a:lnSpc>
              <a:buFont typeface="Wingdings" panose="05000000000000000000" pitchFamily="2" charset="2"/>
              <a:buChar char="v"/>
            </a:pPr>
            <a:r>
              <a:rPr lang="bg-BG" sz="3300" dirty="0">
                <a:solidFill>
                  <a:srgbClr val="000000"/>
                </a:solidFill>
                <a:latin typeface="Dosis Semi-Bold"/>
              </a:rPr>
              <a:t>Тази дисциплинарност от своя страна ни предразполага към иновативно мислене и творческо приложение на знанията и уменията по предметите, изучавани в училище, в реалния живот.</a:t>
            </a:r>
            <a:endParaRPr lang="en-US" sz="3300" dirty="0">
              <a:solidFill>
                <a:srgbClr val="000000"/>
              </a:solidFill>
              <a:latin typeface="Dosis Semi-Bold"/>
            </a:endParaRPr>
          </a:p>
          <a:p>
            <a:pPr algn="l">
              <a:lnSpc>
                <a:spcPts val="3926"/>
              </a:lnSpc>
            </a:pPr>
            <a:endParaRPr lang="en-US" sz="33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3FF8E43-6E8C-4049-E806-0C043608493A}"/>
              </a:ext>
            </a:extLst>
          </p:cNvPr>
          <p:cNvSpPr/>
          <p:nvPr/>
        </p:nvSpPr>
        <p:spPr>
          <a:xfrm rot="-4460706" flipH="1">
            <a:off x="-1209532" y="-2544399"/>
            <a:ext cx="3429365" cy="4594176"/>
          </a:xfrm>
          <a:custGeom>
            <a:avLst/>
            <a:gdLst/>
            <a:ahLst/>
            <a:cxnLst/>
            <a:rect l="l" t="t" r="r" b="b"/>
            <a:pathLst>
              <a:path w="3429365" h="3634202">
                <a:moveTo>
                  <a:pt x="3429365" y="3634202"/>
                </a:moveTo>
                <a:lnTo>
                  <a:pt x="0" y="3634202"/>
                </a:lnTo>
                <a:lnTo>
                  <a:pt x="0" y="0"/>
                </a:lnTo>
                <a:lnTo>
                  <a:pt x="3429365" y="0"/>
                </a:lnTo>
                <a:lnTo>
                  <a:pt x="3429365" y="3634202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47FBC8E-3D58-AADC-E725-2DF43FC45C0A}"/>
              </a:ext>
            </a:extLst>
          </p:cNvPr>
          <p:cNvSpPr txBox="1"/>
          <p:nvPr/>
        </p:nvSpPr>
        <p:spPr>
          <a:xfrm>
            <a:off x="1559810" y="8372723"/>
            <a:ext cx="116989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5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Образователни цели, подходи и методи на работа, използвани по време на проектната дейност / инициативата. </a:t>
            </a:r>
            <a:r>
              <a:rPr lang="bg-BG" sz="2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А</a:t>
            </a:r>
            <a:r>
              <a:rPr lang="en-US" sz="25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нгажира</a:t>
            </a:r>
            <a:r>
              <a:rPr lang="bg-BG" sz="25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н</a:t>
            </a:r>
            <a:r>
              <a:rPr lang="en-US" sz="25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е</a:t>
            </a:r>
            <a:r>
              <a:rPr lang="bg-BG" sz="25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 на ученици със специални образователни потребности</a:t>
            </a:r>
            <a:r>
              <a:rPr lang="bg-BG" sz="2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. </a:t>
            </a:r>
            <a:r>
              <a:rPr lang="bg-BG" sz="25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Използвайте максимум 180 думи.</a:t>
            </a:r>
            <a:r>
              <a:rPr lang="en-US" sz="25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417" y="-1632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3873330" y="806817"/>
            <a:ext cx="9756162" cy="1949337"/>
          </a:xfrm>
          <a:custGeom>
            <a:avLst/>
            <a:gdLst/>
            <a:ahLst/>
            <a:cxnLst/>
            <a:rect l="l" t="t" r="r" b="b"/>
            <a:pathLst>
              <a:path w="9756162" h="1949337">
                <a:moveTo>
                  <a:pt x="0" y="0"/>
                </a:moveTo>
                <a:lnTo>
                  <a:pt x="9756162" y="0"/>
                </a:lnTo>
                <a:lnTo>
                  <a:pt x="9756162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9628" r="-4791" b="-33268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TextBox 5"/>
          <p:cNvSpPr txBox="1"/>
          <p:nvPr/>
        </p:nvSpPr>
        <p:spPr>
          <a:xfrm>
            <a:off x="4020777" y="745936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ПОСТИГНАТИ РЕЗУЛТАТИ</a:t>
            </a:r>
            <a:endParaRPr lang="bg-BG" sz="5000" b="1" spc="600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650" y="8361652"/>
            <a:ext cx="7535231" cy="19569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229" y="8341486"/>
            <a:ext cx="7504602" cy="197708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06737" y="3173674"/>
            <a:ext cx="8113178" cy="2577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36002" lvl="1" indent="-718001" algn="ctr">
              <a:lnSpc>
                <a:spcPts val="6651"/>
              </a:lnSpc>
              <a:buFont typeface="Arial"/>
              <a:buChar char="•"/>
            </a:pPr>
            <a:r>
              <a:rPr lang="bg-BG" sz="4800" u="sng" spc="-300" dirty="0">
                <a:solidFill>
                  <a:srgbClr val="000000"/>
                </a:solidFill>
                <a:latin typeface="Gaegu Bold"/>
              </a:rPr>
              <a:t>Креатичвно решение за използване на отпадъчни материали </a:t>
            </a:r>
            <a:endParaRPr lang="en-US" sz="4800" u="sng" spc="-300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534881" y="3173673"/>
            <a:ext cx="8502584" cy="2577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36002" lvl="1" indent="-718001" algn="ctr">
              <a:lnSpc>
                <a:spcPts val="6651"/>
              </a:lnSpc>
              <a:buFont typeface="Arial"/>
              <a:buChar char="•"/>
            </a:pPr>
            <a:r>
              <a:rPr lang="bg-BG" sz="4800" u="sng" spc="-345" dirty="0">
                <a:solidFill>
                  <a:srgbClr val="000000"/>
                </a:solidFill>
                <a:latin typeface="Gaegu Bold"/>
              </a:rPr>
              <a:t>Творческа връзка между екологични и технологични инициативи</a:t>
            </a:r>
            <a:endParaRPr lang="en-US" sz="4800" u="sng" spc="-345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483408C-2B2F-75C2-26C1-65029E09B81D}"/>
              </a:ext>
            </a:extLst>
          </p:cNvPr>
          <p:cNvSpPr txBox="1"/>
          <p:nvPr/>
        </p:nvSpPr>
        <p:spPr>
          <a:xfrm>
            <a:off x="9906000" y="6111814"/>
            <a:ext cx="7315200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</a:pPr>
            <a:r>
              <a:rPr lang="bg-BG" sz="2833" dirty="0">
                <a:solidFill>
                  <a:srgbClr val="000000"/>
                </a:solidFill>
                <a:latin typeface="Dosis Semi-Bold"/>
              </a:rPr>
              <a:t>Проекта откри пред нас-учениците новаторски подход „От отпадък към прогноза“- от събиране и сортиране на отпадъците, през изработването на торбички, до използванто им за обновяване на метеорологичната станция. </a:t>
            </a:r>
            <a:endParaRPr lang="en-US" sz="2833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667664FC-B5DC-7A91-FAC7-758580B611CB}"/>
              </a:ext>
            </a:extLst>
          </p:cNvPr>
          <p:cNvSpPr txBox="1"/>
          <p:nvPr/>
        </p:nvSpPr>
        <p:spPr>
          <a:xfrm>
            <a:off x="1066800" y="6168824"/>
            <a:ext cx="7487675" cy="2115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</a:pPr>
            <a:r>
              <a:rPr lang="bg-BG" sz="2833" dirty="0">
                <a:solidFill>
                  <a:srgbClr val="000000"/>
                </a:solidFill>
                <a:latin typeface="Dosis Semi-Bold"/>
              </a:rPr>
              <a:t>Вместо просто да се рециклират, отпадъците се пренасочват към създаване на устойчиви продукти, които могат да се използват многократно и да намалят нуждите от еднократни найлонови торбички.</a:t>
            </a:r>
            <a:endParaRPr lang="en-US" sz="2833" dirty="0">
              <a:solidFill>
                <a:srgbClr val="000000"/>
              </a:solidFill>
              <a:latin typeface="Dosis Semi-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48" y="-26890"/>
            <a:ext cx="18258052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4" name="Freeform 4"/>
          <p:cNvSpPr/>
          <p:nvPr/>
        </p:nvSpPr>
        <p:spPr>
          <a:xfrm>
            <a:off x="6059977" y="3603339"/>
            <a:ext cx="5691332" cy="6554705"/>
          </a:xfrm>
          <a:custGeom>
            <a:avLst/>
            <a:gdLst/>
            <a:ahLst/>
            <a:cxnLst/>
            <a:rect l="l" t="t" r="r" b="b"/>
            <a:pathLst>
              <a:path w="13716000" h="23164800">
                <a:moveTo>
                  <a:pt x="13716000" y="23164800"/>
                </a:moveTo>
                <a:lnTo>
                  <a:pt x="0" y="23164800"/>
                </a:lnTo>
                <a:lnTo>
                  <a:pt x="0" y="0"/>
                </a:lnTo>
                <a:lnTo>
                  <a:pt x="13716000" y="0"/>
                </a:lnTo>
                <a:lnTo>
                  <a:pt x="13716000" y="23164800"/>
                </a:lnTo>
                <a:close/>
              </a:path>
            </a:pathLst>
          </a:custGeom>
          <a:blipFill>
            <a:blip r:embed="rId3"/>
            <a:stretch>
              <a:fillRect t="-178" b="-178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>
            <a:off x="953785" y="3362257"/>
            <a:ext cx="4335704" cy="5765543"/>
          </a:xfrm>
          <a:custGeom>
            <a:avLst/>
            <a:gdLst/>
            <a:ahLst/>
            <a:cxnLst/>
            <a:rect l="l" t="t" r="r" b="b"/>
            <a:pathLst>
              <a:path w="13716000" h="23164800">
                <a:moveTo>
                  <a:pt x="13716000" y="23164800"/>
                </a:moveTo>
                <a:lnTo>
                  <a:pt x="0" y="23164800"/>
                </a:lnTo>
                <a:lnTo>
                  <a:pt x="0" y="0"/>
                </a:lnTo>
                <a:lnTo>
                  <a:pt x="13716000" y="0"/>
                </a:lnTo>
                <a:lnTo>
                  <a:pt x="13716000" y="23164800"/>
                </a:lnTo>
                <a:close/>
              </a:path>
            </a:pathLst>
          </a:custGeom>
          <a:blipFill>
            <a:blip r:embed="rId3"/>
            <a:stretch>
              <a:fillRect t="-178" b="-178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7251747">
            <a:off x="16699930" y="7634676"/>
            <a:ext cx="1870391" cy="1224256"/>
          </a:xfrm>
          <a:custGeom>
            <a:avLst/>
            <a:gdLst/>
            <a:ahLst/>
            <a:cxnLst/>
            <a:rect l="l" t="t" r="r" b="b"/>
            <a:pathLst>
              <a:path w="1870391" h="1224256">
                <a:moveTo>
                  <a:pt x="0" y="0"/>
                </a:moveTo>
                <a:lnTo>
                  <a:pt x="1870390" y="0"/>
                </a:lnTo>
                <a:lnTo>
                  <a:pt x="1870390" y="1224255"/>
                </a:lnTo>
                <a:lnTo>
                  <a:pt x="0" y="12242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TextBox 13"/>
          <p:cNvSpPr txBox="1"/>
          <p:nvPr/>
        </p:nvSpPr>
        <p:spPr>
          <a:xfrm>
            <a:off x="12650407" y="9013042"/>
            <a:ext cx="4421440" cy="637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418"/>
              </a:lnSpc>
            </a:pPr>
            <a:r>
              <a:rPr lang="bg-BG" sz="4000" spc="-382" dirty="0">
                <a:solidFill>
                  <a:srgbClr val="000000"/>
                </a:solidFill>
                <a:latin typeface="Gaegu Bold"/>
              </a:rPr>
              <a:t>Събираме отпадъци</a:t>
            </a:r>
            <a:endParaRPr lang="en-US" sz="4000" spc="-382" dirty="0">
              <a:solidFill>
                <a:srgbClr val="000000"/>
              </a:solidFill>
              <a:latin typeface="Gaegu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88162" y="8828322"/>
            <a:ext cx="5149351" cy="1329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18"/>
              </a:lnSpc>
            </a:pPr>
            <a:r>
              <a:rPr lang="bg-BG" sz="4000" spc="-382" dirty="0">
                <a:solidFill>
                  <a:srgbClr val="000000"/>
                </a:solidFill>
                <a:latin typeface="Gaegu Bold"/>
              </a:rPr>
              <a:t>Включване на проекта в </a:t>
            </a:r>
            <a:r>
              <a:rPr lang="en-US" sz="4000" spc="-382" dirty="0">
                <a:solidFill>
                  <a:srgbClr val="000000"/>
                </a:solidFill>
                <a:latin typeface="Gaegu Bold"/>
              </a:rPr>
              <a:t>“ECOKIM”</a:t>
            </a:r>
          </a:p>
        </p:txBody>
      </p:sp>
      <p:sp>
        <p:nvSpPr>
          <p:cNvPr id="16" name="Freeform 16"/>
          <p:cNvSpPr/>
          <p:nvPr/>
        </p:nvSpPr>
        <p:spPr>
          <a:xfrm rot="-7587409" flipH="1">
            <a:off x="-205423" y="6943042"/>
            <a:ext cx="1870391" cy="1224256"/>
          </a:xfrm>
          <a:custGeom>
            <a:avLst/>
            <a:gdLst/>
            <a:ahLst/>
            <a:cxnLst/>
            <a:rect l="l" t="t" r="r" b="b"/>
            <a:pathLst>
              <a:path w="1870391" h="1224256">
                <a:moveTo>
                  <a:pt x="1870391" y="0"/>
                </a:moveTo>
                <a:lnTo>
                  <a:pt x="0" y="0"/>
                </a:lnTo>
                <a:lnTo>
                  <a:pt x="0" y="1224256"/>
                </a:lnTo>
                <a:lnTo>
                  <a:pt x="1870391" y="1224256"/>
                </a:lnTo>
                <a:lnTo>
                  <a:pt x="187039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7" name="Freeform 17"/>
          <p:cNvSpPr/>
          <p:nvPr/>
        </p:nvSpPr>
        <p:spPr>
          <a:xfrm rot="3703671" flipH="1">
            <a:off x="11247510" y="3821587"/>
            <a:ext cx="1713289" cy="1121425"/>
          </a:xfrm>
          <a:custGeom>
            <a:avLst/>
            <a:gdLst/>
            <a:ahLst/>
            <a:cxnLst/>
            <a:rect l="l" t="t" r="r" b="b"/>
            <a:pathLst>
              <a:path w="1713289" h="1121425">
                <a:moveTo>
                  <a:pt x="1713289" y="0"/>
                </a:moveTo>
                <a:lnTo>
                  <a:pt x="0" y="0"/>
                </a:lnTo>
                <a:lnTo>
                  <a:pt x="0" y="1121425"/>
                </a:lnTo>
                <a:lnTo>
                  <a:pt x="1713289" y="1121425"/>
                </a:lnTo>
                <a:lnTo>
                  <a:pt x="171328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C113ECF2-2363-EC8A-7482-4855186FF87E}"/>
              </a:ext>
            </a:extLst>
          </p:cNvPr>
          <p:cNvSpPr/>
          <p:nvPr/>
        </p:nvSpPr>
        <p:spPr>
          <a:xfrm>
            <a:off x="4150670" y="600718"/>
            <a:ext cx="9756162" cy="1949337"/>
          </a:xfrm>
          <a:custGeom>
            <a:avLst/>
            <a:gdLst/>
            <a:ahLst/>
            <a:cxnLst/>
            <a:rect l="l" t="t" r="r" b="b"/>
            <a:pathLst>
              <a:path w="9756162" h="1949337">
                <a:moveTo>
                  <a:pt x="0" y="0"/>
                </a:moveTo>
                <a:lnTo>
                  <a:pt x="9756162" y="0"/>
                </a:lnTo>
                <a:lnTo>
                  <a:pt x="9756162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9628" r="-4791" b="-33268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78AE2C18-F984-BA02-2888-86D7AC051017}"/>
              </a:ext>
            </a:extLst>
          </p:cNvPr>
          <p:cNvSpPr txBox="1"/>
          <p:nvPr/>
        </p:nvSpPr>
        <p:spPr>
          <a:xfrm>
            <a:off x="4101285" y="136388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СНИМКИ И ВИДЕО</a:t>
            </a:r>
            <a:endParaRPr lang="bg-BG" sz="5000" b="1" spc="600" dirty="0"/>
          </a:p>
        </p:txBody>
      </p:sp>
      <p:pic>
        <p:nvPicPr>
          <p:cNvPr id="21" name="Картина 20">
            <a:extLst>
              <a:ext uri="{FF2B5EF4-FFF2-40B4-BE49-F238E27FC236}">
                <a16:creationId xmlns:a16="http://schemas.microsoft.com/office/drawing/2014/main" id="{0D72AD98-18FB-4035-8E37-3C00A12917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438" y="4669573"/>
            <a:ext cx="4696770" cy="3522577"/>
          </a:xfrm>
          <a:prstGeom prst="rect">
            <a:avLst/>
          </a:prstGeom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C3D70A9C-61A8-42F1-95F9-9FF76056A3B7}"/>
              </a:ext>
            </a:extLst>
          </p:cNvPr>
          <p:cNvSpPr txBox="1"/>
          <p:nvPr/>
        </p:nvSpPr>
        <p:spPr>
          <a:xfrm>
            <a:off x="8077200" y="3000434"/>
            <a:ext cx="2408774" cy="637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18"/>
              </a:lnSpc>
            </a:pPr>
            <a:r>
              <a:rPr lang="bg-BG" sz="4000" spc="-382" dirty="0">
                <a:solidFill>
                  <a:srgbClr val="000000"/>
                </a:solidFill>
                <a:latin typeface="Gaegu Bold"/>
              </a:rPr>
              <a:t> </a:t>
            </a:r>
            <a:endParaRPr lang="en-US" sz="4000" spc="-382" dirty="0">
              <a:solidFill>
                <a:srgbClr val="000000"/>
              </a:solidFill>
              <a:latin typeface="Gaegu Bold"/>
            </a:endParaRPr>
          </a:p>
        </p:txBody>
      </p:sp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2129F714-0B1B-4AB6-B818-AC250B9FD8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92" y="4138441"/>
            <a:ext cx="4211271" cy="5990079"/>
          </a:xfrm>
          <a:prstGeom prst="rect">
            <a:avLst/>
          </a:prstGeom>
        </p:spPr>
      </p:pic>
      <p:sp>
        <p:nvSpPr>
          <p:cNvPr id="28" name="TextBox 15">
            <a:extLst>
              <a:ext uri="{FF2B5EF4-FFF2-40B4-BE49-F238E27FC236}">
                <a16:creationId xmlns:a16="http://schemas.microsoft.com/office/drawing/2014/main" id="{AB718A39-63E2-49EF-9CA0-6DCF91E1A7B9}"/>
              </a:ext>
            </a:extLst>
          </p:cNvPr>
          <p:cNvSpPr txBox="1"/>
          <p:nvPr/>
        </p:nvSpPr>
        <p:spPr>
          <a:xfrm>
            <a:off x="5737513" y="2510892"/>
            <a:ext cx="7517725" cy="1329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18"/>
              </a:lnSpc>
            </a:pPr>
            <a:r>
              <a:rPr lang="bg-BG" sz="4000" spc="-382" dirty="0">
                <a:solidFill>
                  <a:srgbClr val="000000"/>
                </a:solidFill>
                <a:latin typeface="Gaegu Bold"/>
              </a:rPr>
              <a:t>Информираме съученици, родители и общественост</a:t>
            </a:r>
            <a:endParaRPr lang="en-US" sz="4000" spc="-382" dirty="0">
              <a:solidFill>
                <a:srgbClr val="000000"/>
              </a:solidFill>
              <a:latin typeface="Gaegu Bold"/>
            </a:endParaRPr>
          </a:p>
        </p:txBody>
      </p:sp>
      <p:pic>
        <p:nvPicPr>
          <p:cNvPr id="1026" name="Picture 2" descr="https://new.soukim.com/wp-content/uploads/2023/11/398616954_10219610933063662_4268355442177868988_n.jpg">
            <a:extLst>
              <a:ext uri="{FF2B5EF4-FFF2-40B4-BE49-F238E27FC236}">
                <a16:creationId xmlns:a16="http://schemas.microsoft.com/office/drawing/2014/main" id="{3479E3AA-8BF6-404E-973C-588D39070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316" y="3670916"/>
            <a:ext cx="3979531" cy="530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 rot="-380265">
            <a:off x="1360381" y="1102701"/>
            <a:ext cx="12602964" cy="16662573"/>
          </a:xfrm>
          <a:custGeom>
            <a:avLst/>
            <a:gdLst/>
            <a:ahLst/>
            <a:cxnLst/>
            <a:rect l="l" t="t" r="r" b="b"/>
            <a:pathLst>
              <a:path w="12602964" h="16662573">
                <a:moveTo>
                  <a:pt x="0" y="0"/>
                </a:moveTo>
                <a:lnTo>
                  <a:pt x="12602964" y="0"/>
                </a:lnTo>
                <a:lnTo>
                  <a:pt x="12602964" y="16662572"/>
                </a:lnTo>
                <a:lnTo>
                  <a:pt x="0" y="16662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TextBox 5"/>
          <p:cNvSpPr txBox="1"/>
          <p:nvPr/>
        </p:nvSpPr>
        <p:spPr>
          <a:xfrm rot="-406801">
            <a:off x="3269119" y="4328714"/>
            <a:ext cx="9999580" cy="6001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26"/>
              </a:lnSpc>
            </a:pPr>
            <a:r>
              <a:rPr lang="bg-BG" sz="3300" dirty="0">
                <a:solidFill>
                  <a:srgbClr val="000000"/>
                </a:solidFill>
                <a:latin typeface="Dosis Semi-Bold"/>
              </a:rPr>
              <a:t>Проекта предизвика голям интерес у всички нас.</a:t>
            </a:r>
          </a:p>
          <a:p>
            <a:pPr algn="l">
              <a:lnSpc>
                <a:spcPts val="3926"/>
              </a:lnSpc>
            </a:pPr>
            <a:r>
              <a:rPr lang="bg-BG" sz="3300" dirty="0">
                <a:solidFill>
                  <a:srgbClr val="000000"/>
                </a:solidFill>
                <a:latin typeface="Dosis Semi-Bold"/>
              </a:rPr>
              <a:t>Изработването на информационна кампания за дейностите и целите на проекта; проучването и изчисляване на необходимите отпадъци за рециклиране; изработването на модела на чантичка със щампа по наш избор се оказа работа, в която вложихме всичко научено</a:t>
            </a:r>
            <a:r>
              <a:rPr lang="en-US" sz="3300" dirty="0">
                <a:solidFill>
                  <a:srgbClr val="000000"/>
                </a:solidFill>
                <a:latin typeface="Dosis Semi-Bold"/>
              </a:rPr>
              <a:t> </a:t>
            </a:r>
            <a:r>
              <a:rPr lang="bg-BG" sz="3300" dirty="0">
                <a:solidFill>
                  <a:srgbClr val="000000"/>
                </a:solidFill>
                <a:latin typeface="Dosis Semi-Bold"/>
              </a:rPr>
              <a:t>до момента.</a:t>
            </a:r>
          </a:p>
          <a:p>
            <a:pPr algn="l">
              <a:lnSpc>
                <a:spcPts val="3926"/>
              </a:lnSpc>
            </a:pPr>
            <a:r>
              <a:rPr lang="bg-BG" sz="3300" dirty="0">
                <a:solidFill>
                  <a:srgbClr val="000000"/>
                </a:solidFill>
                <a:latin typeface="Dosis Semi-Bold"/>
              </a:rPr>
              <a:t>Да дадем своя принос в дейности по опазване на околната среда, за създаване на устойчиви продукти бе инициатива, която ще предадем напред.</a:t>
            </a:r>
            <a:endParaRPr lang="en-US" sz="3300" dirty="0">
              <a:solidFill>
                <a:srgbClr val="000000"/>
              </a:solidFill>
              <a:latin typeface="Dosis Semi-Bold"/>
            </a:endParaRPr>
          </a:p>
          <a:p>
            <a:pPr algn="l">
              <a:lnSpc>
                <a:spcPts val="3926"/>
              </a:lnSpc>
            </a:pPr>
            <a:endParaRPr lang="en-US" sz="3300" dirty="0">
              <a:solidFill>
                <a:srgbClr val="000000"/>
              </a:solidFill>
              <a:latin typeface="Dosis Semi-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301529" y="4719169"/>
            <a:ext cx="6697638" cy="5140437"/>
          </a:xfrm>
          <a:custGeom>
            <a:avLst/>
            <a:gdLst/>
            <a:ahLst/>
            <a:cxnLst/>
            <a:rect l="l" t="t" r="r" b="b"/>
            <a:pathLst>
              <a:path w="6697638" h="5140437">
                <a:moveTo>
                  <a:pt x="0" y="0"/>
                </a:moveTo>
                <a:lnTo>
                  <a:pt x="6697639" y="0"/>
                </a:lnTo>
                <a:lnTo>
                  <a:pt x="6697639" y="5140437"/>
                </a:lnTo>
                <a:lnTo>
                  <a:pt x="0" y="51404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7" name="Freeform 7"/>
          <p:cNvSpPr/>
          <p:nvPr/>
        </p:nvSpPr>
        <p:spPr>
          <a:xfrm rot="1388038">
            <a:off x="14173390" y="434465"/>
            <a:ext cx="1342255" cy="1924380"/>
          </a:xfrm>
          <a:custGeom>
            <a:avLst/>
            <a:gdLst/>
            <a:ahLst/>
            <a:cxnLst/>
            <a:rect l="l" t="t" r="r" b="b"/>
            <a:pathLst>
              <a:path w="1342255" h="1924380">
                <a:moveTo>
                  <a:pt x="0" y="0"/>
                </a:moveTo>
                <a:lnTo>
                  <a:pt x="1342255" y="0"/>
                </a:lnTo>
                <a:lnTo>
                  <a:pt x="1342255" y="1924380"/>
                </a:lnTo>
                <a:lnTo>
                  <a:pt x="0" y="19243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rot="-4173535" flipH="1" flipV="1">
            <a:off x="14814494" y="519638"/>
            <a:ext cx="4200691" cy="4451599"/>
          </a:xfrm>
          <a:custGeom>
            <a:avLst/>
            <a:gdLst/>
            <a:ahLst/>
            <a:cxnLst/>
            <a:rect l="l" t="t" r="r" b="b"/>
            <a:pathLst>
              <a:path w="4200691" h="4451599">
                <a:moveTo>
                  <a:pt x="4200691" y="4451599"/>
                </a:moveTo>
                <a:lnTo>
                  <a:pt x="0" y="4451599"/>
                </a:lnTo>
                <a:lnTo>
                  <a:pt x="0" y="0"/>
                </a:lnTo>
                <a:lnTo>
                  <a:pt x="4200691" y="0"/>
                </a:lnTo>
                <a:lnTo>
                  <a:pt x="4200691" y="445159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903EB76E-96CF-4A7D-4EE0-9CF8BC8935F9}"/>
              </a:ext>
            </a:extLst>
          </p:cNvPr>
          <p:cNvSpPr txBox="1"/>
          <p:nvPr/>
        </p:nvSpPr>
        <p:spPr>
          <a:xfrm rot="21246542">
            <a:off x="2479688" y="2335512"/>
            <a:ext cx="10049036" cy="1932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МОЛЯ, НЕ СЕ КОЛЕБАЙТЕ ДА СПОДЕЛИТЕ ДОПЪЛНИТЕЛНИ КОМЕНТАРИ ИЛИ МИСЛИ</a:t>
            </a:r>
            <a:r>
              <a:rPr lang="en-GB" sz="5000" b="1" spc="600" dirty="0">
                <a:solidFill>
                  <a:srgbClr val="006600"/>
                </a:solidFill>
              </a:rPr>
              <a:t>:</a:t>
            </a:r>
            <a:endParaRPr lang="bg-BG" sz="5000" b="1" spc="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TM10001105[[fn=Реколта]]</Template>
  <TotalTime>1156</TotalTime>
  <Words>699</Words>
  <Application>Microsoft Office PowerPoint</Application>
  <PresentationFormat>По избор</PresentationFormat>
  <Paragraphs>72</Paragraphs>
  <Slides>13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13</vt:i4>
      </vt:variant>
    </vt:vector>
  </HeadingPairs>
  <TitlesOfParts>
    <vt:vector size="22" baseType="lpstr">
      <vt:lpstr>Trebuchet MS</vt:lpstr>
      <vt:lpstr>Wingdings</vt:lpstr>
      <vt:lpstr>Gaegu Bold</vt:lpstr>
      <vt:lpstr>Dosis Semi-Bold</vt:lpstr>
      <vt:lpstr>Aptos</vt:lpstr>
      <vt:lpstr>Calibri</vt:lpstr>
      <vt:lpstr>Times New Roman</vt:lpstr>
      <vt:lpstr>Arial</vt:lpstr>
      <vt:lpstr>Office Theme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 Sustainability Education Presentation in Green Blue and White Photographic Style</dc:title>
  <dc:creator>Grozdena Chalakova</dc:creator>
  <cp:lastModifiedBy>Student</cp:lastModifiedBy>
  <cp:revision>134</cp:revision>
  <dcterms:created xsi:type="dcterms:W3CDTF">2006-08-16T00:00:00Z</dcterms:created>
  <dcterms:modified xsi:type="dcterms:W3CDTF">2024-10-17T11:09:57Z</dcterms:modified>
  <dc:identifier>DAGFSh-DcQ4</dc:identifier>
</cp:coreProperties>
</file>