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4" r:id="rId2"/>
    <p:sldId id="279" r:id="rId3"/>
    <p:sldId id="263" r:id="rId4"/>
    <p:sldId id="258" r:id="rId5"/>
    <p:sldId id="297" r:id="rId6"/>
    <p:sldId id="294" r:id="rId7"/>
    <p:sldId id="295" r:id="rId8"/>
    <p:sldId id="299" r:id="rId9"/>
    <p:sldId id="264" r:id="rId10"/>
    <p:sldId id="298" r:id="rId11"/>
    <p:sldId id="296" r:id="rId12"/>
    <p:sldId id="260" r:id="rId13"/>
    <p:sldId id="259" r:id="rId14"/>
    <p:sldId id="270" r:id="rId15"/>
  </p:sldIdLst>
  <p:sldSz cx="18288000" cy="10287000"/>
  <p:notesSz cx="6858000" cy="9144000"/>
  <p:embeddedFontLst>
    <p:embeddedFont>
      <p:font typeface="Century Schoolbook" panose="02040604050505020304" pitchFamily="18" charset="0"/>
      <p:regular r:id="rId17"/>
      <p:bold r:id="rId18"/>
      <p:italic r:id="rId19"/>
      <p:boldItalic r:id="rId20"/>
    </p:embeddedFont>
    <p:embeddedFont>
      <p:font typeface="Gaegu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2D9"/>
    <a:srgbClr val="3366CC"/>
    <a:srgbClr val="6B4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411" autoAdjust="0"/>
  </p:normalViewPr>
  <p:slideViewPr>
    <p:cSldViewPr>
      <p:cViewPr varScale="1">
        <p:scale>
          <a:sx n="53" d="100"/>
          <a:sy n="53" d="100"/>
        </p:scale>
        <p:origin x="79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3F4B3-D721-4447-B10D-EB0D2295D487}" type="datetimeFigureOut">
              <a:rPr lang="bg-BG" smtClean="0"/>
              <a:t>15.10.2024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DBAB-633D-4D1B-94CD-A90F5252C31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787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gif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3.png"/><Relationship Id="rId7" Type="http://schemas.openxmlformats.org/officeDocument/2006/relationships/image" Target="../media/image23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39.jpe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3.png"/><Relationship Id="rId7" Type="http://schemas.openxmlformats.org/officeDocument/2006/relationships/image" Target="../media/image41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19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18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0.png"/><Relationship Id="rId18" Type="http://schemas.openxmlformats.org/officeDocument/2006/relationships/image" Target="../media/image3.gif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12" Type="http://schemas.openxmlformats.org/officeDocument/2006/relationships/image" Target="../media/image19.svg"/><Relationship Id="rId17" Type="http://schemas.openxmlformats.org/officeDocument/2006/relationships/image" Target="../media/image2.png"/><Relationship Id="rId2" Type="http://schemas.openxmlformats.org/officeDocument/2006/relationships/image" Target="../media/image27.jpeg"/><Relationship Id="rId16" Type="http://schemas.openxmlformats.org/officeDocument/2006/relationships/image" Target="../media/image23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5.svg"/><Relationship Id="rId3" Type="http://schemas.openxmlformats.org/officeDocument/2006/relationships/image" Target="../media/image12.png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3.gif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.png"/><Relationship Id="rId10" Type="http://schemas.openxmlformats.org/officeDocument/2006/relationships/image" Target="../media/image19.svg"/><Relationship Id="rId19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9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9.svg"/><Relationship Id="rId5" Type="http://schemas.openxmlformats.org/officeDocument/2006/relationships/image" Target="../media/image15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32.jpe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4.jpeg"/><Relationship Id="rId5" Type="http://schemas.openxmlformats.org/officeDocument/2006/relationships/image" Target="../media/image17.svg"/><Relationship Id="rId10" Type="http://schemas.openxmlformats.org/officeDocument/2006/relationships/image" Target="../media/image33.gif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35.jpe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15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svg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3.png"/><Relationship Id="rId7" Type="http://schemas.openxmlformats.org/officeDocument/2006/relationships/image" Target="../media/image23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1"/>
            <a:ext cx="18288000" cy="326432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2" y="-698917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1299016"/>
            <a:ext cx="11639550" cy="733425"/>
          </a:xfrm>
          <a:prstGeom prst="rect">
            <a:avLst/>
          </a:prstGeom>
        </p:spPr>
      </p:pic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91" y="2097379"/>
            <a:ext cx="4810796" cy="847843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6FBBF1AD-D4C3-22C9-7E59-10FB5033087A}"/>
              </a:ext>
            </a:extLst>
          </p:cNvPr>
          <p:cNvSpPr txBox="1"/>
          <p:nvPr/>
        </p:nvSpPr>
        <p:spPr>
          <a:xfrm>
            <a:off x="-273910" y="9061440"/>
            <a:ext cx="3880069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Под патронажа на: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E90CA3EE-62CE-3758-F2B6-A5B60473A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846" y="9405252"/>
            <a:ext cx="5453741" cy="853173"/>
          </a:xfrm>
          <a:prstGeom prst="rect">
            <a:avLst/>
          </a:prstGeom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6455CB97-54FB-DC97-2FE6-2F132B6606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380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2266" y="9366028"/>
            <a:ext cx="3838099" cy="892397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3F94CB69-7DAC-AE73-83BB-824C0C41E471}"/>
              </a:ext>
            </a:extLst>
          </p:cNvPr>
          <p:cNvSpPr txBox="1"/>
          <p:nvPr/>
        </p:nvSpPr>
        <p:spPr>
          <a:xfrm>
            <a:off x="9905602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Медийни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6754E80-3F09-C8B9-7EE8-176525F3A59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</a:blip>
          <a:stretch>
            <a:fillRect/>
          </a:stretch>
        </p:blipFill>
        <p:spPr>
          <a:xfrm>
            <a:off x="0" y="8975703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77B7839-2B0B-EAD3-8098-786E7024DCD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0" y="2997621"/>
            <a:ext cx="18288000" cy="8573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Картина 26">
            <a:extLst>
              <a:ext uri="{FF2B5EF4-FFF2-40B4-BE49-F238E27FC236}">
                <a16:creationId xmlns:a16="http://schemas.microsoft.com/office/drawing/2014/main" id="{94988663-1B4C-0D12-BA69-B12AE58A69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49" y="10046064"/>
            <a:ext cx="3822936" cy="16149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E3FB82F2-8E5F-478E-8835-DBB4BA49676F}"/>
              </a:ext>
            </a:extLst>
          </p:cNvPr>
          <p:cNvSpPr txBox="1"/>
          <p:nvPr/>
        </p:nvSpPr>
        <p:spPr>
          <a:xfrm>
            <a:off x="12826673" y="9061440"/>
            <a:ext cx="2960815" cy="34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8"/>
              </a:lnSpc>
            </a:pPr>
            <a:r>
              <a:rPr lang="bg-BG" sz="2200" spc="-156" dirty="0">
                <a:solidFill>
                  <a:srgbClr val="006600"/>
                </a:solidFill>
                <a:latin typeface="Gaegu Bold"/>
              </a:rPr>
              <a:t>Официални партньори:</a:t>
            </a:r>
            <a:endParaRPr lang="en-US" sz="2200" spc="-156" dirty="0">
              <a:solidFill>
                <a:srgbClr val="006600"/>
              </a:solidFill>
              <a:latin typeface="Gaegu Bold"/>
            </a:endParaRPr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31750D9-2612-887E-1288-3C69E4A213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8953" y="9594968"/>
            <a:ext cx="2019582" cy="45726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F09E42-2184-A91B-1F48-BB4E074DE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98" y="9393915"/>
            <a:ext cx="1647581" cy="8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Картина 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9178BCCA-B159-7700-79B6-B1A4790C9E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29" y="419100"/>
            <a:ext cx="10439399" cy="104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1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266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5356719" y="419100"/>
            <a:ext cx="11007877" cy="1729892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4778587" y="221346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2971800" y="2095759"/>
            <a:ext cx="13260880" cy="2097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r>
              <a:rPr lang="ru-RU" sz="28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Система </a:t>
            </a:r>
            <a:r>
              <a:rPr lang="ru-RU" sz="28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за събиране на дъждовна вода</a:t>
            </a:r>
            <a:r>
              <a:rPr lang="ru-RU" sz="2800">
                <a:solidFill>
                  <a:srgbClr val="000000"/>
                </a:solidFill>
                <a:latin typeface="Century Schoolbook" panose="02040604050505020304" pitchFamily="18" charset="0"/>
              </a:rPr>
              <a:t>: Събирането на дъждовна вода предлага икономично и екологично решение за използване като миене на тоалетни и напояване на градината, както и захранване на бойлерите в ПАВЕЦ, което спестява ценната питейна вода.</a:t>
            </a:r>
            <a:endParaRPr lang="en-US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48FC640-BD40-7233-ACE7-05DC4AE18349}"/>
              </a:ext>
            </a:extLst>
          </p:cNvPr>
          <p:cNvSpPr txBox="1"/>
          <p:nvPr/>
        </p:nvSpPr>
        <p:spPr>
          <a:xfrm>
            <a:off x="5715000" y="-43284"/>
            <a:ext cx="9608715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4. Градина и екстериор</a:t>
            </a:r>
            <a:endParaRPr lang="bg-BG" sz="5000" b="1" spc="600" dirty="0"/>
          </a:p>
        </p:txBody>
      </p:sp>
      <p:pic>
        <p:nvPicPr>
          <p:cNvPr id="5124" name="Picture 4" descr="Системи за дъждовна вода">
            <a:extLst>
              <a:ext uri="{FF2B5EF4-FFF2-40B4-BE49-F238E27FC236}">
                <a16:creationId xmlns:a16="http://schemas.microsoft.com/office/drawing/2014/main" id="{8677FCBE-993C-D383-608C-EA60527F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108228"/>
            <a:ext cx="144208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2F1413F1-C4E6-C11C-6537-4C55E7896C10}"/>
              </a:ext>
            </a:extLst>
          </p:cNvPr>
          <p:cNvSpPr txBox="1"/>
          <p:nvPr/>
        </p:nvSpPr>
        <p:spPr>
          <a:xfrm>
            <a:off x="2971800" y="4386015"/>
            <a:ext cx="13792200" cy="1558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r>
              <a:rPr lang="ru-RU" sz="28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Оранжерия</a:t>
            </a:r>
            <a:r>
              <a:rPr lang="ru-RU" sz="28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2800">
                <a:solidFill>
                  <a:srgbClr val="000000"/>
                </a:solidFill>
                <a:latin typeface="Century Schoolbook" panose="02040604050505020304" pitchFamily="18" charset="0"/>
              </a:rPr>
              <a:t>Нашата оранжерия е оборудвана с най-съвременни технологии, които оптимизират процесите на отглеждане и ни позволяват да контролираме климатичните условия вътре в нея. </a:t>
            </a:r>
            <a:endParaRPr lang="en-US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00" y="254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609600" y="337110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524000" y="455740"/>
            <a:ext cx="10241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6000" b="1" spc="600">
                <a:solidFill>
                  <a:srgbClr val="006600"/>
                </a:solidFill>
              </a:rPr>
              <a:t>5.</a:t>
            </a:r>
            <a:r>
              <a:rPr lang="en-US" sz="6000" b="1" spc="600">
                <a:solidFill>
                  <a:srgbClr val="006600"/>
                </a:solidFill>
              </a:rPr>
              <a:t> </a:t>
            </a:r>
            <a:r>
              <a:rPr lang="bg-BG" sz="6000" b="1" spc="600">
                <a:solidFill>
                  <a:srgbClr val="006600"/>
                </a:solidFill>
              </a:rPr>
              <a:t>Автоматизация </a:t>
            </a:r>
            <a:r>
              <a:rPr lang="bg-BG" sz="6000" b="1" spc="600" dirty="0">
                <a:solidFill>
                  <a:srgbClr val="006600"/>
                </a:solidFill>
              </a:rPr>
              <a:t>на дома</a:t>
            </a:r>
            <a:endParaRPr lang="bg-BG" sz="6000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381000" y="2896236"/>
            <a:ext cx="11015150" cy="3453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28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Интелигентен контрол на уредите</a:t>
            </a:r>
            <a:r>
              <a:rPr lang="ru-RU" sz="28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2800">
                <a:solidFill>
                  <a:srgbClr val="000000"/>
                </a:solidFill>
                <a:latin typeface="Century Schoolbook" panose="02040604050505020304" pitchFamily="18" charset="0"/>
              </a:rPr>
              <a:t>Свързване на всички домакински електроуреди към централизирана система за управление, която позволява дистанционен контрол. </a:t>
            </a: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endParaRPr lang="ru-RU" sz="280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28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Гласови </a:t>
            </a:r>
            <a:r>
              <a:rPr lang="ru-RU" sz="28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асистенти</a:t>
            </a:r>
            <a:r>
              <a:rPr lang="ru-RU" sz="28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</a:rPr>
              <a:t>Интеграция с гласови асистенти като Google Assistant или Alexa, които позволяват управлението на различни функции в дома чрез гласови команди.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2055292" y="-3529385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1D11756-DA10-2261-C694-83C5DCAD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093" y="5824365"/>
            <a:ext cx="7074988" cy="397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10800000">
            <a:off x="2427422" y="161537"/>
            <a:ext cx="8699421" cy="2185009"/>
          </a:xfrm>
          <a:custGeom>
            <a:avLst/>
            <a:gdLst/>
            <a:ahLst/>
            <a:cxnLst/>
            <a:rect l="l" t="t" r="r" b="b"/>
            <a:pathLst>
              <a:path w="7915399" h="1418921">
                <a:moveTo>
                  <a:pt x="0" y="0"/>
                </a:moveTo>
                <a:lnTo>
                  <a:pt x="7915399" y="0"/>
                </a:lnTo>
                <a:lnTo>
                  <a:pt x="7915399" y="1418921"/>
                </a:lnTo>
                <a:lnTo>
                  <a:pt x="0" y="1418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" t="-47153" r="-1510" b="-97092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1051246">
            <a:off x="-1743496" y="-163843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Freeform 16"/>
          <p:cNvSpPr/>
          <p:nvPr/>
        </p:nvSpPr>
        <p:spPr>
          <a:xfrm rot="-3179418">
            <a:off x="-1043216" y="-890426"/>
            <a:ext cx="3312989" cy="3312989"/>
          </a:xfrm>
          <a:custGeom>
            <a:avLst/>
            <a:gdLst/>
            <a:ahLst/>
            <a:cxnLst/>
            <a:rect l="l" t="t" r="r" b="b"/>
            <a:pathLst>
              <a:path w="3312989" h="3312989">
                <a:moveTo>
                  <a:pt x="0" y="0"/>
                </a:moveTo>
                <a:lnTo>
                  <a:pt x="3312990" y="0"/>
                </a:lnTo>
                <a:lnTo>
                  <a:pt x="3312990" y="3312990"/>
                </a:lnTo>
                <a:lnTo>
                  <a:pt x="0" y="3312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140C4259-1C54-B999-65C4-1D2A8477F384}"/>
              </a:ext>
            </a:extLst>
          </p:cNvPr>
          <p:cNvSpPr txBox="1"/>
          <p:nvPr/>
        </p:nvSpPr>
        <p:spPr>
          <a:xfrm>
            <a:off x="6080602" y="5767901"/>
            <a:ext cx="10637694" cy="195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28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Затъмняващи се прозорци</a:t>
            </a:r>
            <a:r>
              <a:rPr lang="ru-RU" sz="2800">
                <a:solidFill>
                  <a:srgbClr val="000000"/>
                </a:solidFill>
                <a:latin typeface="Century Schoolbook" panose="02040604050505020304" pitchFamily="18" charset="0"/>
              </a:rPr>
              <a:t>: Прозорци с електронно контролируемо затъмняване, което осигурява поверителност и допринася за контрола на температурата и осветеността.</a:t>
            </a:r>
            <a:endParaRPr lang="en-US" sz="28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D5C92CCD-7E79-084B-CAEE-CFE16FCB5040}"/>
              </a:ext>
            </a:extLst>
          </p:cNvPr>
          <p:cNvSpPr txBox="1"/>
          <p:nvPr/>
        </p:nvSpPr>
        <p:spPr>
          <a:xfrm>
            <a:off x="2773698" y="326487"/>
            <a:ext cx="8479220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6. Контрол на осветлението и атмосферата</a:t>
            </a:r>
            <a:endParaRPr lang="bg-BG" sz="5000" b="1" spc="600" dirty="0"/>
          </a:p>
        </p:txBody>
      </p:sp>
      <p:sp>
        <p:nvSpPr>
          <p:cNvPr id="3" name="TextBox 2"/>
          <p:cNvSpPr txBox="1"/>
          <p:nvPr/>
        </p:nvSpPr>
        <p:spPr>
          <a:xfrm>
            <a:off x="1798698" y="2637135"/>
            <a:ext cx="975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u="sng" dirty="0">
                <a:latin typeface="Century Schoolbook" panose="02040604050505020304" pitchFamily="18" charset="0"/>
              </a:rPr>
              <a:t>Интелигентно осветление</a:t>
            </a:r>
            <a:r>
              <a:rPr lang="ru-RU" sz="2800">
                <a:latin typeface="Century Schoolbook" panose="02040604050505020304" pitchFamily="18" charset="0"/>
              </a:rPr>
              <a:t>: LED осветление, което може да се регулира по интензивност и цвят в зависимост от времето на деня или предпочитанията на собственика.</a:t>
            </a:r>
            <a:endParaRPr lang="en-US" sz="2800" dirty="0">
              <a:latin typeface="Century Schoolbook" panose="020406040505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49A2B44-2A11-4158-C76D-F5167B36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574" y="268300"/>
            <a:ext cx="5767399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Електрохроматично фолио, Ultra Clear">
            <a:extLst>
              <a:ext uri="{FF2B5EF4-FFF2-40B4-BE49-F238E27FC236}">
                <a16:creationId xmlns:a16="http://schemas.microsoft.com/office/drawing/2014/main" id="{4D235754-1D12-D37D-8612-43CC12F9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73" y="4743605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0857497" y="-259300"/>
            <a:ext cx="8446332" cy="11167026"/>
          </a:xfrm>
          <a:custGeom>
            <a:avLst/>
            <a:gdLst/>
            <a:ahLst/>
            <a:cxnLst/>
            <a:rect l="l" t="t" r="r" b="b"/>
            <a:pathLst>
              <a:path w="8446332" h="11167026">
                <a:moveTo>
                  <a:pt x="0" y="0"/>
                </a:moveTo>
                <a:lnTo>
                  <a:pt x="8446333" y="0"/>
                </a:lnTo>
                <a:lnTo>
                  <a:pt x="8446333" y="11167026"/>
                </a:lnTo>
                <a:lnTo>
                  <a:pt x="0" y="1116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4" name="Freeform 4"/>
          <p:cNvSpPr/>
          <p:nvPr/>
        </p:nvSpPr>
        <p:spPr>
          <a:xfrm>
            <a:off x="13155414" y="7773216"/>
            <a:ext cx="398427" cy="581645"/>
          </a:xfrm>
          <a:custGeom>
            <a:avLst/>
            <a:gdLst/>
            <a:ahLst/>
            <a:cxnLst/>
            <a:rect l="l" t="t" r="r" b="b"/>
            <a:pathLst>
              <a:path w="398427" h="581645">
                <a:moveTo>
                  <a:pt x="0" y="0"/>
                </a:moveTo>
                <a:lnTo>
                  <a:pt x="398427" y="0"/>
                </a:lnTo>
                <a:lnTo>
                  <a:pt x="398427" y="581645"/>
                </a:lnTo>
                <a:lnTo>
                  <a:pt x="0" y="58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>
            <a:off x="12268200" y="647700"/>
            <a:ext cx="5537976" cy="9353026"/>
          </a:xfrm>
          <a:custGeom>
            <a:avLst/>
            <a:gdLst/>
            <a:ahLst/>
            <a:cxnLst/>
            <a:rect l="l" t="t" r="r" b="b"/>
            <a:pathLst>
              <a:path w="13716000" h="23164800">
                <a:moveTo>
                  <a:pt x="13716000" y="23164800"/>
                </a:moveTo>
                <a:lnTo>
                  <a:pt x="0" y="23164800"/>
                </a:lnTo>
                <a:lnTo>
                  <a:pt x="0" y="0"/>
                </a:lnTo>
                <a:lnTo>
                  <a:pt x="13716000" y="0"/>
                </a:lnTo>
                <a:lnTo>
                  <a:pt x="13716000" y="23164800"/>
                </a:lnTo>
                <a:close/>
              </a:path>
            </a:pathLst>
          </a:custGeom>
          <a:blipFill>
            <a:blip r:embed="rId7"/>
            <a:stretch>
              <a:fillRect t="-178" b="-178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110282">
            <a:off x="464714" y="1530124"/>
            <a:ext cx="9740327" cy="2120463"/>
          </a:xfrm>
          <a:custGeom>
            <a:avLst/>
            <a:gdLst/>
            <a:ahLst/>
            <a:cxnLst/>
            <a:rect l="l" t="t" r="r" b="b"/>
            <a:pathLst>
              <a:path w="8182362" h="3255465">
                <a:moveTo>
                  <a:pt x="0" y="0"/>
                </a:moveTo>
                <a:lnTo>
                  <a:pt x="8182362" y="0"/>
                </a:lnTo>
                <a:lnTo>
                  <a:pt x="8182362" y="3255465"/>
                </a:lnTo>
                <a:lnTo>
                  <a:pt x="0" y="32554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10" t="-10047" r="-151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/>
          <p:cNvSpPr txBox="1"/>
          <p:nvPr/>
        </p:nvSpPr>
        <p:spPr>
          <a:xfrm>
            <a:off x="263660" y="3670150"/>
            <a:ext cx="9249984" cy="5328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r>
              <a:rPr lang="ru-RU" sz="28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Мобилно приложение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</a:rPr>
              <a:t>: Всички функции на смарт къщата могат да бъдат управлявани чрез едно интегрирано мобилно приложение. Това включва контрол на осветлението, уредите, температурните системи, сигурността и </a:t>
            </a:r>
            <a:r>
              <a:rPr lang="ru-RU" sz="2800">
                <a:solidFill>
                  <a:srgbClr val="000000"/>
                </a:solidFill>
                <a:latin typeface="Century Schoolbook" panose="02040604050505020304" pitchFamily="18" charset="0"/>
              </a:rPr>
              <a:t>градината.</a:t>
            </a:r>
          </a:p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endParaRPr lang="ru-RU" sz="28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r>
              <a:rPr lang="ru-RU" sz="28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Графики за потребление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</a:rPr>
              <a:t>: В приложението може да има секция за статистики, която показва потреблението на енергия, вода и други ресурси в дома, с цел оптимизиране на разходите.</a:t>
            </a:r>
          </a:p>
        </p:txBody>
      </p:sp>
      <p:sp>
        <p:nvSpPr>
          <p:cNvPr id="11" name="Freeform 11"/>
          <p:cNvSpPr/>
          <p:nvPr/>
        </p:nvSpPr>
        <p:spPr>
          <a:xfrm rot="-10669463">
            <a:off x="9106754" y="3057429"/>
            <a:ext cx="1767678" cy="1623705"/>
          </a:xfrm>
          <a:custGeom>
            <a:avLst/>
            <a:gdLst/>
            <a:ahLst/>
            <a:cxnLst/>
            <a:rect l="l" t="t" r="r" b="b"/>
            <a:pathLst>
              <a:path w="1767678" h="1623705">
                <a:moveTo>
                  <a:pt x="0" y="0"/>
                </a:moveTo>
                <a:lnTo>
                  <a:pt x="1767678" y="0"/>
                </a:lnTo>
                <a:lnTo>
                  <a:pt x="1767678" y="1623705"/>
                </a:lnTo>
                <a:lnTo>
                  <a:pt x="0" y="16237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2492686">
            <a:off x="9110960" y="907119"/>
            <a:ext cx="2320821" cy="1223595"/>
          </a:xfrm>
          <a:custGeom>
            <a:avLst/>
            <a:gdLst/>
            <a:ahLst/>
            <a:cxnLst/>
            <a:rect l="l" t="t" r="r" b="b"/>
            <a:pathLst>
              <a:path w="2320821" h="1223595">
                <a:moveTo>
                  <a:pt x="0" y="0"/>
                </a:moveTo>
                <a:lnTo>
                  <a:pt x="2320821" y="0"/>
                </a:lnTo>
                <a:lnTo>
                  <a:pt x="2320821" y="1223595"/>
                </a:lnTo>
                <a:lnTo>
                  <a:pt x="0" y="1223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-6392828">
            <a:off x="10272101" y="5578182"/>
            <a:ext cx="1900654" cy="2961358"/>
          </a:xfrm>
          <a:custGeom>
            <a:avLst/>
            <a:gdLst/>
            <a:ahLst/>
            <a:cxnLst/>
            <a:rect l="l" t="t" r="r" b="b"/>
            <a:pathLst>
              <a:path w="1900654" h="2961358">
                <a:moveTo>
                  <a:pt x="0" y="0"/>
                </a:moveTo>
                <a:lnTo>
                  <a:pt x="1900654" y="0"/>
                </a:lnTo>
                <a:lnTo>
                  <a:pt x="1900654" y="2961358"/>
                </a:lnTo>
                <a:lnTo>
                  <a:pt x="0" y="2961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497540D-6403-6BED-3222-5118E74409DF}"/>
              </a:ext>
            </a:extLst>
          </p:cNvPr>
          <p:cNvSpPr txBox="1"/>
          <p:nvPr/>
        </p:nvSpPr>
        <p:spPr>
          <a:xfrm>
            <a:off x="914400" y="1938758"/>
            <a:ext cx="8599244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7. Мобилно приложение и контролен център</a:t>
            </a:r>
            <a:endParaRPr lang="bg-BG" sz="5000" b="1" spc="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l="19939" r="24964"/>
          <a:stretch/>
        </p:blipFill>
        <p:spPr>
          <a:xfrm>
            <a:off x="12865488" y="1992471"/>
            <a:ext cx="4343400" cy="6903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9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686160" y="2350157"/>
            <a:ext cx="15893428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76891" y="4293189"/>
            <a:ext cx="14035941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Century Schoolbook" panose="02040604050505020304" pitchFamily="18" charset="0"/>
              </a:rPr>
              <a:t>Заедно в единство </a:t>
            </a:r>
          </a:p>
          <a:p>
            <a:pPr algn="ctr">
              <a:lnSpc>
                <a:spcPts val="9121"/>
              </a:lnSpc>
            </a:pPr>
            <a:r>
              <a:rPr lang="bg-BG" sz="8200" b="1" i="1" spc="-576" dirty="0">
                <a:solidFill>
                  <a:srgbClr val="006600"/>
                </a:solidFill>
                <a:latin typeface="Century Schoolbook" panose="02040604050505020304" pitchFamily="18" charset="0"/>
              </a:rPr>
              <a:t>за климата</a:t>
            </a:r>
            <a:r>
              <a:rPr lang="en-US" sz="8200" b="1" i="1" spc="-576" dirty="0">
                <a:solidFill>
                  <a:srgbClr val="006600"/>
                </a:solidFill>
                <a:latin typeface="Century Schoolbook" panose="02040604050505020304" pitchFamily="18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3275443">
            <a:off x="1356667" y="4394862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-1304326">
            <a:off x="1093502" y="5563568"/>
            <a:ext cx="1932263" cy="3486233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4057876" flipH="1">
            <a:off x="5309468" y="1556018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lum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>
              <a:effectLst>
                <a:outerShdw blurRad="50800" dist="50800" dir="5400000" algn="ctr" rotWithShape="0">
                  <a:srgbClr val="006600"/>
                </a:outerShdw>
              </a:effectLst>
            </a:endParaRPr>
          </a:p>
        </p:txBody>
      </p:sp>
      <p:sp>
        <p:nvSpPr>
          <p:cNvPr id="14" name="Freeform 14"/>
          <p:cNvSpPr/>
          <p:nvPr/>
        </p:nvSpPr>
        <p:spPr>
          <a:xfrm rot="-1051246">
            <a:off x="17578296" y="4228214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4A3DB8F4-3AE7-3849-8320-6E7E874B68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30" y="8269799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Картина 17">
            <a:extLst>
              <a:ext uri="{FF2B5EF4-FFF2-40B4-BE49-F238E27FC236}">
                <a16:creationId xmlns:a16="http://schemas.microsoft.com/office/drawing/2014/main" id="{42E06E5E-31F0-72F5-506D-0E156C15E38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85" y="9348146"/>
            <a:ext cx="11639550" cy="733425"/>
          </a:xfrm>
          <a:prstGeom prst="rect">
            <a:avLst/>
          </a:prstGeom>
        </p:spPr>
      </p:pic>
      <p:pic>
        <p:nvPicPr>
          <p:cNvPr id="19" name="Картина 18">
            <a:extLst>
              <a:ext uri="{FF2B5EF4-FFF2-40B4-BE49-F238E27FC236}">
                <a16:creationId xmlns:a16="http://schemas.microsoft.com/office/drawing/2014/main" id="{1CC45F8B-6B11-6008-5C50-D46FA35F9A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59874" y="9219185"/>
            <a:ext cx="4810796" cy="847843"/>
          </a:xfrm>
          <a:prstGeom prst="rect">
            <a:avLst/>
          </a:prstGeom>
        </p:spPr>
      </p:pic>
      <p:pic>
        <p:nvPicPr>
          <p:cNvPr id="15" name="Картина 14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8195BFE3-4EDC-9196-C884-DD319AA3A8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944" y="81303"/>
            <a:ext cx="5960123" cy="5960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485" y="-75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grpSp>
        <p:nvGrpSpPr>
          <p:cNvPr id="3" name="Group 3"/>
          <p:cNvGrpSpPr/>
          <p:nvPr/>
        </p:nvGrpSpPr>
        <p:grpSpPr>
          <a:xfrm>
            <a:off x="155159" y="2547626"/>
            <a:ext cx="15258683" cy="5828713"/>
            <a:chOff x="193995" y="-257581"/>
            <a:chExt cx="18830314" cy="7502683"/>
          </a:xfrm>
        </p:grpSpPr>
        <p:sp>
          <p:nvSpPr>
            <p:cNvPr id="4" name="Freeform 4"/>
            <p:cNvSpPr/>
            <p:nvPr/>
          </p:nvSpPr>
          <p:spPr>
            <a:xfrm rot="92033">
              <a:off x="333315" y="-65861"/>
              <a:ext cx="18690994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/>
            </a:p>
          </p:txBody>
        </p:sp>
        <p:sp>
          <p:nvSpPr>
            <p:cNvPr id="5" name="Freeform 5"/>
            <p:cNvSpPr/>
            <p:nvPr/>
          </p:nvSpPr>
          <p:spPr>
            <a:xfrm rot="92033">
              <a:off x="193995" y="-257581"/>
              <a:ext cx="18690992" cy="7310965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  <p:txBody>
            <a:bodyPr/>
            <a:lstStyle/>
            <a:p>
              <a:endParaRPr lang="bg-BG" dirty="0"/>
            </a:p>
          </p:txBody>
        </p:sp>
      </p:grpSp>
      <p:sp>
        <p:nvSpPr>
          <p:cNvPr id="8" name="Freeform 8"/>
          <p:cNvSpPr/>
          <p:nvPr/>
        </p:nvSpPr>
        <p:spPr>
          <a:xfrm rot="-1051246">
            <a:off x="-2083914" y="2591082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0" name="Freeform 10"/>
          <p:cNvSpPr/>
          <p:nvPr/>
        </p:nvSpPr>
        <p:spPr>
          <a:xfrm rot="3275443">
            <a:off x="1996540" y="5565257"/>
            <a:ext cx="957720" cy="905837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1" name="Freeform 11"/>
          <p:cNvSpPr/>
          <p:nvPr/>
        </p:nvSpPr>
        <p:spPr>
          <a:xfrm rot="5488621">
            <a:off x="14285922" y="5877271"/>
            <a:ext cx="1785728" cy="2515635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-1304326">
            <a:off x="1358673" y="6462045"/>
            <a:ext cx="1821160" cy="2399144"/>
          </a:xfrm>
          <a:custGeom>
            <a:avLst/>
            <a:gdLst/>
            <a:ahLst/>
            <a:cxnLst/>
            <a:rect l="l" t="t" r="r" b="b"/>
            <a:pathLst>
              <a:path w="3500388" h="5714919">
                <a:moveTo>
                  <a:pt x="0" y="0"/>
                </a:moveTo>
                <a:lnTo>
                  <a:pt x="3500388" y="0"/>
                </a:lnTo>
                <a:lnTo>
                  <a:pt x="3500388" y="5714919"/>
                </a:lnTo>
                <a:lnTo>
                  <a:pt x="0" y="57149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4057876" flipH="1">
            <a:off x="1473541" y="4679492"/>
            <a:ext cx="1086874" cy="1870154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5" name="Freeform 15"/>
          <p:cNvSpPr/>
          <p:nvPr/>
        </p:nvSpPr>
        <p:spPr>
          <a:xfrm rot="-1051246">
            <a:off x="16554662" y="553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E515ACCA-C0DE-CDEA-1545-D8D3E520A778}"/>
              </a:ext>
            </a:extLst>
          </p:cNvPr>
          <p:cNvSpPr txBox="1"/>
          <p:nvPr/>
        </p:nvSpPr>
        <p:spPr>
          <a:xfrm>
            <a:off x="2985480" y="4980804"/>
            <a:ext cx="11563472" cy="751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600" b="1" spc="-156">
                <a:solidFill>
                  <a:srgbClr val="6B4723"/>
                </a:solidFill>
                <a:latin typeface="Century Schoolbook" panose="02040604050505020304" pitchFamily="18" charset="0"/>
              </a:rPr>
              <a:t>Земеделска професионална гимназия </a:t>
            </a:r>
            <a:endParaRPr lang="en-US" sz="3600" b="1" spc="-156">
              <a:solidFill>
                <a:srgbClr val="6B4723"/>
              </a:solidFill>
              <a:latin typeface="Century Schoolbook" panose="02040604050505020304" pitchFamily="18" charset="0"/>
            </a:endParaRPr>
          </a:p>
          <a:p>
            <a:pPr>
              <a:lnSpc>
                <a:spcPts val="2858"/>
              </a:lnSpc>
            </a:pPr>
            <a:r>
              <a:rPr lang="bg-BG" sz="3600" b="1" spc="-156">
                <a:solidFill>
                  <a:srgbClr val="6B4723"/>
                </a:solidFill>
                <a:latin typeface="Century Schoolbook" panose="02040604050505020304" pitchFamily="18" charset="0"/>
              </a:rPr>
              <a:t>„</a:t>
            </a:r>
            <a:r>
              <a:rPr lang="bg-BG" sz="3600" b="1" spc="-156" dirty="0">
                <a:solidFill>
                  <a:srgbClr val="6B4723"/>
                </a:solidFill>
                <a:latin typeface="Century Schoolbook" panose="02040604050505020304" pitchFamily="18" charset="0"/>
              </a:rPr>
              <a:t>Климент Арк. Тимирязев“</a:t>
            </a:r>
            <a:endParaRPr lang="en-US" sz="3600" b="1" spc="-156" dirty="0">
              <a:solidFill>
                <a:srgbClr val="6B4723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7" name="Картина 16">
            <a:extLst>
              <a:ext uri="{FF2B5EF4-FFF2-40B4-BE49-F238E27FC236}">
                <a16:creationId xmlns:a16="http://schemas.microsoft.com/office/drawing/2014/main" id="{93AAB087-5143-3587-66B6-2918542C2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367" y="-669762"/>
            <a:ext cx="2796296" cy="279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1">
            <a:extLst>
              <a:ext uri="{FF2B5EF4-FFF2-40B4-BE49-F238E27FC236}">
                <a16:creationId xmlns:a16="http://schemas.microsoft.com/office/drawing/2014/main" id="{F66D54BB-704A-15FC-4668-BACB360710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40" y="1402718"/>
            <a:ext cx="11639550" cy="733425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-2700000">
            <a:off x="1215001" y="8218988"/>
            <a:ext cx="733584" cy="1112573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/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2" name="Картина 31">
            <a:extLst>
              <a:ext uri="{FF2B5EF4-FFF2-40B4-BE49-F238E27FC236}">
                <a16:creationId xmlns:a16="http://schemas.microsoft.com/office/drawing/2014/main" id="{94650271-2196-7C95-C6B4-F106AD47CB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1163" y="2224152"/>
            <a:ext cx="4810796" cy="84784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1ECB9D91-831F-40C2-13E2-EA5E0E837677}"/>
              </a:ext>
            </a:extLst>
          </p:cNvPr>
          <p:cNvSpPr txBox="1"/>
          <p:nvPr/>
        </p:nvSpPr>
        <p:spPr>
          <a:xfrm>
            <a:off x="1235276" y="3354295"/>
            <a:ext cx="1110845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bg-BG" sz="7000" b="1" spc="600" dirty="0">
                <a:solidFill>
                  <a:srgbClr val="006600"/>
                </a:solidFill>
              </a:rPr>
              <a:t>Смарт къща</a:t>
            </a:r>
            <a:endParaRPr lang="bg-BG" sz="7000" b="1" spc="600" dirty="0"/>
          </a:p>
        </p:txBody>
      </p:sp>
      <p:pic>
        <p:nvPicPr>
          <p:cNvPr id="18" name="Картина 17" descr="Картина, която съдържа текст, лого, Графика, Шрифт&#10;&#10;Описанието е генерирано автоматично">
            <a:extLst>
              <a:ext uri="{FF2B5EF4-FFF2-40B4-BE49-F238E27FC236}">
                <a16:creationId xmlns:a16="http://schemas.microsoft.com/office/drawing/2014/main" id="{301302AB-B6EE-481F-9F3F-064DD72058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31" y="728386"/>
            <a:ext cx="5792371" cy="579237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90E8C4-AF3E-838D-95C1-4A9088E3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134" y="5346753"/>
            <a:ext cx="6764602" cy="478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5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1438830" y="1973238"/>
            <a:ext cx="15488520" cy="1935364"/>
          </a:xfrm>
          <a:custGeom>
            <a:avLst/>
            <a:gdLst/>
            <a:ahLst/>
            <a:cxnLst/>
            <a:rect l="l" t="t" r="r" b="b"/>
            <a:pathLst>
              <a:path w="15488520" h="1935364">
                <a:moveTo>
                  <a:pt x="0" y="0"/>
                </a:moveTo>
                <a:lnTo>
                  <a:pt x="15488520" y="0"/>
                </a:lnTo>
                <a:lnTo>
                  <a:pt x="15488520" y="1935364"/>
                </a:lnTo>
                <a:lnTo>
                  <a:pt x="0" y="19353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3318" r="-4791" b="-113100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TextBox 5"/>
          <p:cNvSpPr txBox="1"/>
          <p:nvPr/>
        </p:nvSpPr>
        <p:spPr>
          <a:xfrm>
            <a:off x="3276600" y="4224254"/>
            <a:ext cx="5086208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7700" u="sng" spc="-446" dirty="0">
                <a:solidFill>
                  <a:srgbClr val="000000"/>
                </a:solidFill>
                <a:latin typeface="Century Schoolbook" panose="02040604050505020304" pitchFamily="18" charset="0"/>
              </a:rPr>
              <a:t>Габриела Методиева</a:t>
            </a:r>
          </a:p>
          <a:p>
            <a:pPr algn="ctr">
              <a:lnSpc>
                <a:spcPts val="7700"/>
              </a:lnSpc>
            </a:pPr>
            <a:r>
              <a:rPr lang="en-US" sz="7700" u="sng" spc="-446">
                <a:solidFill>
                  <a:srgbClr val="000000"/>
                </a:solidFill>
                <a:latin typeface="Century Schoolbook" panose="02040604050505020304" pitchFamily="18" charset="0"/>
              </a:rPr>
              <a:t>X</a:t>
            </a:r>
            <a:r>
              <a:rPr lang="bg-BG" sz="7700" u="sng" spc="-446">
                <a:solidFill>
                  <a:srgbClr val="000000"/>
                </a:solidFill>
                <a:latin typeface="Century Schoolbook" panose="02040604050505020304" pitchFamily="18" charset="0"/>
              </a:rPr>
              <a:t>б </a:t>
            </a:r>
            <a:r>
              <a:rPr lang="bg-BG" sz="7700" u="sng" spc="-446" dirty="0">
                <a:solidFill>
                  <a:srgbClr val="000000"/>
                </a:solidFill>
                <a:latin typeface="Century Schoolbook" panose="02040604050505020304" pitchFamily="18" charset="0"/>
              </a:rPr>
              <a:t>клас</a:t>
            </a:r>
            <a:endParaRPr lang="en-US" sz="7700" u="sng" spc="-446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668663" y="4233258"/>
            <a:ext cx="4662745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bg-BG" sz="7700" u="sng" spc="-446" dirty="0">
                <a:solidFill>
                  <a:srgbClr val="000000"/>
                </a:solidFill>
                <a:latin typeface="Century Schoolbook" panose="02040604050505020304" pitchFamily="18" charset="0"/>
              </a:rPr>
              <a:t>Христо Донов</a:t>
            </a:r>
          </a:p>
          <a:p>
            <a:pPr algn="ctr">
              <a:lnSpc>
                <a:spcPts val="7700"/>
              </a:lnSpc>
            </a:pPr>
            <a:r>
              <a:rPr lang="en-US" sz="7700" u="sng" spc="-446">
                <a:solidFill>
                  <a:srgbClr val="000000"/>
                </a:solidFill>
                <a:latin typeface="Century Schoolbook" panose="02040604050505020304" pitchFamily="18" charset="0"/>
              </a:rPr>
              <a:t>IX</a:t>
            </a:r>
            <a:r>
              <a:rPr lang="bg-BG" sz="7700" u="sng" spc="-446">
                <a:solidFill>
                  <a:srgbClr val="000000"/>
                </a:solidFill>
                <a:latin typeface="Century Schoolbook" panose="02040604050505020304" pitchFamily="18" charset="0"/>
              </a:rPr>
              <a:t>в </a:t>
            </a:r>
            <a:r>
              <a:rPr lang="bg-BG" sz="7700" u="sng" spc="-446" dirty="0">
                <a:solidFill>
                  <a:srgbClr val="000000"/>
                </a:solidFill>
                <a:latin typeface="Century Schoolbook" panose="02040604050505020304" pitchFamily="18" charset="0"/>
              </a:rPr>
              <a:t>клас</a:t>
            </a:r>
            <a:endParaRPr lang="en-US" sz="7700" u="sng" spc="-446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-1051246">
            <a:off x="-3372611" y="1264131"/>
            <a:ext cx="4739834" cy="4739834"/>
          </a:xfrm>
          <a:custGeom>
            <a:avLst/>
            <a:gdLst/>
            <a:ahLst/>
            <a:cxnLst/>
            <a:rect l="l" t="t" r="r" b="b"/>
            <a:pathLst>
              <a:path w="4739834" h="4739834">
                <a:moveTo>
                  <a:pt x="0" y="0"/>
                </a:moveTo>
                <a:lnTo>
                  <a:pt x="4739834" y="0"/>
                </a:lnTo>
                <a:lnTo>
                  <a:pt x="4739834" y="4739834"/>
                </a:lnTo>
                <a:lnTo>
                  <a:pt x="0" y="4739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2" name="Freeform 12"/>
          <p:cNvSpPr/>
          <p:nvPr/>
        </p:nvSpPr>
        <p:spPr>
          <a:xfrm rot="9323710" flipH="1">
            <a:off x="15419880" y="1064567"/>
            <a:ext cx="2182490" cy="2215726"/>
          </a:xfrm>
          <a:custGeom>
            <a:avLst/>
            <a:gdLst/>
            <a:ahLst/>
            <a:cxnLst/>
            <a:rect l="l" t="t" r="r" b="b"/>
            <a:pathLst>
              <a:path w="2182490" h="2215726">
                <a:moveTo>
                  <a:pt x="2182490" y="0"/>
                </a:moveTo>
                <a:lnTo>
                  <a:pt x="0" y="0"/>
                </a:lnTo>
                <a:lnTo>
                  <a:pt x="0" y="2215726"/>
                </a:lnTo>
                <a:lnTo>
                  <a:pt x="2182490" y="2215726"/>
                </a:lnTo>
                <a:lnTo>
                  <a:pt x="218249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3" name="Freeform 13"/>
          <p:cNvSpPr/>
          <p:nvPr/>
        </p:nvSpPr>
        <p:spPr>
          <a:xfrm rot="642428">
            <a:off x="16965164" y="7999605"/>
            <a:ext cx="1298545" cy="1861713"/>
          </a:xfrm>
          <a:custGeom>
            <a:avLst/>
            <a:gdLst/>
            <a:ahLst/>
            <a:cxnLst/>
            <a:rect l="l" t="t" r="r" b="b"/>
            <a:pathLst>
              <a:path w="1298545" h="1861713">
                <a:moveTo>
                  <a:pt x="0" y="0"/>
                </a:moveTo>
                <a:lnTo>
                  <a:pt x="1298545" y="0"/>
                </a:lnTo>
                <a:lnTo>
                  <a:pt x="1298545" y="1861714"/>
                </a:lnTo>
                <a:lnTo>
                  <a:pt x="0" y="18617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4" name="Freeform 14"/>
          <p:cNvSpPr/>
          <p:nvPr/>
        </p:nvSpPr>
        <p:spPr>
          <a:xfrm rot="-2947305" flipH="1">
            <a:off x="1075238" y="230569"/>
            <a:ext cx="1782824" cy="2777771"/>
          </a:xfrm>
          <a:custGeom>
            <a:avLst/>
            <a:gdLst/>
            <a:ahLst/>
            <a:cxnLst/>
            <a:rect l="l" t="t" r="r" b="b"/>
            <a:pathLst>
              <a:path w="1782824" h="2777771">
                <a:moveTo>
                  <a:pt x="1782824" y="0"/>
                </a:moveTo>
                <a:lnTo>
                  <a:pt x="0" y="0"/>
                </a:lnTo>
                <a:lnTo>
                  <a:pt x="0" y="2777771"/>
                </a:lnTo>
                <a:lnTo>
                  <a:pt x="1782824" y="2777771"/>
                </a:lnTo>
                <a:lnTo>
                  <a:pt x="17828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C71C45E-E889-58FE-15EE-0DDBE71A0264}"/>
              </a:ext>
            </a:extLst>
          </p:cNvPr>
          <p:cNvSpPr txBox="1"/>
          <p:nvPr/>
        </p:nvSpPr>
        <p:spPr>
          <a:xfrm>
            <a:off x="1966650" y="8313854"/>
            <a:ext cx="11728091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8"/>
              </a:lnSpc>
            </a:pPr>
            <a:r>
              <a:rPr lang="bg-BG" sz="3008" b="1" spc="-156" dirty="0">
                <a:solidFill>
                  <a:srgbClr val="006600"/>
                </a:solidFill>
                <a:latin typeface="Century Schoolbook" panose="02040604050505020304" pitchFamily="18" charset="0"/>
              </a:rPr>
              <a:t>Ръководител: инж. </a:t>
            </a:r>
            <a:r>
              <a:rPr lang="bg-BG" sz="3008" b="1" spc="-156">
                <a:solidFill>
                  <a:srgbClr val="006600"/>
                </a:solidFill>
                <a:latin typeface="Century Schoolbook" panose="02040604050505020304" pitchFamily="18" charset="0"/>
              </a:rPr>
              <a:t>Иван Попов </a:t>
            </a:r>
            <a:endParaRPr lang="en-US" sz="3008" b="1" spc="-156" dirty="0">
              <a:solidFill>
                <a:srgbClr val="0066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DCF401B-96B3-8B35-3978-F1AE26B60BA0}"/>
              </a:ext>
            </a:extLst>
          </p:cNvPr>
          <p:cNvSpPr txBox="1"/>
          <p:nvPr/>
        </p:nvSpPr>
        <p:spPr>
          <a:xfrm>
            <a:off x="4350156" y="1648582"/>
            <a:ext cx="9608715" cy="174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АВТОРСКИ ЕКИП</a:t>
            </a:r>
            <a:endParaRPr lang="bg-BG" sz="5000" b="1" spc="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5958" y="17786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586192" y="781770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377662" y="904471"/>
            <a:ext cx="10241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6000" b="1" spc="600" dirty="0">
                <a:solidFill>
                  <a:srgbClr val="006600"/>
                </a:solidFill>
              </a:rPr>
              <a:t>1.Управление на енергията</a:t>
            </a:r>
            <a:endParaRPr lang="bg-BG" sz="6000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709163" y="3125320"/>
            <a:ext cx="10339837" cy="5965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bg-BG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Соларна енегрийна система</a:t>
            </a:r>
            <a:r>
              <a:rPr lang="bg-BG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Инсталиране на соларни панели на покрива, които</a:t>
            </a:r>
            <a:r>
              <a:rPr lang="en-US" sz="3200">
                <a:solidFill>
                  <a:srgbClr val="000000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осигуряват електрическа енергия за дома.                     Умната система следи колко ток използваме и го разпределя между уредите. </a:t>
            </a: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endParaRPr lang="ru-RU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Интелигентни </a:t>
            </a: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контакти и осветление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: Интелигентните (smart) контакти са устройства, които позволяват дистанционно управление на електроуредите, свързани към тях, чрез мобилни приложения или гласови асистенти като Alexa, Google Assistant или Siri.</a:t>
            </a:r>
            <a:endParaRPr lang="en-US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2055292" y="-3529385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63A4B2-D6BB-4639-C9E3-830FC816E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684" y="3052820"/>
            <a:ext cx="6337491" cy="354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493141" y="380270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395278" y="593336"/>
            <a:ext cx="10241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6000" b="1" spc="600" dirty="0">
                <a:solidFill>
                  <a:srgbClr val="006600"/>
                </a:solidFill>
              </a:rPr>
              <a:t>1.Управление на енергията</a:t>
            </a:r>
            <a:endParaRPr lang="bg-BG" sz="6000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759548" y="2728359"/>
            <a:ext cx="10594252" cy="6965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Системата за генериране на ток чрез вода в дома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 работи по подобен начин на принципа на ПАВЕЦ, но в умален мащаб, подходящ за домакинство. </a:t>
            </a:r>
            <a:endParaRPr lang="en-US" sz="320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endParaRPr lang="en-US" sz="3200" b="1" u="sng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Система </a:t>
            </a: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за управление на енергийното потребление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оптимизира използването на електроенергия в дома, като взема предвид както моментната консумация, така и производството на енергия от соларните панели.</a:t>
            </a:r>
            <a:endParaRPr lang="en-US" sz="320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Ветрогенератор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bg-BG" sz="3200">
                <a:solidFill>
                  <a:srgbClr val="000000"/>
                </a:solidFill>
                <a:latin typeface="Century Schoolbook" panose="02040604050505020304" pitchFamily="18" charset="0"/>
              </a:rPr>
              <a:t>това</a:t>
            </a:r>
            <a:r>
              <a:rPr lang="bg-BG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е устройство, което преобразува кинетичната енергия на вятъра в електрическа енергия.</a:t>
            </a:r>
            <a:endParaRPr lang="ru-RU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2055292" y="-3529385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350163-0C64-6B10-59DF-35DBBA25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728" y="673923"/>
            <a:ext cx="6783515" cy="410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D936117-D4A2-2801-4CC3-DB1B51D25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532" y="4935355"/>
            <a:ext cx="6815979" cy="511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03" y="-518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2961246" y="34202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>
            <a:off x="28121" y="80711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-1076354" y="5210147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5085727" y="0"/>
            <a:ext cx="10241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6000" b="1" spc="600" dirty="0">
                <a:solidFill>
                  <a:srgbClr val="006600"/>
                </a:solidFill>
              </a:rPr>
              <a:t>2.Управление на температурата</a:t>
            </a:r>
            <a:endParaRPr lang="bg-BG" sz="6000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228600" y="2306922"/>
            <a:ext cx="18059400" cy="4953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Интелигентен термостат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Система за отопление и климатизация, която следи външната температура и автоматично регулира вътрешната температура в зависимост от сезона и предпочитанията на потребителя.</a:t>
            </a: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endParaRPr lang="ru-RU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Автоматично проветряване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Инсталиране на сензори за температура и влажност, които управляват автоматичното отваряне на прозорците.</a:t>
            </a: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Геотермално отопление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Тази система използва топлинната енергия, съхранявана под земната повърхност, за различни приложения в дома, енергията може да бъде използвана за отопление, охлаждане, вентилация или подгряване на вода. </a:t>
            </a:r>
            <a:endParaRPr lang="ru-RU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2055292" y="-3529385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29A002AC-ED78-7DB1-D0A3-2CDC0EE7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385238"/>
            <a:ext cx="9753600" cy="272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43" y="43607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586192" y="781770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377662" y="904471"/>
            <a:ext cx="10241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6000" b="1" spc="600">
                <a:solidFill>
                  <a:srgbClr val="006600"/>
                </a:solidFill>
              </a:rPr>
              <a:t>3.</a:t>
            </a:r>
            <a:r>
              <a:rPr lang="en-US" sz="6000" b="1" spc="600">
                <a:solidFill>
                  <a:srgbClr val="006600"/>
                </a:solidFill>
              </a:rPr>
              <a:t> </a:t>
            </a:r>
            <a:r>
              <a:rPr lang="bg-BG" sz="6000" b="1" spc="600">
                <a:solidFill>
                  <a:srgbClr val="006600"/>
                </a:solidFill>
              </a:rPr>
              <a:t>Сигурност </a:t>
            </a:r>
            <a:r>
              <a:rPr lang="bg-BG" sz="6000" b="1" spc="600" dirty="0">
                <a:solidFill>
                  <a:srgbClr val="006600"/>
                </a:solidFill>
              </a:rPr>
              <a:t>и безопастност</a:t>
            </a:r>
            <a:endParaRPr lang="bg-BG" sz="6000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842326" y="3393441"/>
            <a:ext cx="10776363" cy="5464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Система за видеонаблюдение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Камерите могат да бъдат свързани с облак и управлявани чрез мобилно приложение.</a:t>
            </a: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endParaRPr lang="ru-RU" sz="320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endParaRPr lang="ru-RU" sz="320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Смарт </a:t>
            </a: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брави и алармена система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 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Инсталиране на брави с пръстов отпечатък или мобилно приложение за отключване. Алармената система следи за неоторизирани опити за влизане, при които заснема опитващият се да влезе и автоматично уведомява собственика.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2055292" y="-3529385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0C2BCC9C-C47D-8D44-CDCA-665E6D59D1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10160" y="3057184"/>
            <a:ext cx="5781298" cy="57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43" y="43607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586192" y="781770"/>
            <a:ext cx="11823968" cy="2195529"/>
          </a:xfrm>
          <a:custGeom>
            <a:avLst/>
            <a:gdLst/>
            <a:ahLst/>
            <a:cxnLst/>
            <a:rect l="l" t="t" r="r" b="b"/>
            <a:pathLst>
              <a:path w="11353788" h="2195529">
                <a:moveTo>
                  <a:pt x="0" y="0"/>
                </a:moveTo>
                <a:lnTo>
                  <a:pt x="11353788" y="0"/>
                </a:lnTo>
                <a:lnTo>
                  <a:pt x="11353788" y="2195529"/>
                </a:lnTo>
                <a:lnTo>
                  <a:pt x="0" y="219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375" b="-31405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4050216">
            <a:off x="15772048" y="419609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2"/>
                </a:lnTo>
                <a:lnTo>
                  <a:pt x="0" y="121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6" name="Freeform 6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7FD9EF78-9118-03C1-6E54-96FECE24A43D}"/>
              </a:ext>
            </a:extLst>
          </p:cNvPr>
          <p:cNvSpPr txBox="1"/>
          <p:nvPr/>
        </p:nvSpPr>
        <p:spPr>
          <a:xfrm>
            <a:off x="1377662" y="904471"/>
            <a:ext cx="10241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6000" b="1" spc="600">
                <a:solidFill>
                  <a:srgbClr val="006600"/>
                </a:solidFill>
              </a:rPr>
              <a:t>3.</a:t>
            </a:r>
            <a:r>
              <a:rPr lang="en-US" sz="6000" b="1" spc="600">
                <a:solidFill>
                  <a:srgbClr val="006600"/>
                </a:solidFill>
              </a:rPr>
              <a:t> </a:t>
            </a:r>
            <a:r>
              <a:rPr lang="bg-BG" sz="6000" b="1" spc="600">
                <a:solidFill>
                  <a:srgbClr val="006600"/>
                </a:solidFill>
              </a:rPr>
              <a:t>Сигурност </a:t>
            </a:r>
            <a:r>
              <a:rPr lang="bg-BG" sz="6000" b="1" spc="600" dirty="0">
                <a:solidFill>
                  <a:srgbClr val="006600"/>
                </a:solidFill>
              </a:rPr>
              <a:t>и безопастност</a:t>
            </a:r>
            <a:endParaRPr lang="bg-BG" sz="6000" b="1" spc="600" dirty="0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1750F74-CF3A-1D85-7CA3-12C959328A9D}"/>
              </a:ext>
            </a:extLst>
          </p:cNvPr>
          <p:cNvSpPr txBox="1"/>
          <p:nvPr/>
        </p:nvSpPr>
        <p:spPr>
          <a:xfrm>
            <a:off x="842326" y="3393441"/>
            <a:ext cx="10282874" cy="2464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926"/>
              </a:lnSpc>
              <a:buFont typeface="Wingdings" panose="05000000000000000000" pitchFamily="2" charset="2"/>
              <a:buChar char="Ø"/>
            </a:pPr>
            <a:r>
              <a:rPr lang="ru-RU" sz="32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Автоматично </a:t>
            </a:r>
            <a:r>
              <a:rPr lang="ru-RU" sz="32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включване на </a:t>
            </a:r>
            <a:r>
              <a:rPr lang="ru-RU" sz="32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светлини</a:t>
            </a:r>
            <a:r>
              <a:rPr lang="ru-RU" sz="3200" b="1">
                <a:solidFill>
                  <a:srgbClr val="000000"/>
                </a:solidFill>
                <a:latin typeface="Century Schoolbook" panose="02040604050505020304" pitchFamily="18" charset="0"/>
              </a:rPr>
              <a:t>:</a:t>
            </a:r>
            <a:r>
              <a:rPr lang="ru-RU" sz="3200">
                <a:solidFill>
                  <a:srgbClr val="000000"/>
                </a:solidFill>
                <a:latin typeface="Century Schoolbook" panose="02040604050505020304" pitchFamily="18" charset="0"/>
              </a:rPr>
              <a:t> Система, която автоматично включва осветлението в определени часове, за да симулира присъствие в дома и по този начин да предотврати кражби и неоторизиран достъп. </a:t>
            </a:r>
            <a:endParaRPr lang="ru-RU" sz="32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3FF8E43-6E8C-4049-E806-0C043608493A}"/>
              </a:ext>
            </a:extLst>
          </p:cNvPr>
          <p:cNvSpPr/>
          <p:nvPr/>
        </p:nvSpPr>
        <p:spPr>
          <a:xfrm rot="-4460706" flipH="1">
            <a:off x="-2055292" y="-3529385"/>
            <a:ext cx="3429365" cy="4594176"/>
          </a:xfrm>
          <a:custGeom>
            <a:avLst/>
            <a:gdLst/>
            <a:ahLst/>
            <a:cxnLst/>
            <a:rect l="l" t="t" r="r" b="b"/>
            <a:pathLst>
              <a:path w="3429365" h="3634202">
                <a:moveTo>
                  <a:pt x="3429365" y="3634202"/>
                </a:moveTo>
                <a:lnTo>
                  <a:pt x="0" y="3634202"/>
                </a:lnTo>
                <a:lnTo>
                  <a:pt x="0" y="0"/>
                </a:lnTo>
                <a:lnTo>
                  <a:pt x="3429365" y="0"/>
                </a:lnTo>
                <a:lnTo>
                  <a:pt x="3429365" y="363420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0C2BCC9C-C47D-8D44-CDCA-665E6D59D1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10160" y="3057184"/>
            <a:ext cx="5781298" cy="57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62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6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3" name="Freeform 3"/>
          <p:cNvSpPr/>
          <p:nvPr/>
        </p:nvSpPr>
        <p:spPr>
          <a:xfrm>
            <a:off x="5382119" y="545863"/>
            <a:ext cx="11007877" cy="1919966"/>
          </a:xfrm>
          <a:custGeom>
            <a:avLst/>
            <a:gdLst/>
            <a:ahLst/>
            <a:cxnLst/>
            <a:rect l="l" t="t" r="r" b="b"/>
            <a:pathLst>
              <a:path w="11007877" h="1919966">
                <a:moveTo>
                  <a:pt x="0" y="0"/>
                </a:moveTo>
                <a:lnTo>
                  <a:pt x="11007878" y="0"/>
                </a:lnTo>
                <a:lnTo>
                  <a:pt x="11007878" y="1919966"/>
                </a:lnTo>
                <a:lnTo>
                  <a:pt x="0" y="19199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2675" r="-4791" b="-52667"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5" name="Freeform 5"/>
          <p:cNvSpPr/>
          <p:nvPr/>
        </p:nvSpPr>
        <p:spPr>
          <a:xfrm rot="-1051246">
            <a:off x="-2147609" y="69844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9" name="Freeform 9"/>
          <p:cNvSpPr/>
          <p:nvPr/>
        </p:nvSpPr>
        <p:spPr>
          <a:xfrm rot="5400000" flipH="1">
            <a:off x="4778587" y="221346"/>
            <a:ext cx="1207064" cy="2388077"/>
          </a:xfrm>
          <a:custGeom>
            <a:avLst/>
            <a:gdLst/>
            <a:ahLst/>
            <a:cxnLst/>
            <a:rect l="l" t="t" r="r" b="b"/>
            <a:pathLst>
              <a:path w="1207064" h="2388077">
                <a:moveTo>
                  <a:pt x="1207064" y="0"/>
                </a:moveTo>
                <a:lnTo>
                  <a:pt x="0" y="0"/>
                </a:lnTo>
                <a:lnTo>
                  <a:pt x="0" y="2388077"/>
                </a:lnTo>
                <a:lnTo>
                  <a:pt x="1207064" y="2388077"/>
                </a:lnTo>
                <a:lnTo>
                  <a:pt x="120706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527A2EC-F63C-BAC3-3EBA-123BCE382068}"/>
              </a:ext>
            </a:extLst>
          </p:cNvPr>
          <p:cNvSpPr txBox="1"/>
          <p:nvPr/>
        </p:nvSpPr>
        <p:spPr>
          <a:xfrm>
            <a:off x="178574" y="2847953"/>
            <a:ext cx="10209380" cy="5868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r>
              <a:rPr lang="ru-RU" sz="28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Автоматизирана система </a:t>
            </a:r>
            <a:r>
              <a:rPr lang="ru-RU" sz="28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за поливане</a:t>
            </a:r>
            <a:r>
              <a:rPr lang="ru-RU" sz="2800">
                <a:solidFill>
                  <a:srgbClr val="000000"/>
                </a:solidFill>
                <a:latin typeface="Century Schoolbook" panose="02040604050505020304" pitchFamily="18" charset="0"/>
              </a:rPr>
              <a:t>: Инсталирането на сензори за влажност в градината, които следят нивата на влага в почвата и автоматично активират напоителната система при нужда, осигурява оптимално напояване без излишно разхищение на вода.</a:t>
            </a:r>
            <a:endParaRPr lang="ru-RU" sz="2800" dirty="0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endParaRPr lang="ru-RU" sz="2800" b="1" u="sng">
              <a:solidFill>
                <a:srgbClr val="000000"/>
              </a:solidFill>
              <a:latin typeface="Century Schoolbook" panose="02040604050505020304" pitchFamily="18" charset="0"/>
            </a:endParaRPr>
          </a:p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r>
              <a:rPr lang="ru-RU" sz="2800" b="1" u="sng">
                <a:solidFill>
                  <a:srgbClr val="000000"/>
                </a:solidFill>
                <a:latin typeface="Century Schoolbook" panose="02040604050505020304" pitchFamily="18" charset="0"/>
              </a:rPr>
              <a:t>Интелигентни </a:t>
            </a:r>
            <a:r>
              <a:rPr lang="ru-RU" sz="2800" b="1" u="sng" dirty="0">
                <a:solidFill>
                  <a:srgbClr val="000000"/>
                </a:solidFill>
                <a:latin typeface="Century Schoolbook" panose="02040604050505020304" pitchFamily="18" charset="0"/>
              </a:rPr>
              <a:t>външни светлини</a:t>
            </a:r>
            <a:r>
              <a:rPr lang="ru-RU" sz="2800" dirty="0">
                <a:solidFill>
                  <a:srgbClr val="000000"/>
                </a:solidFill>
                <a:latin typeface="Century Schoolbook" panose="02040604050505020304" pitchFamily="18" charset="0"/>
              </a:rPr>
              <a:t>: Осветление, което се активира при движение или по график. Външните светлини могат също така да се управляват дистанционно чрез мобилно приложение.</a:t>
            </a:r>
          </a:p>
          <a:p>
            <a:pPr marL="457200" indent="-457200">
              <a:lnSpc>
                <a:spcPts val="4164"/>
              </a:lnSpc>
              <a:buFont typeface="Wingdings" panose="05000000000000000000" pitchFamily="2" charset="2"/>
              <a:buChar char="Ø"/>
            </a:pPr>
            <a:endParaRPr lang="ru-RU" sz="2800" b="1" u="sng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B48FC640-BD40-7233-ACE7-05DC4AE18349}"/>
              </a:ext>
            </a:extLst>
          </p:cNvPr>
          <p:cNvSpPr txBox="1"/>
          <p:nvPr/>
        </p:nvSpPr>
        <p:spPr>
          <a:xfrm>
            <a:off x="5791200" y="96537"/>
            <a:ext cx="9608715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24"/>
              </a:lnSpc>
            </a:pPr>
            <a:r>
              <a:rPr lang="bg-BG" sz="5000" b="1" spc="600" dirty="0">
                <a:solidFill>
                  <a:srgbClr val="006600"/>
                </a:solidFill>
              </a:rPr>
              <a:t>4. Градина и екстериор</a:t>
            </a:r>
            <a:endParaRPr lang="bg-BG" sz="5000" b="1" spc="600" dirty="0"/>
          </a:p>
        </p:txBody>
      </p:sp>
      <p:pic>
        <p:nvPicPr>
          <p:cNvPr id="6148" name="Picture 4" descr="Слънчева топка от медна тел Външна декорация Двор Градина Интелигентни фоточувствителни коледни светлини за пътека за празник">
            <a:extLst>
              <a:ext uri="{FF2B5EF4-FFF2-40B4-BE49-F238E27FC236}">
                <a16:creationId xmlns:a16="http://schemas.microsoft.com/office/drawing/2014/main" id="{3AD39006-5207-E89E-153D-3C169BAD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300" y="2360253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TM10001105[[fn=Реколта]]</Template>
  <TotalTime>884</TotalTime>
  <Words>701</Words>
  <Application>Microsoft Office PowerPoint</Application>
  <PresentationFormat>По избор</PresentationFormat>
  <Paragraphs>55</Paragraphs>
  <Slides>14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14</vt:i4>
      </vt:variant>
    </vt:vector>
  </HeadingPairs>
  <TitlesOfParts>
    <vt:vector size="21" baseType="lpstr">
      <vt:lpstr>Gaegu Bold</vt:lpstr>
      <vt:lpstr>Century Schoolbook</vt:lpstr>
      <vt:lpstr>Calibri</vt:lpstr>
      <vt:lpstr>Aptos</vt:lpstr>
      <vt:lpstr>Wingdings</vt:lpstr>
      <vt:lpstr>Arial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 Sustainability Education Presentation in Green Blue and White Photographic Style</dc:title>
  <dc:creator>Grozdena Chalakova</dc:creator>
  <cp:lastModifiedBy>Иван Попов</cp:lastModifiedBy>
  <cp:revision>133</cp:revision>
  <dcterms:created xsi:type="dcterms:W3CDTF">2006-08-16T00:00:00Z</dcterms:created>
  <dcterms:modified xsi:type="dcterms:W3CDTF">2024-10-15T10:57:40Z</dcterms:modified>
  <dc:identifier>DAGFSh-DcQ4</dc:identifier>
</cp:coreProperties>
</file>