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88" r:id="rId5"/>
    <p:sldId id="265" r:id="rId6"/>
    <p:sldId id="280" r:id="rId7"/>
    <p:sldId id="285" r:id="rId8"/>
    <p:sldId id="268" r:id="rId9"/>
    <p:sldId id="286" r:id="rId10"/>
    <p:sldId id="287" r:id="rId11"/>
    <p:sldId id="258" r:id="rId12"/>
    <p:sldId id="269" r:id="rId13"/>
    <p:sldId id="270" r:id="rId14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Gaegu Bold" charset="0"/>
      <p:regular r:id="rId20"/>
    </p:embeddedFont>
    <p:embeddedFont>
      <p:font typeface="Dosis Semi-Bold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11" autoAdjust="0"/>
  </p:normalViewPr>
  <p:slideViewPr>
    <p:cSldViewPr>
      <p:cViewPr varScale="1">
        <p:scale>
          <a:sx n="54" d="100"/>
          <a:sy n="54" d="100"/>
        </p:scale>
        <p:origin x="-7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pPr/>
              <a:t>19.10.2024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xmlns="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DBAB-633D-4D1B-94CD-A90F5252C311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5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3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6" Type="http://schemas.openxmlformats.org/officeDocument/2006/relationships/image" Target="../media/image34.svg"/><Relationship Id="rId11" Type="http://schemas.openxmlformats.org/officeDocument/2006/relationships/image" Target="../media/image34.jpeg"/><Relationship Id="rId10" Type="http://schemas.openxmlformats.org/officeDocument/2006/relationships/image" Target="../media/image33.jpe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xmlns="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xmlns="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xmlns="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xmlns="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xmlns="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Картина 25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51C3C959-2699-21DD-7189-5BA17B7CDA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7821" y="308963"/>
            <a:ext cx="10813577" cy="10813577"/>
          </a:xfrm>
          <a:prstGeom prst="rect">
            <a:avLst/>
          </a:prstGeom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xmlns="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xmlns="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2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6146" name="AutoShape 2" descr="blob:https://www.facebook.com/646f1228-b329-48e8-a044-41fe47f93ff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20" name="Картина 19" descr="M9MYKHM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285750"/>
            <a:ext cx="12801600" cy="960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881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130032" y="1478741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xmlns="" id="{7FD9EF78-9118-03C1-6E54-96FECE24A43D}"/>
              </a:ext>
            </a:extLst>
          </p:cNvPr>
          <p:cNvSpPr txBox="1"/>
          <p:nvPr/>
        </p:nvSpPr>
        <p:spPr>
          <a:xfrm>
            <a:off x="1641849" y="2286715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71750F74-CF3A-1D85-7CA3-12C959328A9D}"/>
              </a:ext>
            </a:extLst>
          </p:cNvPr>
          <p:cNvSpPr txBox="1"/>
          <p:nvPr/>
        </p:nvSpPr>
        <p:spPr>
          <a:xfrm>
            <a:off x="2209800" y="5219700"/>
            <a:ext cx="9974451" cy="4054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6"/>
              </a:lnSpc>
              <a:buFont typeface="Wingdings" pitchFamily="2" charset="2"/>
              <a:buChar char="Ø"/>
            </a:pPr>
            <a:r>
              <a:rPr lang="bg-BG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Пожарогасителният роботизиран автомобил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интегрира роботика, дистанционна комуникация и възможности за ръчно управление;</a:t>
            </a:r>
          </a:p>
          <a:p>
            <a:pPr>
              <a:lnSpc>
                <a:spcPts val="3926"/>
              </a:lnSpc>
              <a:buFont typeface="Wingdings" pitchFamily="2" charset="2"/>
              <a:buChar char="Ø"/>
            </a:pPr>
            <a:r>
              <a:rPr lang="bg-BG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 Предимството му е, че има способността да открие местоположението на пожара, има компактно тяло и </a:t>
            </a:r>
            <a:r>
              <a:rPr lang="bg-BG" sz="2400" b="1">
                <a:latin typeface="Times New Roman" pitchFamily="18" charset="0"/>
                <a:ea typeface="Times New Roman"/>
                <a:cs typeface="Times New Roman" pitchFamily="18" charset="0"/>
              </a:rPr>
              <a:t>лека конструкция;</a:t>
            </a:r>
            <a:endParaRPr lang="bg-BG" sz="24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ts val="3926"/>
              </a:lnSpc>
              <a:buFont typeface="Wingdings" pitchFamily="2" charset="2"/>
              <a:buChar char="Ø"/>
            </a:pPr>
            <a:r>
              <a:rPr lang="bg-BG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 Използването му ще повиши времето за реакция и ще намали щетите от възникналите пожари.</a:t>
            </a:r>
            <a:endParaRPr lang="bg-BG" sz="2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400" b="1" dirty="0">
                <a:latin typeface="+mj-lt"/>
                <a:ea typeface="Times New Roman"/>
                <a:cs typeface="Times New Roman"/>
              </a:rPr>
              <a:t> </a:t>
            </a:r>
            <a:endParaRPr lang="bg-BG" sz="2000" b="1" dirty="0">
              <a:latin typeface="+mj-lt"/>
              <a:ea typeface="Times New Roman"/>
              <a:cs typeface="Times New Roman"/>
            </a:endParaRPr>
          </a:p>
          <a:p>
            <a:pPr algn="ctr">
              <a:lnSpc>
                <a:spcPts val="3926"/>
              </a:lnSpc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4" name="Freeform 4"/>
          <p:cNvSpPr/>
          <p:nvPr/>
        </p:nvSpPr>
        <p:spPr>
          <a:xfrm>
            <a:off x="4800600" y="1790700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4800600" y="1485900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/>
              <a:t>Заключение: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8039100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2600" y="7886700"/>
            <a:ext cx="7504602" cy="1977083"/>
          </a:xfrm>
          <a:prstGeom prst="rect">
            <a:avLst/>
          </a:prstGeom>
        </p:spPr>
      </p:pic>
      <p:sp>
        <p:nvSpPr>
          <p:cNvPr id="14" name="Текстово поле 13"/>
          <p:cNvSpPr txBox="1"/>
          <p:nvPr/>
        </p:nvSpPr>
        <p:spPr>
          <a:xfrm>
            <a:off x="3810000" y="4457700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Използването на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проектно-базирания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подход при изучаването на измененията на     климата и възможностите за устойчив начин на живот подпомага за изграждането на осъзнатост, усвояването на ценни умения, нагласи и ценности, които спомагат за справянето с проблемите, причинени от глобалните климатични промени. И не само!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Образованието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младите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поколения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днес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определя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професиите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изберат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утре. 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светът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има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нужда от все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повече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климатично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осъзнати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специалисти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професионалисти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различни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bg-BG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xmlns="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xmlns="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21" name="Картина 20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CBACC101-DCD6-CA99-24B1-A1AD8F661AA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9686" y="-608846"/>
            <a:ext cx="7420984" cy="7420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57400" y="308610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E515ACCA-C0DE-CDEA-1545-D8D3E520A778}"/>
              </a:ext>
            </a:extLst>
          </p:cNvPr>
          <p:cNvSpPr txBox="1"/>
          <p:nvPr/>
        </p:nvSpPr>
        <p:spPr>
          <a:xfrm>
            <a:off x="3048000" y="6896100"/>
            <a:ext cx="11944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Наименование на училището: ПГМЕТ “Ген. Иван Бъчваров”, гр. Севлиево</a:t>
            </a:r>
            <a:endParaRPr lang="en-US" sz="3008" b="1" spc="-156" dirty="0">
              <a:solidFill>
                <a:srgbClr val="6B4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B33C52B3-FBA8-3717-6725-4CCCB0A445AA}"/>
              </a:ext>
            </a:extLst>
          </p:cNvPr>
          <p:cNvSpPr txBox="1"/>
          <p:nvPr/>
        </p:nvSpPr>
        <p:spPr>
          <a:xfrm>
            <a:off x="3402979" y="8003672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 група: </a:t>
            </a:r>
            <a:r>
              <a:rPr lang="en-US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XI, XII </a:t>
            </a:r>
            <a:r>
              <a:rPr lang="bg-BG" sz="3008" b="1" spc="-156" dirty="0">
                <a:solidFill>
                  <a:srgbClr val="6B4723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endParaRPr lang="en-US" sz="3008" b="1" spc="-156" dirty="0">
              <a:solidFill>
                <a:srgbClr val="6B47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xmlns="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xmlns="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xmlns="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1ECB9D91-831F-40C2-13E2-EA5E0E837677}"/>
              </a:ext>
            </a:extLst>
          </p:cNvPr>
          <p:cNvSpPr txBox="1"/>
          <p:nvPr/>
        </p:nvSpPr>
        <p:spPr>
          <a:xfrm>
            <a:off x="2819400" y="4381500"/>
            <a:ext cx="1206607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6000" b="1" dirty="0">
                <a:latin typeface="Times New Roman"/>
                <a:ea typeface="Times New Roman"/>
              </a:rPr>
              <a:t>ПОЖАРОГАСИЛЕН РОБОТИЗИРАН АВТОМОБИЛ </a:t>
            </a:r>
            <a:endParaRPr lang="bg-BG" sz="6000" b="1" spc="600" dirty="0"/>
          </a:p>
        </p:txBody>
      </p:sp>
      <p:pic>
        <p:nvPicPr>
          <p:cNvPr id="35" name="Картина 3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C15267E-BC03-0816-D26B-9FE709D33C5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1426" y="422613"/>
            <a:ext cx="6404829" cy="64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54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2C71C45E-E889-58FE-15EE-0DDBE71A0264}"/>
              </a:ext>
            </a:extLst>
          </p:cNvPr>
          <p:cNvSpPr txBox="1"/>
          <p:nvPr/>
        </p:nvSpPr>
        <p:spPr>
          <a:xfrm>
            <a:off x="1981200" y="7200900"/>
            <a:ext cx="14797350" cy="2105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bg-BG" sz="3008" b="1" spc="-156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Ръководители: </a:t>
            </a:r>
            <a:r>
              <a:rPr lang="bg-BG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Ивелина Колева, главен учител</a:t>
            </a:r>
            <a:endParaRPr lang="bg-BG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bg-BG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инж. Стефан Николов, старши учител</a:t>
            </a:r>
            <a:endParaRPr lang="bg-BG" sz="28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ts val="2858"/>
              </a:lnSpc>
            </a:pP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АВТОРСКИ ЕКИП</a:t>
            </a:r>
            <a:endParaRPr lang="bg-BG" sz="5000" b="1" spc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Текстово поле 16"/>
          <p:cNvSpPr txBox="1"/>
          <p:nvPr/>
        </p:nvSpPr>
        <p:spPr>
          <a:xfrm>
            <a:off x="3276600" y="4762500"/>
            <a:ext cx="1303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4000" b="1" dirty="0">
                <a:latin typeface="Times New Roman" pitchFamily="18" charset="0"/>
                <a:ea typeface="Times New Roman"/>
                <a:cs typeface="Times New Roman" pitchFamily="18" charset="0"/>
              </a:rPr>
              <a:t>Красимир Пенев, ХI</a:t>
            </a:r>
            <a:r>
              <a:rPr lang="bg-BG" sz="4000" b="1" baseline="30000" dirty="0">
                <a:latin typeface="Times New Roman" pitchFamily="18" charset="0"/>
                <a:ea typeface="Times New Roman"/>
                <a:cs typeface="Times New Roman" pitchFamily="18" charset="0"/>
              </a:rPr>
              <a:t>А </a:t>
            </a:r>
            <a:r>
              <a:rPr lang="bg-BG" sz="4000" b="1" dirty="0">
                <a:latin typeface="Times New Roman" pitchFamily="18" charset="0"/>
                <a:ea typeface="Times New Roman"/>
                <a:cs typeface="Times New Roman" pitchFamily="18" charset="0"/>
              </a:rPr>
              <a:t>клас</a:t>
            </a:r>
          </a:p>
          <a:p>
            <a:r>
              <a:rPr lang="bg-BG" sz="4000" b="1" dirty="0">
                <a:latin typeface="Times New Roman" pitchFamily="18" charset="0"/>
                <a:ea typeface="Times New Roman"/>
                <a:cs typeface="Times New Roman" pitchFamily="18" charset="0"/>
              </a:rPr>
              <a:t>			     Хюлия Моллова, XII</a:t>
            </a:r>
            <a:r>
              <a:rPr lang="bg-BG" sz="4000" b="1" baseline="30000" dirty="0">
                <a:latin typeface="Times New Roman" pitchFamily="18" charset="0"/>
                <a:ea typeface="Times New Roman"/>
                <a:cs typeface="Times New Roman" pitchFamily="18" charset="0"/>
              </a:rPr>
              <a:t>Б </a:t>
            </a:r>
            <a:r>
              <a:rPr lang="bg-BG" sz="4000" b="1" dirty="0">
                <a:latin typeface="Times New Roman" pitchFamily="18" charset="0"/>
                <a:ea typeface="Times New Roman"/>
                <a:cs typeface="Times New Roman" pitchFamily="18" charset="0"/>
              </a:rPr>
              <a:t>клас</a:t>
            </a:r>
            <a:endParaRPr lang="bg-BG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2970694" y="-860885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79391" y="818280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5B5939-3651-6D95-E8FF-4336F0AF786E}"/>
              </a:ext>
            </a:extLst>
          </p:cNvPr>
          <p:cNvSpPr txBox="1"/>
          <p:nvPr/>
        </p:nvSpPr>
        <p:spPr>
          <a:xfrm rot="21424823">
            <a:off x="2185739" y="3289074"/>
            <a:ext cx="14833748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/>
              <a:t>Въведение</a:t>
            </a:r>
          </a:p>
        </p:txBody>
      </p:sp>
      <p:sp>
        <p:nvSpPr>
          <p:cNvPr id="13" name="Текстово поле 12"/>
          <p:cNvSpPr txBox="1"/>
          <p:nvPr/>
        </p:nvSpPr>
        <p:spPr>
          <a:xfrm rot="21333077">
            <a:off x="1161865" y="4677875"/>
            <a:ext cx="15468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Климатичните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промени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едно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най-големите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предизвикателства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нашето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Те водят до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екстремни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метеорологични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явления,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като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горещи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вълни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и суши,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увеличават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риска от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пожари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В отговор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тази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нарастваща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заплаха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технологиите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играят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ключова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роля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разработването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иновативни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решения за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борба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 пожарите. Един от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тези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иновативни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подходи 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използването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пожарогасителни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роботизирани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автомобили.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Тези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високотехнологични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машини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проектирани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да се справят с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пожари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труднодостъпни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опасни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като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същевременно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минимизират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риска за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човешкия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живот.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тази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презентация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разгледаме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климатичните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промени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влияят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честотата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интензивността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 пожарите и как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роботизираните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технологии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могат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помогнат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борбата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тях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46895" y="-784686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84911" y="4873285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1914863" y="5964167"/>
            <a:ext cx="709674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Анализира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комплексна информация и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данни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обобщава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оценява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данни</a:t>
            </a:r>
            <a:endParaRPr lang="ru-RU" sz="294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33"/>
              </a:lnSpc>
            </a:pP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няколко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източника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планира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изработване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макет,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включващ</a:t>
            </a:r>
            <a:endParaRPr lang="ru-RU" sz="294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33"/>
              </a:lnSpc>
            </a:pP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последователни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стъпки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94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решаване</a:t>
            </a:r>
            <a:r>
              <a:rPr lang="ru-RU" sz="294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проблем.</a:t>
            </a:r>
            <a:endParaRPr lang="en-US" sz="294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3FCF08A4-BF13-5E00-C682-909B30F03AC6}"/>
              </a:ext>
            </a:extLst>
          </p:cNvPr>
          <p:cNvSpPr txBox="1"/>
          <p:nvPr/>
        </p:nvSpPr>
        <p:spPr>
          <a:xfrm rot="-167627">
            <a:off x="9855740" y="5536485"/>
            <a:ext cx="740568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bg-BG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Планираните дейности </a:t>
            </a:r>
            <a:r>
              <a:rPr lang="bg-BG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надграждат</a:t>
            </a:r>
            <a:r>
              <a:rPr lang="bg-BG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усвоените теоретични знания по география и икономика, 8 клас, тема “Глобални проблеми на съвременността”.</a:t>
            </a:r>
          </a:p>
          <a:p>
            <a:pPr algn="ctr">
              <a:lnSpc>
                <a:spcPts val="4033"/>
              </a:lnSpc>
            </a:pPr>
            <a:r>
              <a:rPr lang="bg-BG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Проектът развива 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умения за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устойчивото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развитие и</a:t>
            </a:r>
          </a:p>
          <a:p>
            <a:pPr algn="ctr">
              <a:lnSpc>
                <a:spcPts val="4033"/>
              </a:lnSpc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здравословен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начин на живот чрез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осъзнаване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необходимостта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опазване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околната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среда</a:t>
            </a:r>
            <a:r>
              <a:rPr lang="ru-RU" sz="280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28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25F2ABB7-E241-0E82-6C3B-7056D52E6A78}"/>
              </a:ext>
            </a:extLst>
          </p:cNvPr>
          <p:cNvSpPr txBox="1"/>
          <p:nvPr/>
        </p:nvSpPr>
        <p:spPr>
          <a:xfrm rot="-167627">
            <a:off x="8496999" y="450014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5B5939-3651-6D95-E8FF-4336F0AF786E}"/>
              </a:ext>
            </a:extLst>
          </p:cNvPr>
          <p:cNvSpPr txBox="1"/>
          <p:nvPr/>
        </p:nvSpPr>
        <p:spPr>
          <a:xfrm rot="21419476">
            <a:off x="2185739" y="2968474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743200" y="4000500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90800" y="3543300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48600" y="4381500"/>
            <a:ext cx="373965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839200" y="3619500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40000" y="3543300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xmlns="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xmlns="" id="{A2D6CC28-A0CD-3D80-6A05-3B2E27B52DE9}"/>
              </a:ext>
            </a:extLst>
          </p:cNvPr>
          <p:cNvSpPr txBox="1"/>
          <p:nvPr/>
        </p:nvSpPr>
        <p:spPr>
          <a:xfrm>
            <a:off x="7620000" y="5067300"/>
            <a:ext cx="4992937" cy="418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Математически компетентности и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основни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343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компетентности в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природните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науки и</a:t>
            </a:r>
          </a:p>
          <a:p>
            <a:pPr algn="ctr">
              <a:lnSpc>
                <a:spcPts val="3343"/>
              </a:lnSpc>
            </a:pP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технологиите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ts val="3343"/>
              </a:lnSpc>
              <a:buFont typeface="Arial" pitchFamily="34" charset="0"/>
              <a:buChar char="•"/>
            </a:pP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Дигитална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компетентност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ts val="3343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Умения за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учене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>
              <a:lnSpc>
                <a:spcPts val="3343"/>
              </a:lnSpc>
              <a:buFont typeface="Arial" pitchFamily="34" charset="0"/>
              <a:buChar char="•"/>
            </a:pPr>
            <a:r>
              <a:rPr lang="bg-BG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Социални и граждански компетентности ;</a:t>
            </a:r>
          </a:p>
          <a:p>
            <a:pPr algn="ctr">
              <a:lnSpc>
                <a:spcPts val="3343"/>
              </a:lnSpc>
              <a:buFont typeface="Arial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Умения за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устойчивото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развитие и</a:t>
            </a:r>
          </a:p>
          <a:p>
            <a:pPr algn="ctr">
              <a:lnSpc>
                <a:spcPts val="3343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здравословен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начин на живот.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xmlns="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xmlns="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xmlns="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xmlns="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xmlns="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xmlns="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xmlns="" id="{7564A489-39B5-FC0E-069C-CDDA8484F9BE}"/>
              </a:ext>
            </a:extLst>
          </p:cNvPr>
          <p:cNvSpPr txBox="1"/>
          <p:nvPr/>
        </p:nvSpPr>
        <p:spPr>
          <a:xfrm>
            <a:off x="1219200" y="4229100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xmlns="" id="{A88E72A5-4CA7-A6D6-7826-52B09A6D1834}"/>
              </a:ext>
            </a:extLst>
          </p:cNvPr>
          <p:cNvSpPr txBox="1"/>
          <p:nvPr/>
        </p:nvSpPr>
        <p:spPr>
          <a:xfrm>
            <a:off x="13411200" y="4457700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xmlns="" id="{6E9176FA-9DDC-705C-61B6-DC94B6E842AD}"/>
              </a:ext>
            </a:extLst>
          </p:cNvPr>
          <p:cNvSpPr txBox="1"/>
          <p:nvPr/>
        </p:nvSpPr>
        <p:spPr>
          <a:xfrm>
            <a:off x="533400" y="4762500"/>
            <a:ext cx="6858000" cy="670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Целта на проекта е да създаде пожарогасителен роботизиран автомобил.  С помощта на мобилен телефон, потребителят може да насочи превозното средство към точното място, където се случва пожарът, и след това да използва устройството за пръскане на вода за гасене на огъня.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Когато сензорите открият пожар, те комуникират с </a:t>
            </a:r>
            <a:r>
              <a:rPr lang="bg-BG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микроконтролера</a:t>
            </a:r>
            <a:r>
              <a:rPr lang="bg-BG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bg-BG" sz="2000" b="1" dirty="0" err="1">
                <a:latin typeface="Times New Roman" pitchFamily="18" charset="0"/>
                <a:ea typeface="Times New Roman"/>
                <a:cs typeface="Times New Roman" pitchFamily="18" charset="0"/>
              </a:rPr>
              <a:t>Arduino</a:t>
            </a:r>
            <a:r>
              <a:rPr lang="bg-BG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 UNO) и роботът се придвижва към засегнатата от пожара зона. Пожарогасителят се монтира на роботизираното превозно средство, което след това се управлява по безжична връзка, така че да гаси пожара автоматично.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bg-BG" sz="1400" dirty="0">
              <a:ea typeface="Times New Roman"/>
              <a:cs typeface="Times New Roman"/>
            </a:endParaRPr>
          </a:p>
          <a:p>
            <a:pPr>
              <a:lnSpc>
                <a:spcPts val="3343"/>
              </a:lnSpc>
            </a:pPr>
            <a:endParaRPr lang="bg-BG" sz="1600" dirty="0">
              <a:solidFill>
                <a:srgbClr val="000000"/>
              </a:solidFill>
              <a:latin typeface="Dosis Semi-Bold"/>
            </a:endParaRPr>
          </a:p>
          <a:p>
            <a:pPr algn="ctr">
              <a:lnSpc>
                <a:spcPts val="3343"/>
              </a:lnSpc>
            </a:pP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xmlns="" id="{EFDEFA43-E77F-2E84-A00A-890C23B095E3}"/>
              </a:ext>
            </a:extLst>
          </p:cNvPr>
          <p:cNvSpPr txBox="1"/>
          <p:nvPr/>
        </p:nvSpPr>
        <p:spPr>
          <a:xfrm>
            <a:off x="13335000" y="5219700"/>
            <a:ext cx="4724400" cy="5298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48056" algn="ctr" fontAlgn="base">
              <a:buSzPts val="1200"/>
              <a:buFont typeface="Wingdings"/>
              <a:buChar char="q"/>
            </a:pPr>
            <a:r>
              <a:rPr lang="bg-BG" sz="2000" b="1" dirty="0">
                <a:latin typeface="Times New Roman"/>
                <a:ea typeface="Times New Roman"/>
                <a:cs typeface="Times New Roman"/>
              </a:rPr>
              <a:t>Учениците прилагат знания и умения в изпълнението на практически задачи, пряко свързани с техните интереси и реалните условия извън класната стая;</a:t>
            </a:r>
          </a:p>
          <a:p>
            <a:pPr indent="448056" algn="ctr" fontAlgn="base">
              <a:buSzPts val="1200"/>
              <a:buFont typeface="Wingdings"/>
              <a:buChar char="q"/>
            </a:pPr>
            <a:r>
              <a:rPr lang="bg-BG" sz="2000" b="1" dirty="0">
                <a:latin typeface="Times New Roman"/>
                <a:ea typeface="Times New Roman"/>
                <a:cs typeface="Times New Roman"/>
              </a:rPr>
              <a:t>Пренасяйки придобитите знания в реализиране на интердисциплинарни дейности по география и икономика и приложна електроника, учениците придобиват различни ключови компетентности, необходими за успешна реализация;</a:t>
            </a:r>
          </a:p>
          <a:p>
            <a:pPr indent="448056" algn="ctr" fontAlgn="base">
              <a:buSzPts val="1200"/>
              <a:buFont typeface="Wingdings"/>
              <a:buChar char="q"/>
            </a:pPr>
            <a:r>
              <a:rPr lang="bg-BG" sz="2000" b="1" dirty="0">
                <a:latin typeface="Times New Roman"/>
                <a:ea typeface="Times New Roman"/>
                <a:cs typeface="Times New Roman"/>
              </a:rPr>
              <a:t>Развиват творческо мислене, инициативност и математическа грамотност.</a:t>
            </a:r>
            <a:endParaRPr lang="bg-BG" sz="2000" b="1" dirty="0">
              <a:latin typeface="Times New Roman"/>
              <a:ea typeface="Arial"/>
              <a:cs typeface="Times New Roman"/>
            </a:endParaRPr>
          </a:p>
          <a:p>
            <a:pPr indent="448056" algn="just" fontAlgn="base">
              <a:buSzPts val="1200"/>
              <a:buFont typeface="Wingdings"/>
              <a:buChar char="q"/>
            </a:pPr>
            <a:endParaRPr lang="bg-BG" sz="1600" dirty="0"/>
          </a:p>
          <a:p>
            <a:pPr indent="448056" algn="just" fontAlgn="base">
              <a:buSzPts val="1200"/>
              <a:buFont typeface="Wingdings"/>
              <a:buChar char="q"/>
            </a:pP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Freeform 12"/>
          <p:cNvSpPr/>
          <p:nvPr/>
        </p:nvSpPr>
        <p:spPr>
          <a:xfrm rot="7251747">
            <a:off x="15679499" y="730767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7587409" flipH="1">
            <a:off x="645869" y="727772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1247510" y="3821587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C113ECF2-2363-EC8A-7482-4855186FF87E}"/>
              </a:ext>
            </a:extLst>
          </p:cNvPr>
          <p:cNvSpPr/>
          <p:nvPr/>
        </p:nvSpPr>
        <p:spPr>
          <a:xfrm>
            <a:off x="4276514" y="91749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1-ви етап: </a:t>
            </a:r>
            <a:endParaRPr lang="bg-BG" sz="5000" b="1" spc="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4000500"/>
            <a:ext cx="3920756" cy="5227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4229100"/>
            <a:ext cx="3829172" cy="5105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00100" y="5435927"/>
            <a:ext cx="4246358" cy="3184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F5111E-BB5C-32AF-CBFA-B7E5E74656D9}"/>
              </a:ext>
            </a:extLst>
          </p:cNvPr>
          <p:cNvSpPr txBox="1"/>
          <p:nvPr/>
        </p:nvSpPr>
        <p:spPr>
          <a:xfrm>
            <a:off x="2133599" y="3314699"/>
            <a:ext cx="3872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1-елементи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CC4F79-FBBB-6FB0-0C7F-30D6369CC240}"/>
              </a:ext>
            </a:extLst>
          </p:cNvPr>
          <p:cNvSpPr txBox="1"/>
          <p:nvPr/>
        </p:nvSpPr>
        <p:spPr>
          <a:xfrm>
            <a:off x="7487529" y="9331124"/>
            <a:ext cx="360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2-монтиране на </a:t>
            </a:r>
            <a:r>
              <a:rPr lang="en-US" sz="2000" b="1" dirty="0"/>
              <a:t>Flame </a:t>
            </a:r>
            <a:r>
              <a:rPr lang="bg-BG" sz="2000" b="1" dirty="0"/>
              <a:t>сензори и водна помпа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501CD5-16EB-0F97-6F9A-F677FFDD56B0}"/>
              </a:ext>
            </a:extLst>
          </p:cNvPr>
          <p:cNvSpPr txBox="1"/>
          <p:nvPr/>
        </p:nvSpPr>
        <p:spPr>
          <a:xfrm>
            <a:off x="12455564" y="4708435"/>
            <a:ext cx="347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</a:t>
            </a:r>
            <a:r>
              <a:rPr lang="bg-BG" sz="2000" b="1" dirty="0" smtClean="0"/>
              <a:t>3-сглобяване </a:t>
            </a:r>
            <a:r>
              <a:rPr lang="bg-BG" sz="2000" b="1" dirty="0"/>
              <a:t>и запояване на мотори</a:t>
            </a:r>
          </a:p>
        </p:txBody>
      </p:sp>
    </p:spTree>
    <p:extLst>
      <p:ext uri="{BB962C8B-B14F-4D97-AF65-F5344CB8AC3E}">
        <p14:creationId xmlns:p14="http://schemas.microsoft.com/office/powerpoint/2010/main" xmlns="" val="41659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Freeform 12"/>
          <p:cNvSpPr/>
          <p:nvPr/>
        </p:nvSpPr>
        <p:spPr>
          <a:xfrm rot="7251747">
            <a:off x="15679499" y="730767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7587409" flipH="1">
            <a:off x="645869" y="727772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1247510" y="3821587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C113ECF2-2363-EC8A-7482-4855186FF87E}"/>
              </a:ext>
            </a:extLst>
          </p:cNvPr>
          <p:cNvSpPr/>
          <p:nvPr/>
        </p:nvSpPr>
        <p:spPr>
          <a:xfrm>
            <a:off x="4495800" y="190500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89628" r="-4791" b="-33268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32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5000" b="1" spc="600" dirty="0">
                <a:solidFill>
                  <a:srgbClr val="006600"/>
                </a:solidFill>
              </a:rPr>
              <a:t>2-</a:t>
            </a:r>
            <a:r>
              <a:rPr lang="bg-BG" sz="5000" b="1" spc="600" dirty="0">
                <a:solidFill>
                  <a:srgbClr val="006600"/>
                </a:solidFill>
              </a:rPr>
              <a:t>ри етап: </a:t>
            </a:r>
            <a:endParaRPr lang="bg-BG" sz="5000" b="1" spc="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4076700"/>
            <a:ext cx="4051756" cy="54023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0302" y="3959652"/>
            <a:ext cx="4515648" cy="33867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1000" y="5600700"/>
            <a:ext cx="4524678" cy="3393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6B7003-1D93-4DB2-339B-D85BD67BCC25}"/>
              </a:ext>
            </a:extLst>
          </p:cNvPr>
          <p:cNvSpPr txBox="1"/>
          <p:nvPr/>
        </p:nvSpPr>
        <p:spPr>
          <a:xfrm>
            <a:off x="1981200" y="2705100"/>
            <a:ext cx="4051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4-слагане на </a:t>
            </a:r>
            <a:r>
              <a:rPr lang="en-US" sz="2000" b="1" dirty="0"/>
              <a:t>Arduino Uno, </a:t>
            </a:r>
            <a:r>
              <a:rPr lang="bg-BG" sz="2000" b="1" dirty="0"/>
              <a:t>резервоар, преобразувател на напрежение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5EC6BD-5410-D714-1A84-4C52FD2C212D}"/>
              </a:ext>
            </a:extLst>
          </p:cNvPr>
          <p:cNvSpPr txBox="1"/>
          <p:nvPr/>
        </p:nvSpPr>
        <p:spPr>
          <a:xfrm>
            <a:off x="6950302" y="7475338"/>
            <a:ext cx="452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5-свързване на реле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CAF8F8-2DB7-5D7E-0BEA-67976769134A}"/>
              </a:ext>
            </a:extLst>
          </p:cNvPr>
          <p:cNvSpPr txBox="1"/>
          <p:nvPr/>
        </p:nvSpPr>
        <p:spPr>
          <a:xfrm>
            <a:off x="12573000" y="4202012"/>
            <a:ext cx="3792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/>
              <a:t>Фиг. 6-монтиране на </a:t>
            </a:r>
            <a:r>
              <a:rPr lang="en-US" sz="2000" b="1" dirty="0"/>
              <a:t>Bluetooth </a:t>
            </a:r>
            <a:r>
              <a:rPr lang="bg-BG" sz="2000" b="1" dirty="0"/>
              <a:t>модул, драйвер за мотори и </a:t>
            </a:r>
            <a:r>
              <a:rPr lang="en-US" sz="2000" b="1" dirty="0"/>
              <a:t>Breadboard. </a:t>
            </a:r>
            <a:r>
              <a:rPr lang="bg-BG" sz="2000" b="1" dirty="0"/>
              <a:t>Свързване на частите към </a:t>
            </a:r>
            <a:r>
              <a:rPr lang="en-US" sz="2000" b="1" dirty="0"/>
              <a:t>Arduino Uno</a:t>
            </a:r>
            <a:endParaRPr lang="bg-BG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Freeform 12"/>
          <p:cNvSpPr/>
          <p:nvPr/>
        </p:nvSpPr>
        <p:spPr>
          <a:xfrm rot="7251747">
            <a:off x="15679499" y="7307678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7587409" flipH="1">
            <a:off x="645869" y="7277721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1247510" y="3821587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xmlns="" id="{C113ECF2-2363-EC8A-7482-4855186FF87E}"/>
              </a:ext>
            </a:extLst>
          </p:cNvPr>
          <p:cNvSpPr/>
          <p:nvPr/>
        </p:nvSpPr>
        <p:spPr>
          <a:xfrm>
            <a:off x="4276514" y="91749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78AE2C18-F984-BA02-2888-86D7AC051017}"/>
              </a:ext>
            </a:extLst>
          </p:cNvPr>
          <p:cNvSpPr txBox="1"/>
          <p:nvPr/>
        </p:nvSpPr>
        <p:spPr>
          <a:xfrm>
            <a:off x="4339642" y="61225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Процес на изработка </a:t>
            </a:r>
            <a:endParaRPr lang="bg-BG" sz="5000" b="1" spc="600" dirty="0"/>
          </a:p>
        </p:txBody>
      </p:sp>
      <p:pic>
        <p:nvPicPr>
          <p:cNvPr id="3" name="acf60039-7f53-429c-84cd-a8019772198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139888" y="3124199"/>
            <a:ext cx="3244675" cy="576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543" y="3783891"/>
            <a:ext cx="3664682" cy="4886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0718" y="3787474"/>
            <a:ext cx="3728787" cy="49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1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903</TotalTime>
  <Words>675</Words>
  <Application>Microsoft Office PowerPoint</Application>
  <PresentationFormat>По избор</PresentationFormat>
  <Paragraphs>63</Paragraphs>
  <Slides>13</Slides>
  <Notes>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1" baseType="lpstr">
      <vt:lpstr>Arial</vt:lpstr>
      <vt:lpstr>Calibri</vt:lpstr>
      <vt:lpstr>Gaegu Bold</vt:lpstr>
      <vt:lpstr>Times New Roman</vt:lpstr>
      <vt:lpstr>Dosis Semi-Bold</vt:lpstr>
      <vt:lpstr>Wingdings</vt:lpstr>
      <vt:lpstr>Aptos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Lenovo</cp:lastModifiedBy>
  <cp:revision>136</cp:revision>
  <dcterms:created xsi:type="dcterms:W3CDTF">2006-08-16T00:00:00Z</dcterms:created>
  <dcterms:modified xsi:type="dcterms:W3CDTF">2024-10-19T11:28:16Z</dcterms:modified>
  <dc:identifier>DAGFSh-DcQ4</dc:identifier>
</cp:coreProperties>
</file>