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284" r:id="rId2"/>
    <p:sldId id="279" r:id="rId3"/>
    <p:sldId id="263" r:id="rId4"/>
    <p:sldId id="265" r:id="rId5"/>
    <p:sldId id="280" r:id="rId6"/>
    <p:sldId id="258" r:id="rId7"/>
    <p:sldId id="269" r:id="rId8"/>
    <p:sldId id="268" r:id="rId9"/>
    <p:sldId id="261" r:id="rId10"/>
    <p:sldId id="259" r:id="rId11"/>
    <p:sldId id="260" r:id="rId12"/>
    <p:sldId id="264" r:id="rId13"/>
    <p:sldId id="270" r:id="rId14"/>
  </p:sldIdLst>
  <p:sldSz cx="18288000" cy="10287000"/>
  <p:notesSz cx="6858000" cy="9144000"/>
  <p:embeddedFontLst>
    <p:embeddedFont>
      <p:font typeface="Gaegu Bold" panose="020B0604020202020204" charset="0"/>
      <p:regular r:id="rId16"/>
    </p:embeddedFont>
    <p:embeddedFont>
      <p:font typeface="Dosis Semi-Bold" panose="020B0604020202020204" charset="0"/>
      <p:regular r:id="rId17"/>
    </p:embeddedFont>
    <p:embeddedFont>
      <p:font typeface="Bookman Old Style" panose="02050604050505020204" pitchFamily="18" charset="0"/>
      <p:regular r:id="rId18"/>
      <p:bold r:id="rId19"/>
      <p:italic r:id="rId20"/>
      <p:boldItalic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FFF2D9"/>
    <a:srgbClr val="3366CC"/>
    <a:srgbClr val="6B47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411" autoAdjust="0"/>
  </p:normalViewPr>
  <p:slideViewPr>
    <p:cSldViewPr>
      <p:cViewPr varScale="1">
        <p:scale>
          <a:sx n="54" d="100"/>
          <a:sy n="54" d="100"/>
        </p:scale>
        <p:origin x="931" y="2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2" d="100"/>
        <a:sy n="42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горния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D3F4B3-D721-4447-B10D-EB0D2295D487}" type="datetimeFigureOut">
              <a:rPr lang="bg-BG" smtClean="0"/>
              <a:t>18.10.2024 г.</a:t>
            </a:fld>
            <a:endParaRPr lang="bg-BG"/>
          </a:p>
        </p:txBody>
      </p:sp>
      <p:sp>
        <p:nvSpPr>
          <p:cNvPr id="4" name="Контейнер за изображение на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bg-BG"/>
          </a:p>
        </p:txBody>
      </p:sp>
      <p:sp>
        <p:nvSpPr>
          <p:cNvPr id="5" name="Контейнер за бележ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EEDBAB-633D-4D1B-94CD-A90F5252C311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5278722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jpe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12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image" Target="../media/image3.gif"/><Relationship Id="rId9" Type="http://schemas.microsoft.com/office/2007/relationships/hdphoto" Target="../media/hdphoto2.wdp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9.svg"/><Relationship Id="rId3" Type="http://schemas.openxmlformats.org/officeDocument/2006/relationships/image" Target="../media/image22.png"/><Relationship Id="rId7" Type="http://schemas.openxmlformats.org/officeDocument/2006/relationships/image" Target="../media/image38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11" Type="http://schemas.openxmlformats.org/officeDocument/2006/relationships/image" Target="../media/image16.png"/><Relationship Id="rId5" Type="http://schemas.openxmlformats.org/officeDocument/2006/relationships/image" Target="../media/image37.png"/><Relationship Id="rId10" Type="http://schemas.openxmlformats.org/officeDocument/2006/relationships/image" Target="../media/image24.png"/><Relationship Id="rId4" Type="http://schemas.openxmlformats.org/officeDocument/2006/relationships/image" Target="../media/image30.svg"/><Relationship Id="rId9" Type="http://schemas.openxmlformats.org/officeDocument/2006/relationships/image" Target="../media/image23.png"/><Relationship Id="rId1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3.png"/><Relationship Id="rId12" Type="http://schemas.openxmlformats.org/officeDocument/2006/relationships/image" Target="../media/image4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41.png"/><Relationship Id="rId5" Type="http://schemas.openxmlformats.org/officeDocument/2006/relationships/image" Target="../media/image14.png"/><Relationship Id="rId10" Type="http://schemas.openxmlformats.org/officeDocument/2006/relationships/image" Target="../media/image52.svg"/><Relationship Id="rId4" Type="http://schemas.openxmlformats.org/officeDocument/2006/relationships/image" Target="../media/image39.png"/><Relationship Id="rId9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3.png"/><Relationship Id="rId7" Type="http://schemas.openxmlformats.org/officeDocument/2006/relationships/image" Target="../media/image54.sv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23.svg"/><Relationship Id="rId5" Type="http://schemas.openxmlformats.org/officeDocument/2006/relationships/image" Target="../media/image15.svg"/><Relationship Id="rId10" Type="http://schemas.openxmlformats.org/officeDocument/2006/relationships/image" Target="../media/image18.png"/><Relationship Id="rId4" Type="http://schemas.openxmlformats.org/officeDocument/2006/relationships/image" Target="../media/image14.png"/><Relationship Id="rId9" Type="http://schemas.openxmlformats.org/officeDocument/2006/relationships/image" Target="../media/image56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17.png"/><Relationship Id="rId18" Type="http://schemas.openxmlformats.org/officeDocument/2006/relationships/image" Target="../media/image3.gif"/><Relationship Id="rId3" Type="http://schemas.openxmlformats.org/officeDocument/2006/relationships/image" Target="../media/image12.png"/><Relationship Id="rId7" Type="http://schemas.openxmlformats.org/officeDocument/2006/relationships/image" Target="../media/image19.png"/><Relationship Id="rId12" Type="http://schemas.openxmlformats.org/officeDocument/2006/relationships/image" Target="../media/image19.svg"/><Relationship Id="rId17" Type="http://schemas.openxmlformats.org/officeDocument/2006/relationships/image" Target="../media/image2.png"/><Relationship Id="rId2" Type="http://schemas.openxmlformats.org/officeDocument/2006/relationships/image" Target="../media/image20.jpeg"/><Relationship Id="rId16" Type="http://schemas.openxmlformats.org/officeDocument/2006/relationships/image" Target="../media/image23.sv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16.png"/><Relationship Id="rId5" Type="http://schemas.openxmlformats.org/officeDocument/2006/relationships/image" Target="../media/image14.png"/><Relationship Id="rId15" Type="http://schemas.openxmlformats.org/officeDocument/2006/relationships/image" Target="../media/image18.png"/><Relationship Id="rId10" Type="http://schemas.openxmlformats.org/officeDocument/2006/relationships/image" Target="../media/image17.svg"/><Relationship Id="rId19" Type="http://schemas.openxmlformats.org/officeDocument/2006/relationships/image" Target="../media/image4.png"/><Relationship Id="rId4" Type="http://schemas.openxmlformats.org/officeDocument/2006/relationships/image" Target="../media/image13.png"/><Relationship Id="rId9" Type="http://schemas.openxmlformats.org/officeDocument/2006/relationships/image" Target="../media/image15.png"/><Relationship Id="rId14" Type="http://schemas.openxmlformats.org/officeDocument/2006/relationships/image" Target="../media/image21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18.png"/><Relationship Id="rId18" Type="http://schemas.openxmlformats.org/officeDocument/2006/relationships/image" Target="../media/image25.sv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12" Type="http://schemas.openxmlformats.org/officeDocument/2006/relationships/image" Target="../media/image21.svg"/><Relationship Id="rId17" Type="http://schemas.openxmlformats.org/officeDocument/2006/relationships/image" Target="../media/image19.png"/><Relationship Id="rId2" Type="http://schemas.openxmlformats.org/officeDocument/2006/relationships/image" Target="../media/image1.png"/><Relationship Id="rId16" Type="http://schemas.openxmlformats.org/officeDocument/2006/relationships/image" Target="../media/image3.gif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5" Type="http://schemas.openxmlformats.org/officeDocument/2006/relationships/image" Target="../media/image2.png"/><Relationship Id="rId10" Type="http://schemas.openxmlformats.org/officeDocument/2006/relationships/image" Target="../media/image19.svg"/><Relationship Id="rId19" Type="http://schemas.openxmlformats.org/officeDocument/2006/relationships/image" Target="../media/image4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Relationship Id="rId14" Type="http://schemas.openxmlformats.org/officeDocument/2006/relationships/image" Target="../media/image2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3.png"/><Relationship Id="rId7" Type="http://schemas.openxmlformats.org/officeDocument/2006/relationships/image" Target="../media/image28.sv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19.svg"/><Relationship Id="rId5" Type="http://schemas.openxmlformats.org/officeDocument/2006/relationships/image" Target="../media/image15.svg"/><Relationship Id="rId10" Type="http://schemas.openxmlformats.org/officeDocument/2006/relationships/image" Target="../media/image16.png"/><Relationship Id="rId4" Type="http://schemas.openxmlformats.org/officeDocument/2006/relationships/image" Target="../media/image14.png"/><Relationship Id="rId9" Type="http://schemas.openxmlformats.org/officeDocument/2006/relationships/image" Target="../media/image25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22.png"/><Relationship Id="rId7" Type="http://schemas.openxmlformats.org/officeDocument/2006/relationships/image" Target="../media/image17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5.png"/><Relationship Id="rId10" Type="http://schemas.openxmlformats.org/officeDocument/2006/relationships/image" Target="../media/image19.svg"/><Relationship Id="rId4" Type="http://schemas.openxmlformats.org/officeDocument/2006/relationships/image" Target="../media/image30.sv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5.sv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6.jpeg"/><Relationship Id="rId3" Type="http://schemas.openxmlformats.org/officeDocument/2006/relationships/image" Target="../media/image15.png"/><Relationship Id="rId7" Type="http://schemas.openxmlformats.org/officeDocument/2006/relationships/image" Target="../media/image15.svg"/><Relationship Id="rId12" Type="http://schemas.openxmlformats.org/officeDocument/2006/relationships/image" Target="../media/image1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34.svg"/><Relationship Id="rId5" Type="http://schemas.openxmlformats.org/officeDocument/2006/relationships/image" Target="../media/image17.svg"/><Relationship Id="rId14" Type="http://schemas.openxmlformats.org/officeDocument/2006/relationships/image" Target="../media/image2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1.png"/><Relationship Id="rId12" Type="http://schemas.openxmlformats.org/officeDocument/2006/relationships/image" Target="../media/image34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3.png"/><Relationship Id="rId10" Type="http://schemas.openxmlformats.org/officeDocument/2006/relationships/image" Target="../media/image32.png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2.png"/><Relationship Id="rId7" Type="http://schemas.openxmlformats.org/officeDocument/2006/relationships/image" Target="../media/image19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11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34.svg"/><Relationship Id="rId4" Type="http://schemas.openxmlformats.org/officeDocument/2006/relationships/image" Target="../media/image30.sv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66701"/>
            <a:ext cx="18288000" cy="3264321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7" t="-10431" r="-2216" b="-13067"/>
            </a:stretch>
          </a:blipFill>
        </p:spPr>
        <p:txBody>
          <a:bodyPr/>
          <a:lstStyle/>
          <a:p>
            <a:endParaRPr lang="bg-BG" dirty="0"/>
          </a:p>
        </p:txBody>
      </p:sp>
      <p:pic>
        <p:nvPicPr>
          <p:cNvPr id="17" name="Картина 16">
            <a:extLst>
              <a:ext uri="{FF2B5EF4-FFF2-40B4-BE49-F238E27FC236}">
                <a16:creationId xmlns:a16="http://schemas.microsoft.com/office/drawing/2014/main" id="{93AAB087-5143-3587-66B6-2918542C24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1852" y="-698917"/>
            <a:ext cx="2796296" cy="2796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Картина 21">
            <a:extLst>
              <a:ext uri="{FF2B5EF4-FFF2-40B4-BE49-F238E27FC236}">
                <a16:creationId xmlns:a16="http://schemas.microsoft.com/office/drawing/2014/main" id="{F66D54BB-704A-15FC-4668-BACB360710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225" y="1299016"/>
            <a:ext cx="11639550" cy="733425"/>
          </a:xfrm>
          <a:prstGeom prst="rect">
            <a:avLst/>
          </a:prstGeom>
        </p:spPr>
      </p:pic>
      <p:pic>
        <p:nvPicPr>
          <p:cNvPr id="32" name="Картина 31">
            <a:extLst>
              <a:ext uri="{FF2B5EF4-FFF2-40B4-BE49-F238E27FC236}">
                <a16:creationId xmlns:a16="http://schemas.microsoft.com/office/drawing/2014/main" id="{94650271-2196-7C95-C6B4-F106AD47CB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4591" y="2097379"/>
            <a:ext cx="4810796" cy="847843"/>
          </a:xfrm>
          <a:prstGeom prst="rect">
            <a:avLst/>
          </a:prstGeom>
        </p:spPr>
      </p:pic>
      <p:sp>
        <p:nvSpPr>
          <p:cNvPr id="18" name="TextBox 18">
            <a:extLst>
              <a:ext uri="{FF2B5EF4-FFF2-40B4-BE49-F238E27FC236}">
                <a16:creationId xmlns:a16="http://schemas.microsoft.com/office/drawing/2014/main" id="{6FBBF1AD-D4C3-22C9-7E59-10FB5033087A}"/>
              </a:ext>
            </a:extLst>
          </p:cNvPr>
          <p:cNvSpPr txBox="1"/>
          <p:nvPr/>
        </p:nvSpPr>
        <p:spPr>
          <a:xfrm>
            <a:off x="-273910" y="9061440"/>
            <a:ext cx="3880069" cy="3438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58"/>
              </a:lnSpc>
            </a:pPr>
            <a:r>
              <a:rPr lang="bg-BG" sz="2200" spc="-156" dirty="0">
                <a:solidFill>
                  <a:srgbClr val="006600"/>
                </a:solidFill>
                <a:latin typeface="Gaegu Bold"/>
              </a:rPr>
              <a:t>Под патронажа на:</a:t>
            </a:r>
            <a:endParaRPr lang="en-US" sz="2200" spc="-156" dirty="0">
              <a:solidFill>
                <a:srgbClr val="006600"/>
              </a:solidFill>
              <a:latin typeface="Gaegu Bold"/>
            </a:endParaRPr>
          </a:p>
        </p:txBody>
      </p:sp>
      <p:pic>
        <p:nvPicPr>
          <p:cNvPr id="20" name="Картина 19">
            <a:extLst>
              <a:ext uri="{FF2B5EF4-FFF2-40B4-BE49-F238E27FC236}">
                <a16:creationId xmlns:a16="http://schemas.microsoft.com/office/drawing/2014/main" id="{E90CA3EE-62CE-3758-F2B6-A5B60473A0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  <a14:imgEffect>
                      <a14:saturation sat="6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5846" y="9405252"/>
            <a:ext cx="5453741" cy="853173"/>
          </a:xfrm>
          <a:prstGeom prst="rect">
            <a:avLst/>
          </a:prstGeom>
        </p:spPr>
      </p:pic>
      <p:pic>
        <p:nvPicPr>
          <p:cNvPr id="21" name="Картина 20">
            <a:extLst>
              <a:ext uri="{FF2B5EF4-FFF2-40B4-BE49-F238E27FC236}">
                <a16:creationId xmlns:a16="http://schemas.microsoft.com/office/drawing/2014/main" id="{6455CB97-54FB-DC97-2FE6-2F132B6606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7380"/>
                    </a14:imgEffect>
                    <a14:imgEffect>
                      <a14:saturation sat="9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72266" y="9366028"/>
            <a:ext cx="3838099" cy="892397"/>
          </a:xfrm>
          <a:prstGeom prst="rect">
            <a:avLst/>
          </a:prstGeom>
        </p:spPr>
      </p:pic>
      <p:sp>
        <p:nvSpPr>
          <p:cNvPr id="23" name="TextBox 18">
            <a:extLst>
              <a:ext uri="{FF2B5EF4-FFF2-40B4-BE49-F238E27FC236}">
                <a16:creationId xmlns:a16="http://schemas.microsoft.com/office/drawing/2014/main" id="{3F94CB69-7DAC-AE73-83BB-824C0C41E471}"/>
              </a:ext>
            </a:extLst>
          </p:cNvPr>
          <p:cNvSpPr txBox="1"/>
          <p:nvPr/>
        </p:nvSpPr>
        <p:spPr>
          <a:xfrm>
            <a:off x="9905602" y="9061440"/>
            <a:ext cx="2960815" cy="3438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58"/>
              </a:lnSpc>
            </a:pPr>
            <a:r>
              <a:rPr lang="bg-BG" sz="2200" spc="-156" dirty="0">
                <a:solidFill>
                  <a:srgbClr val="006600"/>
                </a:solidFill>
                <a:latin typeface="Gaegu Bold"/>
              </a:rPr>
              <a:t>Медийни партньори:</a:t>
            </a:r>
            <a:endParaRPr lang="en-US" sz="2200" spc="-156" dirty="0">
              <a:solidFill>
                <a:srgbClr val="006600"/>
              </a:solidFill>
              <a:latin typeface="Gaegu Bold"/>
            </a:endParaRPr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46754E80-3F09-C8B9-7EE8-176525F3A592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13000"/>
          </a:blip>
          <a:stretch>
            <a:fillRect/>
          </a:stretch>
        </p:blipFill>
        <p:spPr>
          <a:xfrm>
            <a:off x="0" y="8975703"/>
            <a:ext cx="18288000" cy="85737"/>
          </a:xfrm>
          <a:prstGeom prst="rect">
            <a:avLst/>
          </a:prstGeom>
          <a:effectLst>
            <a:softEdge rad="0"/>
          </a:effectLst>
        </p:spPr>
      </p:pic>
      <p:pic>
        <p:nvPicPr>
          <p:cNvPr id="6" name="Картина 5">
            <a:extLst>
              <a:ext uri="{FF2B5EF4-FFF2-40B4-BE49-F238E27FC236}">
                <a16:creationId xmlns:a16="http://schemas.microsoft.com/office/drawing/2014/main" id="{F77B7839-2B0B-EAD3-8098-786E7024DCD2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30000"/>
          </a:blip>
          <a:stretch>
            <a:fillRect/>
          </a:stretch>
        </p:blipFill>
        <p:spPr>
          <a:xfrm>
            <a:off x="0" y="2997621"/>
            <a:ext cx="18288000" cy="85737"/>
          </a:xfrm>
          <a:prstGeom prst="rect">
            <a:avLst/>
          </a:prstGeom>
          <a:effectLst>
            <a:softEdge rad="0"/>
          </a:effectLst>
        </p:spPr>
      </p:pic>
      <p:pic>
        <p:nvPicPr>
          <p:cNvPr id="27" name="Картина 26">
            <a:extLst>
              <a:ext uri="{FF2B5EF4-FFF2-40B4-BE49-F238E27FC236}">
                <a16:creationId xmlns:a16="http://schemas.microsoft.com/office/drawing/2014/main" id="{94988663-1B4C-0D12-BA69-B12AE58A69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6349" y="10046064"/>
            <a:ext cx="3822936" cy="161490"/>
          </a:xfrm>
          <a:prstGeom prst="rect">
            <a:avLst/>
          </a:prstGeom>
        </p:spPr>
      </p:pic>
      <p:sp>
        <p:nvSpPr>
          <p:cNvPr id="3" name="TextBox 18">
            <a:extLst>
              <a:ext uri="{FF2B5EF4-FFF2-40B4-BE49-F238E27FC236}">
                <a16:creationId xmlns:a16="http://schemas.microsoft.com/office/drawing/2014/main" id="{E3FB82F2-8E5F-478E-8835-DBB4BA49676F}"/>
              </a:ext>
            </a:extLst>
          </p:cNvPr>
          <p:cNvSpPr txBox="1"/>
          <p:nvPr/>
        </p:nvSpPr>
        <p:spPr>
          <a:xfrm>
            <a:off x="12826673" y="9061440"/>
            <a:ext cx="2960815" cy="3438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58"/>
              </a:lnSpc>
            </a:pPr>
            <a:r>
              <a:rPr lang="bg-BG" sz="2200" spc="-156" dirty="0">
                <a:solidFill>
                  <a:srgbClr val="006600"/>
                </a:solidFill>
                <a:latin typeface="Gaegu Bold"/>
              </a:rPr>
              <a:t>Официални партньори:</a:t>
            </a:r>
            <a:endParaRPr lang="en-US" sz="2200" spc="-156" dirty="0">
              <a:solidFill>
                <a:srgbClr val="006600"/>
              </a:solidFill>
              <a:latin typeface="Gaegu Bold"/>
            </a:endParaRPr>
          </a:p>
        </p:txBody>
      </p:sp>
      <p:pic>
        <p:nvPicPr>
          <p:cNvPr id="7" name="Картина 6">
            <a:extLst>
              <a:ext uri="{FF2B5EF4-FFF2-40B4-BE49-F238E27FC236}">
                <a16:creationId xmlns:a16="http://schemas.microsoft.com/office/drawing/2014/main" id="{831750D9-2612-887E-1288-3C69E4A213F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138953" y="9594968"/>
            <a:ext cx="2019582" cy="45726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EF09E42-2184-A91B-1F48-BB4E074DE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2598" y="9393915"/>
            <a:ext cx="1647581" cy="864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Картина 7" descr="Картина, която съдържа текст, лого, Графика, Шрифт&#10;&#10;Описанието е генерирано автоматично">
            <a:extLst>
              <a:ext uri="{FF2B5EF4-FFF2-40B4-BE49-F238E27FC236}">
                <a16:creationId xmlns:a16="http://schemas.microsoft.com/office/drawing/2014/main" id="{9178BCCA-B159-7700-79B6-B1A4790C9EE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195" y="571500"/>
            <a:ext cx="10439399" cy="1043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214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7" t="-10431" r="-2216" b="-13067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3" name="Freeform 3"/>
          <p:cNvSpPr/>
          <p:nvPr/>
        </p:nvSpPr>
        <p:spPr>
          <a:xfrm>
            <a:off x="10668000" y="-1"/>
            <a:ext cx="8500817" cy="10287001"/>
          </a:xfrm>
          <a:custGeom>
            <a:avLst/>
            <a:gdLst/>
            <a:ahLst/>
            <a:cxnLst/>
            <a:rect l="l" t="t" r="r" b="b"/>
            <a:pathLst>
              <a:path w="8446332" h="11167026">
                <a:moveTo>
                  <a:pt x="0" y="0"/>
                </a:moveTo>
                <a:lnTo>
                  <a:pt x="8446333" y="0"/>
                </a:lnTo>
                <a:lnTo>
                  <a:pt x="8446333" y="11167026"/>
                </a:lnTo>
                <a:lnTo>
                  <a:pt x="0" y="111670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4" name="Freeform 4"/>
          <p:cNvSpPr/>
          <p:nvPr/>
        </p:nvSpPr>
        <p:spPr>
          <a:xfrm>
            <a:off x="13155414" y="7773216"/>
            <a:ext cx="398427" cy="581645"/>
          </a:xfrm>
          <a:custGeom>
            <a:avLst/>
            <a:gdLst/>
            <a:ahLst/>
            <a:cxnLst/>
            <a:rect l="l" t="t" r="r" b="b"/>
            <a:pathLst>
              <a:path w="398427" h="581645">
                <a:moveTo>
                  <a:pt x="0" y="0"/>
                </a:moveTo>
                <a:lnTo>
                  <a:pt x="398427" y="0"/>
                </a:lnTo>
                <a:lnTo>
                  <a:pt x="398427" y="581645"/>
                </a:lnTo>
                <a:lnTo>
                  <a:pt x="0" y="5816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6" name="Freeform 6"/>
          <p:cNvSpPr/>
          <p:nvPr/>
        </p:nvSpPr>
        <p:spPr>
          <a:xfrm>
            <a:off x="12257210" y="466987"/>
            <a:ext cx="5537976" cy="9353026"/>
          </a:xfrm>
          <a:custGeom>
            <a:avLst/>
            <a:gdLst/>
            <a:ahLst/>
            <a:cxnLst/>
            <a:rect l="l" t="t" r="r" b="b"/>
            <a:pathLst>
              <a:path w="13716000" h="23164800">
                <a:moveTo>
                  <a:pt x="13716000" y="23164800"/>
                </a:moveTo>
                <a:lnTo>
                  <a:pt x="0" y="23164800"/>
                </a:lnTo>
                <a:lnTo>
                  <a:pt x="0" y="0"/>
                </a:lnTo>
                <a:lnTo>
                  <a:pt x="13716000" y="0"/>
                </a:lnTo>
                <a:lnTo>
                  <a:pt x="13716000" y="23164800"/>
                </a:lnTo>
                <a:close/>
              </a:path>
            </a:pathLst>
          </a:custGeom>
          <a:blipFill>
            <a:blip r:embed="rId7"/>
            <a:stretch>
              <a:fillRect t="-178" b="-178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8" name="Freeform 8"/>
          <p:cNvSpPr/>
          <p:nvPr/>
        </p:nvSpPr>
        <p:spPr>
          <a:xfrm rot="110282">
            <a:off x="992847" y="1585964"/>
            <a:ext cx="8182362" cy="1309399"/>
          </a:xfrm>
          <a:custGeom>
            <a:avLst/>
            <a:gdLst/>
            <a:ahLst/>
            <a:cxnLst/>
            <a:rect l="l" t="t" r="r" b="b"/>
            <a:pathLst>
              <a:path w="8182362" h="3255465">
                <a:moveTo>
                  <a:pt x="0" y="0"/>
                </a:moveTo>
                <a:lnTo>
                  <a:pt x="8182362" y="0"/>
                </a:lnTo>
                <a:lnTo>
                  <a:pt x="8182362" y="3255465"/>
                </a:lnTo>
                <a:lnTo>
                  <a:pt x="0" y="325546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510" t="-10047" r="-1510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0" name="TextBox 10"/>
          <p:cNvSpPr txBox="1"/>
          <p:nvPr/>
        </p:nvSpPr>
        <p:spPr>
          <a:xfrm>
            <a:off x="588228" y="3563016"/>
            <a:ext cx="8991600" cy="4924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sz="3200" b="1" dirty="0" smtClean="0"/>
              <a:t>„ </a:t>
            </a:r>
            <a:r>
              <a:rPr lang="bg-BG" sz="3200" b="1" dirty="0"/>
              <a:t>НИЕ В ПРИРОДАТА И ПРИРОДАТА В НАС</a:t>
            </a:r>
            <a:r>
              <a:rPr lang="bg-BG" sz="3200" b="1" dirty="0" smtClean="0"/>
              <a:t>“</a:t>
            </a:r>
          </a:p>
          <a:p>
            <a:r>
              <a:rPr lang="ru-RU" sz="3200" b="1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200" b="1" dirty="0" smtClean="0"/>
              <a:t>„ </a:t>
            </a:r>
            <a:r>
              <a:rPr lang="ru-RU" sz="3200" b="1" dirty="0"/>
              <a:t>НИЕ </a:t>
            </a:r>
            <a:r>
              <a:rPr lang="ru-RU" sz="3200" b="1" dirty="0" err="1"/>
              <a:t>сме</a:t>
            </a:r>
            <a:r>
              <a:rPr lang="ru-RU" sz="3200" b="1" dirty="0"/>
              <a:t> </a:t>
            </a:r>
            <a:r>
              <a:rPr lang="ru-RU" sz="3200" b="1" dirty="0" err="1"/>
              <a:t>във</a:t>
            </a:r>
            <a:r>
              <a:rPr lang="ru-RU" sz="3200" b="1" dirty="0"/>
              <a:t> война с </a:t>
            </a:r>
            <a:r>
              <a:rPr lang="ru-RU" sz="3200" b="1" dirty="0" err="1"/>
              <a:t>природата</a:t>
            </a:r>
            <a:r>
              <a:rPr lang="ru-RU" sz="3200" b="1" dirty="0"/>
              <a:t> и </a:t>
            </a:r>
            <a:r>
              <a:rPr lang="ru-RU" sz="3200" b="1" dirty="0" err="1"/>
              <a:t>ако</a:t>
            </a:r>
            <a:r>
              <a:rPr lang="ru-RU" sz="3200" b="1" dirty="0"/>
              <a:t> я </a:t>
            </a:r>
            <a:r>
              <a:rPr lang="ru-RU" sz="3200" b="1" dirty="0" smtClean="0"/>
              <a:t>      </a:t>
            </a:r>
            <a:r>
              <a:rPr lang="ru-RU" sz="3200" b="1" dirty="0" err="1" smtClean="0"/>
              <a:t>спечелим</a:t>
            </a:r>
            <a:r>
              <a:rPr lang="ru-RU" sz="3200" b="1" dirty="0" smtClean="0"/>
              <a:t> </a:t>
            </a:r>
            <a:r>
              <a:rPr lang="ru-RU" sz="3200" b="1" dirty="0" err="1"/>
              <a:t>сме</a:t>
            </a:r>
            <a:r>
              <a:rPr lang="ru-RU" sz="3200" b="1" dirty="0"/>
              <a:t> </a:t>
            </a:r>
            <a:r>
              <a:rPr lang="ru-RU" sz="3200" b="1" dirty="0" err="1"/>
              <a:t>загубени</a:t>
            </a:r>
            <a:r>
              <a:rPr lang="ru-RU" sz="3200" b="1" dirty="0" smtClean="0"/>
              <a:t>“</a:t>
            </a:r>
          </a:p>
          <a:p>
            <a:endParaRPr lang="ru-RU" sz="32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sz="3200" b="1" dirty="0" smtClean="0"/>
              <a:t>„ </a:t>
            </a:r>
            <a:r>
              <a:rPr lang="bg-BG" sz="3200" b="1" dirty="0"/>
              <a:t>ПРИРОДАТА НЯМА ГЛАС, ТЯ ИМА НАС</a:t>
            </a:r>
            <a:r>
              <a:rPr lang="bg-BG" sz="3200" b="1" dirty="0" smtClean="0"/>
              <a:t>“</a:t>
            </a:r>
          </a:p>
          <a:p>
            <a:endParaRPr lang="bg-BG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sz="3200" b="1" dirty="0" smtClean="0"/>
              <a:t>„</a:t>
            </a:r>
            <a:r>
              <a:rPr lang="bg-BG" sz="3200" b="1" dirty="0"/>
              <a:t>Лицата на природата</a:t>
            </a:r>
            <a:r>
              <a:rPr lang="bg-BG" sz="3200" b="1" dirty="0" smtClean="0"/>
              <a:t>“</a:t>
            </a:r>
          </a:p>
          <a:p>
            <a:endParaRPr lang="bg-BG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sz="3200" b="1" dirty="0" smtClean="0"/>
              <a:t>„ </a:t>
            </a:r>
            <a:r>
              <a:rPr lang="bg-BG" sz="3200" b="1" dirty="0"/>
              <a:t>Устойчиви градове</a:t>
            </a:r>
            <a:r>
              <a:rPr lang="ru-RU" sz="3200" b="1" dirty="0" smtClean="0"/>
              <a:t>“</a:t>
            </a:r>
            <a:endParaRPr lang="bg-BG" sz="3200" dirty="0"/>
          </a:p>
        </p:txBody>
      </p:sp>
      <p:sp>
        <p:nvSpPr>
          <p:cNvPr id="11" name="Freeform 11"/>
          <p:cNvSpPr/>
          <p:nvPr/>
        </p:nvSpPr>
        <p:spPr>
          <a:xfrm rot="-10669463">
            <a:off x="7723434" y="2175539"/>
            <a:ext cx="1767678" cy="1623705"/>
          </a:xfrm>
          <a:custGeom>
            <a:avLst/>
            <a:gdLst/>
            <a:ahLst/>
            <a:cxnLst/>
            <a:rect l="l" t="t" r="r" b="b"/>
            <a:pathLst>
              <a:path w="1767678" h="1623705">
                <a:moveTo>
                  <a:pt x="0" y="0"/>
                </a:moveTo>
                <a:lnTo>
                  <a:pt x="1767678" y="0"/>
                </a:lnTo>
                <a:lnTo>
                  <a:pt x="1767678" y="1623705"/>
                </a:lnTo>
                <a:lnTo>
                  <a:pt x="0" y="162370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2" name="Freeform 12"/>
          <p:cNvSpPr/>
          <p:nvPr/>
        </p:nvSpPr>
        <p:spPr>
          <a:xfrm rot="19753627">
            <a:off x="7635327" y="961833"/>
            <a:ext cx="2320821" cy="1223595"/>
          </a:xfrm>
          <a:custGeom>
            <a:avLst/>
            <a:gdLst/>
            <a:ahLst/>
            <a:cxnLst/>
            <a:rect l="l" t="t" r="r" b="b"/>
            <a:pathLst>
              <a:path w="2320821" h="1223595">
                <a:moveTo>
                  <a:pt x="0" y="0"/>
                </a:moveTo>
                <a:lnTo>
                  <a:pt x="2320821" y="0"/>
                </a:lnTo>
                <a:lnTo>
                  <a:pt x="2320821" y="1223595"/>
                </a:lnTo>
                <a:lnTo>
                  <a:pt x="0" y="122359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3" name="Freeform 13"/>
          <p:cNvSpPr/>
          <p:nvPr/>
        </p:nvSpPr>
        <p:spPr>
          <a:xfrm rot="-6392828">
            <a:off x="8193673" y="7473648"/>
            <a:ext cx="1900654" cy="2961358"/>
          </a:xfrm>
          <a:custGeom>
            <a:avLst/>
            <a:gdLst/>
            <a:ahLst/>
            <a:cxnLst/>
            <a:rect l="l" t="t" r="r" b="b"/>
            <a:pathLst>
              <a:path w="1900654" h="2961358">
                <a:moveTo>
                  <a:pt x="0" y="0"/>
                </a:moveTo>
                <a:lnTo>
                  <a:pt x="1900654" y="0"/>
                </a:lnTo>
                <a:lnTo>
                  <a:pt x="1900654" y="2961358"/>
                </a:lnTo>
                <a:lnTo>
                  <a:pt x="0" y="29613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9" name="Текстово поле 8"/>
          <p:cNvSpPr txBox="1"/>
          <p:nvPr/>
        </p:nvSpPr>
        <p:spPr>
          <a:xfrm>
            <a:off x="3690338" y="1749808"/>
            <a:ext cx="5105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Изложби</a:t>
            </a:r>
            <a:endParaRPr lang="bg-BG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Картина 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811000" y="-1"/>
            <a:ext cx="7357817" cy="104013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2400" y="242057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7" t="-10431" r="-2216" b="-13067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4" name="Freeform 4"/>
          <p:cNvSpPr/>
          <p:nvPr/>
        </p:nvSpPr>
        <p:spPr>
          <a:xfrm>
            <a:off x="5884977" y="6448006"/>
            <a:ext cx="9994348" cy="679663"/>
          </a:xfrm>
          <a:custGeom>
            <a:avLst/>
            <a:gdLst/>
            <a:ahLst/>
            <a:cxnLst/>
            <a:rect l="l" t="t" r="r" b="b"/>
            <a:pathLst>
              <a:path w="9994348" h="1369052">
                <a:moveTo>
                  <a:pt x="0" y="0"/>
                </a:moveTo>
                <a:lnTo>
                  <a:pt x="9994348" y="0"/>
                </a:lnTo>
                <a:lnTo>
                  <a:pt x="9994348" y="1369052"/>
                </a:lnTo>
                <a:lnTo>
                  <a:pt x="0" y="13690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510" t="-94059" r="-1510" b="-125570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8" name="Freeform 8"/>
          <p:cNvSpPr/>
          <p:nvPr/>
        </p:nvSpPr>
        <p:spPr>
          <a:xfrm>
            <a:off x="346489" y="4548634"/>
            <a:ext cx="5538487" cy="5738365"/>
          </a:xfrm>
          <a:custGeom>
            <a:avLst/>
            <a:gdLst/>
            <a:ahLst/>
            <a:cxnLst/>
            <a:rect l="l" t="t" r="r" b="b"/>
            <a:pathLst>
              <a:path w="19050000" h="19050000">
                <a:moveTo>
                  <a:pt x="0" y="0"/>
                </a:moveTo>
                <a:lnTo>
                  <a:pt x="19050000" y="0"/>
                </a:lnTo>
                <a:lnTo>
                  <a:pt x="19050000" y="19050000"/>
                </a:lnTo>
                <a:lnTo>
                  <a:pt x="0" y="1905000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1" name="Freeform 11"/>
          <p:cNvSpPr/>
          <p:nvPr/>
        </p:nvSpPr>
        <p:spPr>
          <a:xfrm>
            <a:off x="12881474" y="242057"/>
            <a:ext cx="5219751" cy="6205949"/>
          </a:xfrm>
          <a:custGeom>
            <a:avLst/>
            <a:gdLst/>
            <a:ahLst/>
            <a:cxnLst/>
            <a:rect l="l" t="t" r="r" b="b"/>
            <a:pathLst>
              <a:path w="19050000" h="19050000">
                <a:moveTo>
                  <a:pt x="0" y="0"/>
                </a:moveTo>
                <a:lnTo>
                  <a:pt x="19050000" y="0"/>
                </a:lnTo>
                <a:lnTo>
                  <a:pt x="19050000" y="19050000"/>
                </a:lnTo>
                <a:lnTo>
                  <a:pt x="0" y="1905000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2" name="TextBox 12"/>
          <p:cNvSpPr txBox="1"/>
          <p:nvPr/>
        </p:nvSpPr>
        <p:spPr>
          <a:xfrm>
            <a:off x="1649075" y="2584362"/>
            <a:ext cx="10637694" cy="529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590"/>
              </a:lnSpc>
            </a:pPr>
            <a:r>
              <a:rPr lang="en-US" sz="3020" dirty="0" smtClean="0">
                <a:solidFill>
                  <a:srgbClr val="000000"/>
                </a:solidFill>
                <a:latin typeface="Dosis Semi-Bold"/>
              </a:rPr>
              <a:t> </a:t>
            </a:r>
            <a:endParaRPr lang="en-US" sz="3020" dirty="0">
              <a:solidFill>
                <a:srgbClr val="000000"/>
              </a:solidFill>
              <a:latin typeface="Dosis Semi-Bold"/>
            </a:endParaRPr>
          </a:p>
        </p:txBody>
      </p:sp>
      <p:sp>
        <p:nvSpPr>
          <p:cNvPr id="13" name="Freeform 13"/>
          <p:cNvSpPr/>
          <p:nvPr/>
        </p:nvSpPr>
        <p:spPr>
          <a:xfrm rot="-10800000">
            <a:off x="3742289" y="826134"/>
            <a:ext cx="7915399" cy="504658"/>
          </a:xfrm>
          <a:custGeom>
            <a:avLst/>
            <a:gdLst/>
            <a:ahLst/>
            <a:cxnLst/>
            <a:rect l="l" t="t" r="r" b="b"/>
            <a:pathLst>
              <a:path w="7915399" h="1418921">
                <a:moveTo>
                  <a:pt x="0" y="0"/>
                </a:moveTo>
                <a:lnTo>
                  <a:pt x="7915399" y="0"/>
                </a:lnTo>
                <a:lnTo>
                  <a:pt x="7915399" y="1418921"/>
                </a:lnTo>
                <a:lnTo>
                  <a:pt x="0" y="14189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510" t="-47153" r="-1510" b="-97092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4" name="Freeform 14"/>
          <p:cNvSpPr/>
          <p:nvPr/>
        </p:nvSpPr>
        <p:spPr>
          <a:xfrm rot="-1051246">
            <a:off x="-2714651" y="-1856605"/>
            <a:ext cx="5104835" cy="5104835"/>
          </a:xfrm>
          <a:custGeom>
            <a:avLst/>
            <a:gdLst/>
            <a:ahLst/>
            <a:cxnLst/>
            <a:rect l="l" t="t" r="r" b="b"/>
            <a:pathLst>
              <a:path w="5104835" h="5104835">
                <a:moveTo>
                  <a:pt x="0" y="0"/>
                </a:moveTo>
                <a:lnTo>
                  <a:pt x="5104835" y="0"/>
                </a:lnTo>
                <a:lnTo>
                  <a:pt x="5104835" y="5104835"/>
                </a:lnTo>
                <a:lnTo>
                  <a:pt x="0" y="51048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6" name="Freeform 16"/>
          <p:cNvSpPr/>
          <p:nvPr/>
        </p:nvSpPr>
        <p:spPr>
          <a:xfrm rot="-3179418">
            <a:off x="-1043216" y="-890426"/>
            <a:ext cx="3312989" cy="3312989"/>
          </a:xfrm>
          <a:custGeom>
            <a:avLst/>
            <a:gdLst/>
            <a:ahLst/>
            <a:cxnLst/>
            <a:rect l="l" t="t" r="r" b="b"/>
            <a:pathLst>
              <a:path w="3312989" h="3312989">
                <a:moveTo>
                  <a:pt x="0" y="0"/>
                </a:moveTo>
                <a:lnTo>
                  <a:pt x="3312990" y="0"/>
                </a:lnTo>
                <a:lnTo>
                  <a:pt x="3312990" y="3312990"/>
                </a:lnTo>
                <a:lnTo>
                  <a:pt x="0" y="331299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7" name="TextBox 12">
            <a:extLst>
              <a:ext uri="{FF2B5EF4-FFF2-40B4-BE49-F238E27FC236}">
                <a16:creationId xmlns:a16="http://schemas.microsoft.com/office/drawing/2014/main" id="{140C4259-1C54-B999-65C4-1D2A8477F384}"/>
              </a:ext>
            </a:extLst>
          </p:cNvPr>
          <p:cNvSpPr txBox="1"/>
          <p:nvPr/>
        </p:nvSpPr>
        <p:spPr>
          <a:xfrm>
            <a:off x="5921371" y="7639230"/>
            <a:ext cx="10637694" cy="529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590"/>
              </a:lnSpc>
            </a:pPr>
            <a:r>
              <a:rPr lang="en-US" sz="3020" dirty="0" smtClean="0">
                <a:solidFill>
                  <a:srgbClr val="000000"/>
                </a:solidFill>
                <a:latin typeface="Dosis Semi-Bold"/>
              </a:rPr>
              <a:t> </a:t>
            </a:r>
            <a:endParaRPr lang="en-US" sz="3020" dirty="0">
              <a:solidFill>
                <a:srgbClr val="000000"/>
              </a:solidFill>
              <a:latin typeface="Dosis Semi-Bold"/>
            </a:endParaRPr>
          </a:p>
        </p:txBody>
      </p:sp>
      <p:sp>
        <p:nvSpPr>
          <p:cNvPr id="3" name="Текстово поле 2"/>
          <p:cNvSpPr txBox="1"/>
          <p:nvPr/>
        </p:nvSpPr>
        <p:spPr>
          <a:xfrm>
            <a:off x="4263967" y="650408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3600" dirty="0" smtClean="0"/>
              <a:t>Билкова градина</a:t>
            </a:r>
            <a:endParaRPr lang="bg-BG" sz="3600" dirty="0"/>
          </a:p>
        </p:txBody>
      </p:sp>
      <p:sp>
        <p:nvSpPr>
          <p:cNvPr id="5" name="Текстово поле 4"/>
          <p:cNvSpPr txBox="1"/>
          <p:nvPr/>
        </p:nvSpPr>
        <p:spPr>
          <a:xfrm>
            <a:off x="5961922" y="6413953"/>
            <a:ext cx="1082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3600" dirty="0" smtClean="0"/>
              <a:t>Кампания за почистване на училищният район</a:t>
            </a:r>
            <a:endParaRPr lang="bg-BG" sz="3600" dirty="0"/>
          </a:p>
        </p:txBody>
      </p:sp>
      <p:pic>
        <p:nvPicPr>
          <p:cNvPr id="15" name="Картина 14"/>
          <p:cNvPicPr>
            <a:picLocks noChangeAspect="1"/>
          </p:cNvPicPr>
          <p:nvPr/>
        </p:nvPicPr>
        <p:blipFill rotWithShape="1">
          <a:blip r:embed="rId11"/>
          <a:srcRect b="39108"/>
          <a:stretch/>
        </p:blipFill>
        <p:spPr>
          <a:xfrm>
            <a:off x="704163" y="4992058"/>
            <a:ext cx="4785402" cy="4875842"/>
          </a:xfrm>
          <a:prstGeom prst="rect">
            <a:avLst/>
          </a:prstGeom>
        </p:spPr>
      </p:pic>
      <p:pic>
        <p:nvPicPr>
          <p:cNvPr id="20" name="Картина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258800" y="709840"/>
            <a:ext cx="4509860" cy="5401094"/>
          </a:xfrm>
          <a:prstGeom prst="rect">
            <a:avLst/>
          </a:prstGeom>
        </p:spPr>
      </p:pic>
      <p:sp>
        <p:nvSpPr>
          <p:cNvPr id="22" name="Текстово поле 21"/>
          <p:cNvSpPr txBox="1"/>
          <p:nvPr/>
        </p:nvSpPr>
        <p:spPr>
          <a:xfrm>
            <a:off x="2933173" y="1947146"/>
            <a:ext cx="9144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3200" dirty="0"/>
              <a:t>Ние учениците от ПГ „Иван С. Аксаков“ решихме да създадем своя билкова градина . </a:t>
            </a:r>
            <a:endParaRPr lang="bg-BG" sz="3200" dirty="0" smtClean="0"/>
          </a:p>
          <a:p>
            <a:r>
              <a:rPr lang="bg-BG" sz="3200" dirty="0" smtClean="0"/>
              <a:t>Избрахме подходящи билки, които са подходящи за съответното място, почва и светлина.</a:t>
            </a:r>
            <a:endParaRPr lang="bg-BG" sz="3200" dirty="0"/>
          </a:p>
        </p:txBody>
      </p:sp>
      <p:sp>
        <p:nvSpPr>
          <p:cNvPr id="23" name="Текстово поле 22"/>
          <p:cNvSpPr txBox="1"/>
          <p:nvPr/>
        </p:nvSpPr>
        <p:spPr>
          <a:xfrm>
            <a:off x="6418501" y="7459059"/>
            <a:ext cx="107264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3200" dirty="0" smtClean="0"/>
              <a:t>Тази инициатива ни дава полза да разширим екологичната си култура. </a:t>
            </a:r>
            <a:r>
              <a:rPr lang="bg-BG" sz="3200" dirty="0">
                <a:cs typeface="Times New Roman" panose="02020603050405020304" pitchFamily="18" charset="0"/>
              </a:rPr>
              <a:t>Важно е да знаем как и защо да опазваме природната среда, защото живеем на тази планета.</a:t>
            </a:r>
            <a:endParaRPr lang="bg-BG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05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7" t="-10431" r="-2216" b="-13067"/>
            </a:stretch>
          </a:blipFill>
        </p:spPr>
        <p:txBody>
          <a:bodyPr/>
          <a:lstStyle/>
          <a:p>
            <a:endParaRPr lang="bg-BG" dirty="0"/>
          </a:p>
        </p:txBody>
      </p:sp>
      <p:sp>
        <p:nvSpPr>
          <p:cNvPr id="3" name="Freeform 3"/>
          <p:cNvSpPr/>
          <p:nvPr/>
        </p:nvSpPr>
        <p:spPr>
          <a:xfrm>
            <a:off x="6477000" y="1760585"/>
            <a:ext cx="11137259" cy="2737059"/>
          </a:xfrm>
          <a:custGeom>
            <a:avLst/>
            <a:gdLst/>
            <a:ahLst/>
            <a:cxnLst/>
            <a:rect l="l" t="t" r="r" b="b"/>
            <a:pathLst>
              <a:path w="11007877" h="1919966">
                <a:moveTo>
                  <a:pt x="0" y="0"/>
                </a:moveTo>
                <a:lnTo>
                  <a:pt x="11007878" y="0"/>
                </a:lnTo>
                <a:lnTo>
                  <a:pt x="11007878" y="1919966"/>
                </a:lnTo>
                <a:lnTo>
                  <a:pt x="0" y="19199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02675" r="-4791" b="-52667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5" name="Freeform 5"/>
          <p:cNvSpPr/>
          <p:nvPr/>
        </p:nvSpPr>
        <p:spPr>
          <a:xfrm rot="-1051246">
            <a:off x="-2147609" y="6984438"/>
            <a:ext cx="5104835" cy="5104835"/>
          </a:xfrm>
          <a:custGeom>
            <a:avLst/>
            <a:gdLst/>
            <a:ahLst/>
            <a:cxnLst/>
            <a:rect l="l" t="t" r="r" b="b"/>
            <a:pathLst>
              <a:path w="5104835" h="5104835">
                <a:moveTo>
                  <a:pt x="0" y="0"/>
                </a:moveTo>
                <a:lnTo>
                  <a:pt x="5104835" y="0"/>
                </a:lnTo>
                <a:lnTo>
                  <a:pt x="5104835" y="5104835"/>
                </a:lnTo>
                <a:lnTo>
                  <a:pt x="0" y="51048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6" name="Freeform 6"/>
          <p:cNvSpPr/>
          <p:nvPr/>
        </p:nvSpPr>
        <p:spPr>
          <a:xfrm>
            <a:off x="578654" y="986030"/>
            <a:ext cx="3497419" cy="6256660"/>
          </a:xfrm>
          <a:custGeom>
            <a:avLst/>
            <a:gdLst/>
            <a:ahLst/>
            <a:cxnLst/>
            <a:rect l="l" t="t" r="r" b="b"/>
            <a:pathLst>
              <a:path w="3497419" h="6256660">
                <a:moveTo>
                  <a:pt x="0" y="0"/>
                </a:moveTo>
                <a:lnTo>
                  <a:pt x="3497419" y="0"/>
                </a:lnTo>
                <a:lnTo>
                  <a:pt x="3497419" y="6256660"/>
                </a:lnTo>
                <a:lnTo>
                  <a:pt x="0" y="62566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7" name="Freeform 7"/>
          <p:cNvSpPr/>
          <p:nvPr/>
        </p:nvSpPr>
        <p:spPr>
          <a:xfrm>
            <a:off x="3947505" y="5001562"/>
            <a:ext cx="2942564" cy="5154856"/>
          </a:xfrm>
          <a:custGeom>
            <a:avLst/>
            <a:gdLst/>
            <a:ahLst/>
            <a:cxnLst/>
            <a:rect l="l" t="t" r="r" b="b"/>
            <a:pathLst>
              <a:path w="2942564" h="5154856">
                <a:moveTo>
                  <a:pt x="0" y="0"/>
                </a:moveTo>
                <a:lnTo>
                  <a:pt x="2942564" y="0"/>
                </a:lnTo>
                <a:lnTo>
                  <a:pt x="2942564" y="5154856"/>
                </a:lnTo>
                <a:lnTo>
                  <a:pt x="0" y="51548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9" name="Freeform 9"/>
          <p:cNvSpPr/>
          <p:nvPr/>
        </p:nvSpPr>
        <p:spPr>
          <a:xfrm rot="5400000" flipH="1">
            <a:off x="5111831" y="936900"/>
            <a:ext cx="1207064" cy="2388077"/>
          </a:xfrm>
          <a:custGeom>
            <a:avLst/>
            <a:gdLst/>
            <a:ahLst/>
            <a:cxnLst/>
            <a:rect l="l" t="t" r="r" b="b"/>
            <a:pathLst>
              <a:path w="1207064" h="2388077">
                <a:moveTo>
                  <a:pt x="1207064" y="0"/>
                </a:moveTo>
                <a:lnTo>
                  <a:pt x="0" y="0"/>
                </a:lnTo>
                <a:lnTo>
                  <a:pt x="0" y="2388077"/>
                </a:lnTo>
                <a:lnTo>
                  <a:pt x="1207064" y="2388077"/>
                </a:lnTo>
                <a:lnTo>
                  <a:pt x="1207064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4" name="Текстово поле 3"/>
          <p:cNvSpPr txBox="1"/>
          <p:nvPr/>
        </p:nvSpPr>
        <p:spPr>
          <a:xfrm>
            <a:off x="7090354" y="1943100"/>
            <a:ext cx="1035944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Осъзнаваме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ли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необходимостта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 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устойчивото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развитие 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гледна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точка на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настоящето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още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повече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позициите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бъдещите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поколения?</a:t>
            </a:r>
            <a:endParaRPr lang="bg-BG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Текстово поле 7"/>
          <p:cNvSpPr txBox="1"/>
          <p:nvPr/>
        </p:nvSpPr>
        <p:spPr>
          <a:xfrm>
            <a:off x="7894024" y="5181600"/>
            <a:ext cx="9372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 err="1">
                <a:solidFill>
                  <a:srgbClr val="FF0000"/>
                </a:solidFill>
                <a:latin typeface="Bookman Old Style" pitchFamily="18" charset="0"/>
              </a:rPr>
              <a:t>Нека</a:t>
            </a:r>
            <a:r>
              <a:rPr lang="ru-RU" sz="4000" b="1" i="1" dirty="0">
                <a:solidFill>
                  <a:srgbClr val="FF0000"/>
                </a:solidFill>
                <a:latin typeface="Bookman Old Style" pitchFamily="18" charset="0"/>
              </a:rPr>
              <a:t> се </a:t>
            </a:r>
            <a:r>
              <a:rPr lang="ru-RU" sz="4000" b="1" i="1" dirty="0" err="1">
                <a:solidFill>
                  <a:srgbClr val="FF0000"/>
                </a:solidFill>
                <a:latin typeface="Bookman Old Style" pitchFamily="18" charset="0"/>
              </a:rPr>
              <a:t>замислим</a:t>
            </a:r>
            <a:r>
              <a:rPr lang="ru-RU" sz="4000" b="1" i="1" dirty="0">
                <a:solidFill>
                  <a:srgbClr val="FF0000"/>
                </a:solidFill>
                <a:latin typeface="Bookman Old Style" pitchFamily="18" charset="0"/>
              </a:rPr>
              <a:t> </a:t>
            </a:r>
            <a:r>
              <a:rPr lang="ru-RU" sz="4000" b="1" i="1" dirty="0" err="1">
                <a:solidFill>
                  <a:srgbClr val="FF0000"/>
                </a:solidFill>
                <a:latin typeface="Bookman Old Style" pitchFamily="18" charset="0"/>
              </a:rPr>
              <a:t>преди</a:t>
            </a:r>
            <a:r>
              <a:rPr lang="ru-RU" sz="4000" b="1" i="1" dirty="0">
                <a:solidFill>
                  <a:srgbClr val="FF0000"/>
                </a:solidFill>
                <a:latin typeface="Bookman Old Style" pitchFamily="18" charset="0"/>
              </a:rPr>
              <a:t> да е </a:t>
            </a:r>
            <a:r>
              <a:rPr lang="ru-RU" sz="4000" b="1" i="1" dirty="0" err="1">
                <a:solidFill>
                  <a:srgbClr val="FF0000"/>
                </a:solidFill>
                <a:latin typeface="Bookman Old Style" pitchFamily="18" charset="0"/>
              </a:rPr>
              <a:t>станало</a:t>
            </a:r>
            <a:r>
              <a:rPr lang="ru-RU" sz="4000" b="1" i="1" dirty="0">
                <a:solidFill>
                  <a:srgbClr val="FF0000"/>
                </a:solidFill>
                <a:latin typeface="Bookman Old Style" pitchFamily="18" charset="0"/>
              </a:rPr>
              <a:t> </a:t>
            </a:r>
            <a:r>
              <a:rPr lang="ru-RU" sz="4000" b="1" i="1" dirty="0" err="1">
                <a:solidFill>
                  <a:srgbClr val="FF0000"/>
                </a:solidFill>
                <a:latin typeface="Bookman Old Style" pitchFamily="18" charset="0"/>
              </a:rPr>
              <a:t>късно</a:t>
            </a:r>
            <a:r>
              <a:rPr lang="ru-RU" sz="4000" b="1" i="1" dirty="0">
                <a:solidFill>
                  <a:srgbClr val="FF0000"/>
                </a:solidFill>
                <a:latin typeface="Bookman Old Style" pitchFamily="18" charset="0"/>
              </a:rPr>
              <a:t>, </a:t>
            </a:r>
            <a:r>
              <a:rPr lang="ru-RU" sz="4000" b="1" i="1" dirty="0" err="1">
                <a:solidFill>
                  <a:srgbClr val="FF0000"/>
                </a:solidFill>
                <a:latin typeface="Bookman Old Style" pitchFamily="18" charset="0"/>
              </a:rPr>
              <a:t>защото</a:t>
            </a:r>
            <a:r>
              <a:rPr lang="ru-RU" sz="4000" b="1" i="1" dirty="0">
                <a:solidFill>
                  <a:srgbClr val="FF0000"/>
                </a:solidFill>
                <a:latin typeface="Bookman Old Style" pitchFamily="18" charset="0"/>
              </a:rPr>
              <a:t> </a:t>
            </a:r>
            <a:r>
              <a:rPr lang="ru-RU" sz="4000" b="1" i="1" dirty="0" err="1">
                <a:solidFill>
                  <a:srgbClr val="FF0000"/>
                </a:solidFill>
                <a:latin typeface="Bookman Old Style" pitchFamily="18" charset="0"/>
              </a:rPr>
              <a:t>трябва</a:t>
            </a:r>
            <a:r>
              <a:rPr lang="ru-RU" sz="4000" b="1" i="1" dirty="0">
                <a:solidFill>
                  <a:srgbClr val="FF0000"/>
                </a:solidFill>
                <a:latin typeface="Bookman Old Style" pitchFamily="18" charset="0"/>
              </a:rPr>
              <a:t> да </a:t>
            </a:r>
            <a:r>
              <a:rPr lang="ru-RU" sz="4000" b="1" i="1" dirty="0" err="1">
                <a:solidFill>
                  <a:srgbClr val="FF0000"/>
                </a:solidFill>
                <a:latin typeface="Bookman Old Style" pitchFamily="18" charset="0"/>
              </a:rPr>
              <a:t>има</a:t>
            </a:r>
            <a:r>
              <a:rPr lang="ru-RU" sz="4000" b="1" i="1" dirty="0">
                <a:solidFill>
                  <a:srgbClr val="FF0000"/>
                </a:solidFill>
                <a:latin typeface="Bookman Old Style" pitchFamily="18" charset="0"/>
              </a:rPr>
              <a:t> живот на </a:t>
            </a:r>
            <a:r>
              <a:rPr lang="ru-RU" sz="4000" b="1" i="1" dirty="0" err="1">
                <a:solidFill>
                  <a:srgbClr val="FF0000"/>
                </a:solidFill>
                <a:latin typeface="Bookman Old Style" pitchFamily="18" charset="0"/>
              </a:rPr>
              <a:t>Земята</a:t>
            </a:r>
            <a:r>
              <a:rPr lang="ru-RU" sz="4000" b="1" i="1" dirty="0">
                <a:solidFill>
                  <a:srgbClr val="FF0000"/>
                </a:solidFill>
                <a:latin typeface="Bookman Old Style" pitchFamily="18" charset="0"/>
              </a:rPr>
              <a:t> и след нас </a:t>
            </a:r>
            <a:r>
              <a:rPr lang="ru-RU" sz="4000" b="1" i="1" dirty="0" smtClean="0">
                <a:solidFill>
                  <a:srgbClr val="FF0000"/>
                </a:solidFill>
                <a:latin typeface="Bookman Old Style" pitchFamily="18" charset="0"/>
              </a:rPr>
              <a:t>………</a:t>
            </a:r>
            <a:endParaRPr lang="bg-BG" sz="4000" i="1" dirty="0">
              <a:solidFill>
                <a:srgbClr val="FF0000"/>
              </a:solidFill>
            </a:endParaRPr>
          </a:p>
        </p:txBody>
      </p:sp>
      <p:sp>
        <p:nvSpPr>
          <p:cNvPr id="11" name="Текстово поле 10"/>
          <p:cNvSpPr txBox="1"/>
          <p:nvPr/>
        </p:nvSpPr>
        <p:spPr>
          <a:xfrm>
            <a:off x="7090354" y="7830772"/>
            <a:ext cx="128246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6000" b="1" i="1" dirty="0" smtClean="0">
                <a:solidFill>
                  <a:srgbClr val="C00000"/>
                </a:solidFill>
              </a:rPr>
              <a:t>Пазете Земята-тя ни е една !!!</a:t>
            </a:r>
            <a:endParaRPr lang="bg-BG" sz="6000" b="1" i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4196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7" t="-10431" r="-2216" b="-13067"/>
            </a:stretch>
          </a:blipFill>
        </p:spPr>
        <p:txBody>
          <a:bodyPr/>
          <a:lstStyle/>
          <a:p>
            <a:endParaRPr lang="bg-BG" dirty="0"/>
          </a:p>
        </p:txBody>
      </p:sp>
      <p:grpSp>
        <p:nvGrpSpPr>
          <p:cNvPr id="3" name="Group 3"/>
          <p:cNvGrpSpPr/>
          <p:nvPr/>
        </p:nvGrpSpPr>
        <p:grpSpPr>
          <a:xfrm>
            <a:off x="1686160" y="2350157"/>
            <a:ext cx="15893428" cy="5990982"/>
            <a:chOff x="0" y="0"/>
            <a:chExt cx="19059306" cy="7987976"/>
          </a:xfrm>
        </p:grpSpPr>
        <p:sp>
          <p:nvSpPr>
            <p:cNvPr id="4" name="Freeform 4"/>
            <p:cNvSpPr/>
            <p:nvPr/>
          </p:nvSpPr>
          <p:spPr>
            <a:xfrm rot="92033">
              <a:off x="273808" y="428159"/>
              <a:ext cx="18690996" cy="7310963"/>
            </a:xfrm>
            <a:custGeom>
              <a:avLst/>
              <a:gdLst/>
              <a:ahLst/>
              <a:cxnLst/>
              <a:rect l="l" t="t" r="r" b="b"/>
              <a:pathLst>
                <a:path w="18690996" h="7310963">
                  <a:moveTo>
                    <a:pt x="0" y="0"/>
                  </a:moveTo>
                  <a:lnTo>
                    <a:pt x="18690996" y="0"/>
                  </a:lnTo>
                  <a:lnTo>
                    <a:pt x="18690996" y="7310964"/>
                  </a:lnTo>
                  <a:lnTo>
                    <a:pt x="0" y="73109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</a:blip>
              <a:stretch>
                <a:fillRect l="-1056" t="-10951" r="-1056"/>
              </a:stretch>
            </a:blipFill>
          </p:spPr>
          <p:txBody>
            <a:bodyPr/>
            <a:lstStyle/>
            <a:p>
              <a:endParaRPr lang="bg-BG"/>
            </a:p>
          </p:txBody>
        </p:sp>
        <p:sp>
          <p:nvSpPr>
            <p:cNvPr id="5" name="Freeform 5"/>
            <p:cNvSpPr/>
            <p:nvPr/>
          </p:nvSpPr>
          <p:spPr>
            <a:xfrm rot="92033">
              <a:off x="94502" y="248853"/>
              <a:ext cx="18690996" cy="7310963"/>
            </a:xfrm>
            <a:custGeom>
              <a:avLst/>
              <a:gdLst/>
              <a:ahLst/>
              <a:cxnLst/>
              <a:rect l="l" t="t" r="r" b="b"/>
              <a:pathLst>
                <a:path w="18690996" h="7310963">
                  <a:moveTo>
                    <a:pt x="0" y="0"/>
                  </a:moveTo>
                  <a:lnTo>
                    <a:pt x="18690996" y="0"/>
                  </a:lnTo>
                  <a:lnTo>
                    <a:pt x="18690996" y="7310964"/>
                  </a:lnTo>
                  <a:lnTo>
                    <a:pt x="0" y="73109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056" t="-10951" r="-1056"/>
              </a:stretch>
            </a:blipFill>
          </p:spPr>
          <p:txBody>
            <a:bodyPr/>
            <a:lstStyle/>
            <a:p>
              <a:endParaRPr lang="bg-BG" dirty="0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976891" y="4293189"/>
            <a:ext cx="14035941" cy="23339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21"/>
              </a:lnSpc>
            </a:pPr>
            <a:r>
              <a:rPr lang="bg-BG" sz="8200" b="1" i="1" spc="-576" dirty="0">
                <a:solidFill>
                  <a:srgbClr val="006600"/>
                </a:solidFill>
                <a:latin typeface="+mj-lt"/>
              </a:rPr>
              <a:t>Заедно в единство </a:t>
            </a:r>
          </a:p>
          <a:p>
            <a:pPr algn="ctr">
              <a:lnSpc>
                <a:spcPts val="9121"/>
              </a:lnSpc>
            </a:pPr>
            <a:r>
              <a:rPr lang="bg-BG" sz="8200" b="1" i="1" spc="-576" dirty="0">
                <a:solidFill>
                  <a:srgbClr val="006600"/>
                </a:solidFill>
                <a:latin typeface="+mj-lt"/>
              </a:rPr>
              <a:t>за климата</a:t>
            </a:r>
            <a:r>
              <a:rPr lang="en-US" sz="8200" b="1" i="1" spc="-576" dirty="0">
                <a:solidFill>
                  <a:srgbClr val="006600"/>
                </a:solidFill>
                <a:latin typeface="+mj-lt"/>
              </a:rPr>
              <a:t>!</a:t>
            </a:r>
          </a:p>
        </p:txBody>
      </p:sp>
      <p:sp>
        <p:nvSpPr>
          <p:cNvPr id="7" name="Freeform 7"/>
          <p:cNvSpPr/>
          <p:nvPr/>
        </p:nvSpPr>
        <p:spPr>
          <a:xfrm rot="-1051246">
            <a:off x="-2552417" y="-2884738"/>
            <a:ext cx="5104835" cy="5104835"/>
          </a:xfrm>
          <a:custGeom>
            <a:avLst/>
            <a:gdLst/>
            <a:ahLst/>
            <a:cxnLst/>
            <a:rect l="l" t="t" r="r" b="b"/>
            <a:pathLst>
              <a:path w="5104835" h="5104835">
                <a:moveTo>
                  <a:pt x="0" y="0"/>
                </a:moveTo>
                <a:lnTo>
                  <a:pt x="5104834" y="0"/>
                </a:lnTo>
                <a:lnTo>
                  <a:pt x="5104834" y="5104835"/>
                </a:lnTo>
                <a:lnTo>
                  <a:pt x="0" y="51048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8" name="Freeform 8"/>
          <p:cNvSpPr/>
          <p:nvPr/>
        </p:nvSpPr>
        <p:spPr>
          <a:xfrm rot="-2700000">
            <a:off x="10542936" y="940005"/>
            <a:ext cx="1103359" cy="1581877"/>
          </a:xfrm>
          <a:custGeom>
            <a:avLst/>
            <a:gdLst/>
            <a:ahLst/>
            <a:cxnLst/>
            <a:rect l="l" t="t" r="r" b="b"/>
            <a:pathLst>
              <a:path w="1103359" h="1581877">
                <a:moveTo>
                  <a:pt x="0" y="0"/>
                </a:moveTo>
                <a:lnTo>
                  <a:pt x="1103360" y="0"/>
                </a:lnTo>
                <a:lnTo>
                  <a:pt x="1103360" y="1581877"/>
                </a:lnTo>
                <a:lnTo>
                  <a:pt x="0" y="158187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9" name="Freeform 9"/>
          <p:cNvSpPr/>
          <p:nvPr/>
        </p:nvSpPr>
        <p:spPr>
          <a:xfrm rot="3275443">
            <a:off x="1356667" y="4394862"/>
            <a:ext cx="1337326" cy="1218183"/>
          </a:xfrm>
          <a:custGeom>
            <a:avLst/>
            <a:gdLst/>
            <a:ahLst/>
            <a:cxnLst/>
            <a:rect l="l" t="t" r="r" b="b"/>
            <a:pathLst>
              <a:path w="1337326" h="1218183">
                <a:moveTo>
                  <a:pt x="0" y="0"/>
                </a:moveTo>
                <a:lnTo>
                  <a:pt x="1337327" y="0"/>
                </a:lnTo>
                <a:lnTo>
                  <a:pt x="1337327" y="1218183"/>
                </a:lnTo>
                <a:lnTo>
                  <a:pt x="0" y="121818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0" name="Freeform 10"/>
          <p:cNvSpPr/>
          <p:nvPr/>
        </p:nvSpPr>
        <p:spPr>
          <a:xfrm rot="5488621">
            <a:off x="14068292" y="5900049"/>
            <a:ext cx="2174492" cy="3388019"/>
          </a:xfrm>
          <a:custGeom>
            <a:avLst/>
            <a:gdLst/>
            <a:ahLst/>
            <a:cxnLst/>
            <a:rect l="l" t="t" r="r" b="b"/>
            <a:pathLst>
              <a:path w="2174492" h="3388019">
                <a:moveTo>
                  <a:pt x="0" y="0"/>
                </a:moveTo>
                <a:lnTo>
                  <a:pt x="2174492" y="0"/>
                </a:lnTo>
                <a:lnTo>
                  <a:pt x="2174492" y="3388019"/>
                </a:lnTo>
                <a:lnTo>
                  <a:pt x="0" y="338801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1" name="Freeform 11"/>
          <p:cNvSpPr/>
          <p:nvPr/>
        </p:nvSpPr>
        <p:spPr>
          <a:xfrm rot="-1304326">
            <a:off x="1093502" y="5563568"/>
            <a:ext cx="1932263" cy="3486233"/>
          </a:xfrm>
          <a:custGeom>
            <a:avLst/>
            <a:gdLst/>
            <a:ahLst/>
            <a:cxnLst/>
            <a:rect l="l" t="t" r="r" b="b"/>
            <a:pathLst>
              <a:path w="3500388" h="5714919">
                <a:moveTo>
                  <a:pt x="0" y="0"/>
                </a:moveTo>
                <a:lnTo>
                  <a:pt x="3500388" y="0"/>
                </a:lnTo>
                <a:lnTo>
                  <a:pt x="3500388" y="5714919"/>
                </a:lnTo>
                <a:lnTo>
                  <a:pt x="0" y="571491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3" name="Freeform 13"/>
          <p:cNvSpPr/>
          <p:nvPr/>
        </p:nvSpPr>
        <p:spPr>
          <a:xfrm rot="4057876" flipH="1">
            <a:off x="5309468" y="1556018"/>
            <a:ext cx="1394952" cy="2759798"/>
          </a:xfrm>
          <a:custGeom>
            <a:avLst/>
            <a:gdLst/>
            <a:ahLst/>
            <a:cxnLst/>
            <a:rect l="l" t="t" r="r" b="b"/>
            <a:pathLst>
              <a:path w="1394952" h="2759798">
                <a:moveTo>
                  <a:pt x="1394952" y="0"/>
                </a:moveTo>
                <a:lnTo>
                  <a:pt x="0" y="0"/>
                </a:lnTo>
                <a:lnTo>
                  <a:pt x="0" y="2759798"/>
                </a:lnTo>
                <a:lnTo>
                  <a:pt x="1394952" y="2759798"/>
                </a:lnTo>
                <a:lnTo>
                  <a:pt x="1394952" y="0"/>
                </a:lnTo>
                <a:close/>
              </a:path>
            </a:pathLst>
          </a:custGeom>
          <a:blipFill>
            <a:blip r:embed="rId15">
              <a:alphaModFix/>
              <a:duotone>
                <a:schemeClr val="accent3">
                  <a:shade val="45000"/>
                  <a:satMod val="135000"/>
                </a:schemeClr>
                <a:prstClr val="white"/>
              </a:duotone>
              <a:lum/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>
              <a:effectLst>
                <a:outerShdw blurRad="50800" dist="50800" dir="5400000" algn="ctr" rotWithShape="0">
                  <a:srgbClr val="006600"/>
                </a:outerShdw>
              </a:effectLst>
            </a:endParaRPr>
          </a:p>
        </p:txBody>
      </p:sp>
      <p:sp>
        <p:nvSpPr>
          <p:cNvPr id="14" name="Freeform 14"/>
          <p:cNvSpPr/>
          <p:nvPr/>
        </p:nvSpPr>
        <p:spPr>
          <a:xfrm rot="-1051246">
            <a:off x="17578296" y="4228214"/>
            <a:ext cx="5104835" cy="5104835"/>
          </a:xfrm>
          <a:custGeom>
            <a:avLst/>
            <a:gdLst/>
            <a:ahLst/>
            <a:cxnLst/>
            <a:rect l="l" t="t" r="r" b="b"/>
            <a:pathLst>
              <a:path w="5104835" h="5104835">
                <a:moveTo>
                  <a:pt x="0" y="0"/>
                </a:moveTo>
                <a:lnTo>
                  <a:pt x="5104835" y="0"/>
                </a:lnTo>
                <a:lnTo>
                  <a:pt x="5104835" y="5104835"/>
                </a:lnTo>
                <a:lnTo>
                  <a:pt x="0" y="51048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pic>
        <p:nvPicPr>
          <p:cNvPr id="17" name="Картина 16">
            <a:extLst>
              <a:ext uri="{FF2B5EF4-FFF2-40B4-BE49-F238E27FC236}">
                <a16:creationId xmlns:a16="http://schemas.microsoft.com/office/drawing/2014/main" id="{4A3DB8F4-3AE7-3849-8320-6E7E874B685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30" y="8269799"/>
            <a:ext cx="2796296" cy="2796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Картина 17">
            <a:extLst>
              <a:ext uri="{FF2B5EF4-FFF2-40B4-BE49-F238E27FC236}">
                <a16:creationId xmlns:a16="http://schemas.microsoft.com/office/drawing/2014/main" id="{42E06E5E-31F0-72F5-506D-0E156C15E38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585" y="9348146"/>
            <a:ext cx="11639550" cy="733425"/>
          </a:xfrm>
          <a:prstGeom prst="rect">
            <a:avLst/>
          </a:prstGeom>
        </p:spPr>
      </p:pic>
      <p:pic>
        <p:nvPicPr>
          <p:cNvPr id="19" name="Картина 18">
            <a:extLst>
              <a:ext uri="{FF2B5EF4-FFF2-40B4-BE49-F238E27FC236}">
                <a16:creationId xmlns:a16="http://schemas.microsoft.com/office/drawing/2014/main" id="{1CC45F8B-6B11-6008-5C50-D46FA35F9A8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3259874" y="9219185"/>
            <a:ext cx="4810796" cy="847843"/>
          </a:xfrm>
          <a:prstGeom prst="rect">
            <a:avLst/>
          </a:prstGeom>
        </p:spPr>
      </p:pic>
      <p:pic>
        <p:nvPicPr>
          <p:cNvPr id="15" name="Картина 14" descr="Картина, която съдържа текст, лого, Графика, Шрифт&#10;&#10;Описанието е генерирано автоматично">
            <a:extLst>
              <a:ext uri="{FF2B5EF4-FFF2-40B4-BE49-F238E27FC236}">
                <a16:creationId xmlns:a16="http://schemas.microsoft.com/office/drawing/2014/main" id="{8195BFE3-4EDC-9196-C884-DD319AA3A82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8944" y="81303"/>
            <a:ext cx="5960123" cy="59601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485" y="-7518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7" t="-10431" r="-2216" b="-13067"/>
            </a:stretch>
          </a:blipFill>
        </p:spPr>
        <p:txBody>
          <a:bodyPr/>
          <a:lstStyle/>
          <a:p>
            <a:endParaRPr lang="bg-BG" dirty="0"/>
          </a:p>
        </p:txBody>
      </p:sp>
      <p:grpSp>
        <p:nvGrpSpPr>
          <p:cNvPr id="3" name="Group 3"/>
          <p:cNvGrpSpPr/>
          <p:nvPr/>
        </p:nvGrpSpPr>
        <p:grpSpPr>
          <a:xfrm>
            <a:off x="1745119" y="3295742"/>
            <a:ext cx="15258683" cy="5828713"/>
            <a:chOff x="193995" y="-257581"/>
            <a:chExt cx="18830314" cy="7502683"/>
          </a:xfrm>
        </p:grpSpPr>
        <p:sp>
          <p:nvSpPr>
            <p:cNvPr id="4" name="Freeform 4"/>
            <p:cNvSpPr/>
            <p:nvPr/>
          </p:nvSpPr>
          <p:spPr>
            <a:xfrm rot="92033">
              <a:off x="333315" y="-65861"/>
              <a:ext cx="18690994" cy="7310963"/>
            </a:xfrm>
            <a:custGeom>
              <a:avLst/>
              <a:gdLst/>
              <a:ahLst/>
              <a:cxnLst/>
              <a:rect l="l" t="t" r="r" b="b"/>
              <a:pathLst>
                <a:path w="18690996" h="7310963">
                  <a:moveTo>
                    <a:pt x="0" y="0"/>
                  </a:moveTo>
                  <a:lnTo>
                    <a:pt x="18690996" y="0"/>
                  </a:lnTo>
                  <a:lnTo>
                    <a:pt x="18690996" y="7310964"/>
                  </a:lnTo>
                  <a:lnTo>
                    <a:pt x="0" y="73109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</a:blip>
              <a:stretch>
                <a:fillRect l="-1056" t="-10951" r="-1056"/>
              </a:stretch>
            </a:blipFill>
          </p:spPr>
          <p:txBody>
            <a:bodyPr/>
            <a:lstStyle/>
            <a:p>
              <a:endParaRPr lang="bg-BG"/>
            </a:p>
          </p:txBody>
        </p:sp>
        <p:sp>
          <p:nvSpPr>
            <p:cNvPr id="5" name="Freeform 5"/>
            <p:cNvSpPr/>
            <p:nvPr/>
          </p:nvSpPr>
          <p:spPr>
            <a:xfrm rot="92033">
              <a:off x="193995" y="-257581"/>
              <a:ext cx="18690992" cy="7310965"/>
            </a:xfrm>
            <a:custGeom>
              <a:avLst/>
              <a:gdLst/>
              <a:ahLst/>
              <a:cxnLst/>
              <a:rect l="l" t="t" r="r" b="b"/>
              <a:pathLst>
                <a:path w="18690996" h="7310963">
                  <a:moveTo>
                    <a:pt x="0" y="0"/>
                  </a:moveTo>
                  <a:lnTo>
                    <a:pt x="18690996" y="0"/>
                  </a:lnTo>
                  <a:lnTo>
                    <a:pt x="18690996" y="7310964"/>
                  </a:lnTo>
                  <a:lnTo>
                    <a:pt x="0" y="73109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056" t="-10951" r="-1056"/>
              </a:stretch>
            </a:blipFill>
          </p:spPr>
          <p:txBody>
            <a:bodyPr/>
            <a:lstStyle/>
            <a:p>
              <a:endParaRPr lang="bg-BG" dirty="0"/>
            </a:p>
          </p:txBody>
        </p:sp>
      </p:grpSp>
      <p:sp>
        <p:nvSpPr>
          <p:cNvPr id="8" name="Freeform 8"/>
          <p:cNvSpPr/>
          <p:nvPr/>
        </p:nvSpPr>
        <p:spPr>
          <a:xfrm rot="-1051246">
            <a:off x="-2083914" y="2591082"/>
            <a:ext cx="5104835" cy="5104835"/>
          </a:xfrm>
          <a:custGeom>
            <a:avLst/>
            <a:gdLst/>
            <a:ahLst/>
            <a:cxnLst/>
            <a:rect l="l" t="t" r="r" b="b"/>
            <a:pathLst>
              <a:path w="5104835" h="5104835">
                <a:moveTo>
                  <a:pt x="0" y="0"/>
                </a:moveTo>
                <a:lnTo>
                  <a:pt x="5104834" y="0"/>
                </a:lnTo>
                <a:lnTo>
                  <a:pt x="5104834" y="5104835"/>
                </a:lnTo>
                <a:lnTo>
                  <a:pt x="0" y="51048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 dirty="0"/>
          </a:p>
        </p:txBody>
      </p:sp>
      <p:sp>
        <p:nvSpPr>
          <p:cNvPr id="10" name="Freeform 10"/>
          <p:cNvSpPr/>
          <p:nvPr/>
        </p:nvSpPr>
        <p:spPr>
          <a:xfrm rot="3275443">
            <a:off x="1996540" y="5565257"/>
            <a:ext cx="957720" cy="905837"/>
          </a:xfrm>
          <a:custGeom>
            <a:avLst/>
            <a:gdLst/>
            <a:ahLst/>
            <a:cxnLst/>
            <a:rect l="l" t="t" r="r" b="b"/>
            <a:pathLst>
              <a:path w="1337326" h="1218183">
                <a:moveTo>
                  <a:pt x="0" y="0"/>
                </a:moveTo>
                <a:lnTo>
                  <a:pt x="1337327" y="0"/>
                </a:lnTo>
                <a:lnTo>
                  <a:pt x="1337327" y="1218183"/>
                </a:lnTo>
                <a:lnTo>
                  <a:pt x="0" y="121818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1" name="Freeform 11"/>
          <p:cNvSpPr/>
          <p:nvPr/>
        </p:nvSpPr>
        <p:spPr>
          <a:xfrm rot="5488621">
            <a:off x="14285922" y="5877271"/>
            <a:ext cx="1785728" cy="2515635"/>
          </a:xfrm>
          <a:custGeom>
            <a:avLst/>
            <a:gdLst/>
            <a:ahLst/>
            <a:cxnLst/>
            <a:rect l="l" t="t" r="r" b="b"/>
            <a:pathLst>
              <a:path w="2174492" h="3388019">
                <a:moveTo>
                  <a:pt x="0" y="0"/>
                </a:moveTo>
                <a:lnTo>
                  <a:pt x="2174492" y="0"/>
                </a:lnTo>
                <a:lnTo>
                  <a:pt x="2174492" y="3388019"/>
                </a:lnTo>
                <a:lnTo>
                  <a:pt x="0" y="338801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2" name="Freeform 12"/>
          <p:cNvSpPr/>
          <p:nvPr/>
        </p:nvSpPr>
        <p:spPr>
          <a:xfrm rot="-1304326">
            <a:off x="1358673" y="6462045"/>
            <a:ext cx="1821160" cy="2399144"/>
          </a:xfrm>
          <a:custGeom>
            <a:avLst/>
            <a:gdLst/>
            <a:ahLst/>
            <a:cxnLst/>
            <a:rect l="l" t="t" r="r" b="b"/>
            <a:pathLst>
              <a:path w="3500388" h="5714919">
                <a:moveTo>
                  <a:pt x="0" y="0"/>
                </a:moveTo>
                <a:lnTo>
                  <a:pt x="3500388" y="0"/>
                </a:lnTo>
                <a:lnTo>
                  <a:pt x="3500388" y="5714919"/>
                </a:lnTo>
                <a:lnTo>
                  <a:pt x="0" y="571491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4" name="Freeform 14"/>
          <p:cNvSpPr/>
          <p:nvPr/>
        </p:nvSpPr>
        <p:spPr>
          <a:xfrm rot="4057876" flipH="1">
            <a:off x="1473541" y="4679492"/>
            <a:ext cx="1086874" cy="1870154"/>
          </a:xfrm>
          <a:custGeom>
            <a:avLst/>
            <a:gdLst/>
            <a:ahLst/>
            <a:cxnLst/>
            <a:rect l="l" t="t" r="r" b="b"/>
            <a:pathLst>
              <a:path w="1394952" h="2759798">
                <a:moveTo>
                  <a:pt x="1394952" y="0"/>
                </a:moveTo>
                <a:lnTo>
                  <a:pt x="0" y="0"/>
                </a:lnTo>
                <a:lnTo>
                  <a:pt x="0" y="2759798"/>
                </a:lnTo>
                <a:lnTo>
                  <a:pt x="1394952" y="2759798"/>
                </a:lnTo>
                <a:lnTo>
                  <a:pt x="1394952" y="0"/>
                </a:lnTo>
                <a:close/>
              </a:path>
            </a:pathLst>
          </a:custGeom>
          <a:blipFill>
            <a:blip r:embed="rId13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 dirty="0"/>
          </a:p>
        </p:txBody>
      </p:sp>
      <p:sp>
        <p:nvSpPr>
          <p:cNvPr id="15" name="Freeform 15"/>
          <p:cNvSpPr/>
          <p:nvPr/>
        </p:nvSpPr>
        <p:spPr>
          <a:xfrm rot="-1051246">
            <a:off x="16554662" y="5530147"/>
            <a:ext cx="5104835" cy="5104835"/>
          </a:xfrm>
          <a:custGeom>
            <a:avLst/>
            <a:gdLst/>
            <a:ahLst/>
            <a:cxnLst/>
            <a:rect l="l" t="t" r="r" b="b"/>
            <a:pathLst>
              <a:path w="5104835" h="5104835">
                <a:moveTo>
                  <a:pt x="0" y="0"/>
                </a:moveTo>
                <a:lnTo>
                  <a:pt x="5104835" y="0"/>
                </a:lnTo>
                <a:lnTo>
                  <a:pt x="5104835" y="5104835"/>
                </a:lnTo>
                <a:lnTo>
                  <a:pt x="0" y="51048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 dirty="0"/>
          </a:p>
        </p:txBody>
      </p:sp>
      <p:sp>
        <p:nvSpPr>
          <p:cNvPr id="13" name="TextBox 18">
            <a:extLst>
              <a:ext uri="{FF2B5EF4-FFF2-40B4-BE49-F238E27FC236}">
                <a16:creationId xmlns:a16="http://schemas.microsoft.com/office/drawing/2014/main" id="{E515ACCA-C0DE-CDEA-1545-D8D3E520A778}"/>
              </a:ext>
            </a:extLst>
          </p:cNvPr>
          <p:cNvSpPr txBox="1"/>
          <p:nvPr/>
        </p:nvSpPr>
        <p:spPr>
          <a:xfrm>
            <a:off x="5029200" y="7179680"/>
            <a:ext cx="11563472" cy="371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58"/>
              </a:lnSpc>
            </a:pPr>
            <a:r>
              <a:rPr lang="bg-BG" sz="3008" b="1" spc="-156" dirty="0" smtClean="0">
                <a:solidFill>
                  <a:srgbClr val="6B4723"/>
                </a:solidFill>
                <a:latin typeface="Gaegu Bold"/>
              </a:rPr>
              <a:t>ПГ „Иван </a:t>
            </a:r>
            <a:r>
              <a:rPr lang="bg-BG" sz="3008" b="1" spc="-156" dirty="0" err="1" smtClean="0">
                <a:solidFill>
                  <a:srgbClr val="6B4723"/>
                </a:solidFill>
                <a:latin typeface="Gaegu Bold"/>
              </a:rPr>
              <a:t>Сергеевич</a:t>
            </a:r>
            <a:r>
              <a:rPr lang="bg-BG" sz="3008" b="1" spc="-156" dirty="0" smtClean="0">
                <a:solidFill>
                  <a:srgbClr val="6B4723"/>
                </a:solidFill>
                <a:latin typeface="Gaegu Bold"/>
              </a:rPr>
              <a:t> Аксаков“ гр. Пазарджик</a:t>
            </a:r>
            <a:endParaRPr lang="en-US" sz="3008" b="1" spc="-156" dirty="0">
              <a:solidFill>
                <a:srgbClr val="6B4723"/>
              </a:solidFill>
              <a:latin typeface="Gaegu Bold"/>
            </a:endParaRPr>
          </a:p>
        </p:txBody>
      </p:sp>
      <p:pic>
        <p:nvPicPr>
          <p:cNvPr id="17" name="Картина 16">
            <a:extLst>
              <a:ext uri="{FF2B5EF4-FFF2-40B4-BE49-F238E27FC236}">
                <a16:creationId xmlns:a16="http://schemas.microsoft.com/office/drawing/2014/main" id="{93AAB087-5143-3587-66B6-2918542C24C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367" y="-669762"/>
            <a:ext cx="2796296" cy="2796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Картина 21">
            <a:extLst>
              <a:ext uri="{FF2B5EF4-FFF2-40B4-BE49-F238E27FC236}">
                <a16:creationId xmlns:a16="http://schemas.microsoft.com/office/drawing/2014/main" id="{F66D54BB-704A-15FC-4668-BACB3607103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740" y="1402718"/>
            <a:ext cx="11639550" cy="733425"/>
          </a:xfrm>
          <a:prstGeom prst="rect">
            <a:avLst/>
          </a:prstGeom>
        </p:spPr>
      </p:pic>
      <p:sp>
        <p:nvSpPr>
          <p:cNvPr id="9" name="Freeform 9"/>
          <p:cNvSpPr/>
          <p:nvPr/>
        </p:nvSpPr>
        <p:spPr>
          <a:xfrm rot="-2700000">
            <a:off x="1215001" y="8218988"/>
            <a:ext cx="733584" cy="1112573"/>
          </a:xfrm>
          <a:custGeom>
            <a:avLst/>
            <a:gdLst/>
            <a:ahLst/>
            <a:cxnLst/>
            <a:rect l="l" t="t" r="r" b="b"/>
            <a:pathLst>
              <a:path w="1103359" h="1581877">
                <a:moveTo>
                  <a:pt x="0" y="0"/>
                </a:moveTo>
                <a:lnTo>
                  <a:pt x="1103360" y="0"/>
                </a:lnTo>
                <a:lnTo>
                  <a:pt x="1103360" y="1581877"/>
                </a:lnTo>
                <a:lnTo>
                  <a:pt x="0" y="158187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alphaModFix/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pic>
        <p:nvPicPr>
          <p:cNvPr id="32" name="Картина 31">
            <a:extLst>
              <a:ext uri="{FF2B5EF4-FFF2-40B4-BE49-F238E27FC236}">
                <a16:creationId xmlns:a16="http://schemas.microsoft.com/office/drawing/2014/main" id="{94650271-2196-7C95-C6B4-F106AD47CB2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531163" y="2224152"/>
            <a:ext cx="4810796" cy="847843"/>
          </a:xfrm>
          <a:prstGeom prst="rect">
            <a:avLst/>
          </a:prstGeom>
        </p:spPr>
      </p:pic>
      <p:sp>
        <p:nvSpPr>
          <p:cNvPr id="7" name="TextBox 5">
            <a:extLst>
              <a:ext uri="{FF2B5EF4-FFF2-40B4-BE49-F238E27FC236}">
                <a16:creationId xmlns:a16="http://schemas.microsoft.com/office/drawing/2014/main" id="{1ECB9D91-831F-40C2-13E2-EA5E0E837677}"/>
              </a:ext>
            </a:extLst>
          </p:cNvPr>
          <p:cNvSpPr txBox="1"/>
          <p:nvPr/>
        </p:nvSpPr>
        <p:spPr>
          <a:xfrm>
            <a:off x="3559366" y="4670777"/>
            <a:ext cx="10766233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bg-BG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Устойчиво </a:t>
            </a:r>
            <a:r>
              <a:rPr lang="bg-BG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и здравословен начин на </a:t>
            </a:r>
            <a:r>
              <a:rPr lang="bg-BG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живот</a:t>
            </a:r>
            <a:endParaRPr lang="bg-BG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Картина 17" descr="Картина, която съдържа текст, лого, Графика, Шрифт&#10;&#10;Описанието е генерирано автоматично">
            <a:extLst>
              <a:ext uri="{FF2B5EF4-FFF2-40B4-BE49-F238E27FC236}">
                <a16:creationId xmlns:a16="http://schemas.microsoft.com/office/drawing/2014/main" id="{301302AB-B6EE-481F-9F3F-064DD720586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8031" y="728386"/>
            <a:ext cx="5792371" cy="579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542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337" y="36494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7" t="-10431" r="-2216" b="-13067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3" name="Freeform 3"/>
          <p:cNvSpPr/>
          <p:nvPr/>
        </p:nvSpPr>
        <p:spPr>
          <a:xfrm>
            <a:off x="1752600" y="1902691"/>
            <a:ext cx="15488520" cy="1935364"/>
          </a:xfrm>
          <a:custGeom>
            <a:avLst/>
            <a:gdLst/>
            <a:ahLst/>
            <a:cxnLst/>
            <a:rect l="l" t="t" r="r" b="b"/>
            <a:pathLst>
              <a:path w="15488520" h="1935364">
                <a:moveTo>
                  <a:pt x="0" y="0"/>
                </a:moveTo>
                <a:lnTo>
                  <a:pt x="15488520" y="0"/>
                </a:lnTo>
                <a:lnTo>
                  <a:pt x="15488520" y="1935364"/>
                </a:lnTo>
                <a:lnTo>
                  <a:pt x="0" y="19353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43318" r="-4791" b="-113100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8" name="TextBox 8"/>
          <p:cNvSpPr txBox="1"/>
          <p:nvPr/>
        </p:nvSpPr>
        <p:spPr>
          <a:xfrm>
            <a:off x="2438400" y="5212095"/>
            <a:ext cx="4244180" cy="452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1"/>
              </a:lnSpc>
            </a:pPr>
            <a:r>
              <a:rPr lang="bg-BG" sz="3001" spc="39" dirty="0" smtClean="0">
                <a:solidFill>
                  <a:srgbClr val="000000"/>
                </a:solidFill>
                <a:latin typeface="Dosis Semi-Bold"/>
              </a:rPr>
              <a:t>Ученичка от 12 клас</a:t>
            </a:r>
            <a:endParaRPr lang="en-US" sz="3001" spc="39" dirty="0">
              <a:solidFill>
                <a:srgbClr val="000000"/>
              </a:solidFill>
              <a:latin typeface="Dosis Semi-Bold"/>
            </a:endParaRPr>
          </a:p>
        </p:txBody>
      </p:sp>
      <p:sp>
        <p:nvSpPr>
          <p:cNvPr id="11" name="Freeform 11"/>
          <p:cNvSpPr/>
          <p:nvPr/>
        </p:nvSpPr>
        <p:spPr>
          <a:xfrm rot="-1051246">
            <a:off x="15199164" y="3297610"/>
            <a:ext cx="4083911" cy="8083096"/>
          </a:xfrm>
          <a:custGeom>
            <a:avLst/>
            <a:gdLst/>
            <a:ahLst/>
            <a:cxnLst/>
            <a:rect l="l" t="t" r="r" b="b"/>
            <a:pathLst>
              <a:path w="4739834" h="4739834">
                <a:moveTo>
                  <a:pt x="0" y="0"/>
                </a:moveTo>
                <a:lnTo>
                  <a:pt x="4739834" y="0"/>
                </a:lnTo>
                <a:lnTo>
                  <a:pt x="4739834" y="4739834"/>
                </a:lnTo>
                <a:lnTo>
                  <a:pt x="0" y="47398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2" name="Freeform 12"/>
          <p:cNvSpPr/>
          <p:nvPr/>
        </p:nvSpPr>
        <p:spPr>
          <a:xfrm rot="9323710" flipH="1">
            <a:off x="15419880" y="1064567"/>
            <a:ext cx="2182490" cy="2215726"/>
          </a:xfrm>
          <a:custGeom>
            <a:avLst/>
            <a:gdLst/>
            <a:ahLst/>
            <a:cxnLst/>
            <a:rect l="l" t="t" r="r" b="b"/>
            <a:pathLst>
              <a:path w="2182490" h="2215726">
                <a:moveTo>
                  <a:pt x="2182490" y="0"/>
                </a:moveTo>
                <a:lnTo>
                  <a:pt x="0" y="0"/>
                </a:lnTo>
                <a:lnTo>
                  <a:pt x="0" y="2215726"/>
                </a:lnTo>
                <a:lnTo>
                  <a:pt x="2182490" y="2215726"/>
                </a:lnTo>
                <a:lnTo>
                  <a:pt x="218249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3" name="Freeform 13"/>
          <p:cNvSpPr/>
          <p:nvPr/>
        </p:nvSpPr>
        <p:spPr>
          <a:xfrm rot="642428">
            <a:off x="16965164" y="7999605"/>
            <a:ext cx="1298545" cy="1861713"/>
          </a:xfrm>
          <a:custGeom>
            <a:avLst/>
            <a:gdLst/>
            <a:ahLst/>
            <a:cxnLst/>
            <a:rect l="l" t="t" r="r" b="b"/>
            <a:pathLst>
              <a:path w="1298545" h="1861713">
                <a:moveTo>
                  <a:pt x="0" y="0"/>
                </a:moveTo>
                <a:lnTo>
                  <a:pt x="1298545" y="0"/>
                </a:lnTo>
                <a:lnTo>
                  <a:pt x="1298545" y="1861714"/>
                </a:lnTo>
                <a:lnTo>
                  <a:pt x="0" y="18617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4" name="Freeform 14"/>
          <p:cNvSpPr/>
          <p:nvPr/>
        </p:nvSpPr>
        <p:spPr>
          <a:xfrm rot="-2947305" flipH="1">
            <a:off x="738116" y="866210"/>
            <a:ext cx="1782824" cy="2777771"/>
          </a:xfrm>
          <a:custGeom>
            <a:avLst/>
            <a:gdLst/>
            <a:ahLst/>
            <a:cxnLst/>
            <a:rect l="l" t="t" r="r" b="b"/>
            <a:pathLst>
              <a:path w="1782824" h="2777771">
                <a:moveTo>
                  <a:pt x="1782824" y="0"/>
                </a:moveTo>
                <a:lnTo>
                  <a:pt x="0" y="0"/>
                </a:lnTo>
                <a:lnTo>
                  <a:pt x="0" y="2777771"/>
                </a:lnTo>
                <a:lnTo>
                  <a:pt x="1782824" y="2777771"/>
                </a:lnTo>
                <a:lnTo>
                  <a:pt x="1782824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5" name="TextBox 8">
            <a:extLst>
              <a:ext uri="{FF2B5EF4-FFF2-40B4-BE49-F238E27FC236}">
                <a16:creationId xmlns:a16="http://schemas.microsoft.com/office/drawing/2014/main" id="{14127342-338A-612A-5871-DF694A0EFE20}"/>
              </a:ext>
            </a:extLst>
          </p:cNvPr>
          <p:cNvSpPr txBox="1"/>
          <p:nvPr/>
        </p:nvSpPr>
        <p:spPr>
          <a:xfrm>
            <a:off x="9714691" y="5255299"/>
            <a:ext cx="4244180" cy="452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1"/>
              </a:lnSpc>
            </a:pPr>
            <a:r>
              <a:rPr lang="bg-BG" sz="3001" spc="39" dirty="0" smtClean="0">
                <a:solidFill>
                  <a:srgbClr val="000000"/>
                </a:solidFill>
                <a:latin typeface="Dosis Semi-Bold"/>
              </a:rPr>
              <a:t>Ученичка от 12клас</a:t>
            </a:r>
            <a:endParaRPr lang="en-US" sz="3001" spc="39" dirty="0">
              <a:solidFill>
                <a:srgbClr val="000000"/>
              </a:solidFill>
              <a:latin typeface="Dosis Semi-Bold"/>
            </a:endParaRPr>
          </a:p>
        </p:txBody>
      </p:sp>
      <p:sp>
        <p:nvSpPr>
          <p:cNvPr id="9" name="TextBox 18">
            <a:extLst>
              <a:ext uri="{FF2B5EF4-FFF2-40B4-BE49-F238E27FC236}">
                <a16:creationId xmlns:a16="http://schemas.microsoft.com/office/drawing/2014/main" id="{2C71C45E-E889-58FE-15EE-0DDBE71A0264}"/>
              </a:ext>
            </a:extLst>
          </p:cNvPr>
          <p:cNvSpPr txBox="1"/>
          <p:nvPr/>
        </p:nvSpPr>
        <p:spPr>
          <a:xfrm>
            <a:off x="3124200" y="7123213"/>
            <a:ext cx="11728091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58"/>
              </a:lnSpc>
            </a:pPr>
            <a:r>
              <a:rPr lang="bg-BG" sz="3008" b="1" spc="-156" dirty="0" smtClean="0">
                <a:solidFill>
                  <a:srgbClr val="006600"/>
                </a:solidFill>
                <a:latin typeface="Gaegu Bold"/>
              </a:rPr>
              <a:t>Ръководител:     </a:t>
            </a:r>
          </a:p>
          <a:p>
            <a:pPr>
              <a:lnSpc>
                <a:spcPts val="2858"/>
              </a:lnSpc>
            </a:pPr>
            <a:r>
              <a:rPr lang="bg-BG" sz="3008" b="1" spc="-156" dirty="0" smtClean="0">
                <a:solidFill>
                  <a:srgbClr val="006600"/>
                </a:solidFill>
                <a:latin typeface="Gaegu Bold"/>
              </a:rPr>
              <a:t>Атанаска </a:t>
            </a:r>
            <a:r>
              <a:rPr lang="bg-BG" sz="3008" b="1" spc="-156" dirty="0" err="1" smtClean="0">
                <a:solidFill>
                  <a:srgbClr val="006600"/>
                </a:solidFill>
                <a:latin typeface="Gaegu Bold"/>
              </a:rPr>
              <a:t>Мусиевска</a:t>
            </a:r>
            <a:r>
              <a:rPr lang="bg-BG" sz="3008" b="1" spc="-156" dirty="0" smtClean="0">
                <a:solidFill>
                  <a:srgbClr val="006600"/>
                </a:solidFill>
                <a:latin typeface="Gaegu Bold"/>
              </a:rPr>
              <a:t> старши учител по география и икономика, устойчиво развитие и здравословен начин на живот и екология</a:t>
            </a:r>
            <a:endParaRPr lang="en-US" sz="3008" b="1" spc="-156" dirty="0">
              <a:solidFill>
                <a:srgbClr val="006600"/>
              </a:solidFill>
              <a:latin typeface="Gaegu Bold"/>
            </a:endParaRPr>
          </a:p>
        </p:txBody>
      </p:sp>
      <p:sp>
        <p:nvSpPr>
          <p:cNvPr id="18" name="TextBox 5">
            <a:extLst>
              <a:ext uri="{FF2B5EF4-FFF2-40B4-BE49-F238E27FC236}">
                <a16:creationId xmlns:a16="http://schemas.microsoft.com/office/drawing/2014/main" id="{5DCF401B-96B3-8B35-3978-F1AE26B60BA0}"/>
              </a:ext>
            </a:extLst>
          </p:cNvPr>
          <p:cNvSpPr txBox="1"/>
          <p:nvPr/>
        </p:nvSpPr>
        <p:spPr>
          <a:xfrm>
            <a:off x="4350156" y="1648582"/>
            <a:ext cx="9608715" cy="1746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424"/>
              </a:lnSpc>
            </a:pPr>
            <a:r>
              <a:rPr lang="bg-BG" sz="4400" b="1" spc="600" dirty="0">
                <a:solidFill>
                  <a:srgbClr val="006600"/>
                </a:solidFill>
              </a:rPr>
              <a:t>АВТОРСКИ ЕКИП</a:t>
            </a:r>
            <a:endParaRPr lang="bg-BG" sz="4400" b="1" spc="600" dirty="0"/>
          </a:p>
        </p:txBody>
      </p:sp>
      <p:sp>
        <p:nvSpPr>
          <p:cNvPr id="4" name="Текстово поле 3"/>
          <p:cNvSpPr txBox="1"/>
          <p:nvPr/>
        </p:nvSpPr>
        <p:spPr>
          <a:xfrm>
            <a:off x="3124200" y="4419008"/>
            <a:ext cx="335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3600" b="1" dirty="0" smtClean="0"/>
              <a:t>Ния Терзиева</a:t>
            </a:r>
            <a:endParaRPr lang="bg-BG" sz="3600" b="1" dirty="0"/>
          </a:p>
        </p:txBody>
      </p:sp>
      <p:sp>
        <p:nvSpPr>
          <p:cNvPr id="10" name="Текстово поле 9"/>
          <p:cNvSpPr txBox="1"/>
          <p:nvPr/>
        </p:nvSpPr>
        <p:spPr>
          <a:xfrm>
            <a:off x="9910762" y="4445725"/>
            <a:ext cx="6818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Кристина Стоянова</a:t>
            </a:r>
            <a:endParaRPr lang="bg-BG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7" t="-10431" r="-2216" b="-13067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3" name="Freeform 3"/>
          <p:cNvSpPr/>
          <p:nvPr/>
        </p:nvSpPr>
        <p:spPr>
          <a:xfrm rot="-5587592">
            <a:off x="3071710" y="-561688"/>
            <a:ext cx="12602964" cy="16662573"/>
          </a:xfrm>
          <a:custGeom>
            <a:avLst/>
            <a:gdLst/>
            <a:ahLst/>
            <a:cxnLst/>
            <a:rect l="l" t="t" r="r" b="b"/>
            <a:pathLst>
              <a:path w="12602964" h="16662573">
                <a:moveTo>
                  <a:pt x="0" y="0"/>
                </a:moveTo>
                <a:lnTo>
                  <a:pt x="12602964" y="0"/>
                </a:lnTo>
                <a:lnTo>
                  <a:pt x="12602964" y="16662572"/>
                </a:lnTo>
                <a:lnTo>
                  <a:pt x="0" y="166625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 dirty="0"/>
          </a:p>
        </p:txBody>
      </p:sp>
      <p:sp>
        <p:nvSpPr>
          <p:cNvPr id="5" name="TextBox 5"/>
          <p:cNvSpPr txBox="1"/>
          <p:nvPr/>
        </p:nvSpPr>
        <p:spPr>
          <a:xfrm rot="-167627">
            <a:off x="1173566" y="4938729"/>
            <a:ext cx="7884189" cy="7379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424940" lvl="1" indent="-712470" algn="l">
              <a:lnSpc>
                <a:spcPts val="6600"/>
              </a:lnSpc>
              <a:buFont typeface="Arial"/>
              <a:buChar char="•"/>
            </a:pPr>
            <a:r>
              <a:rPr lang="bg-BG" sz="3500" b="1" u="sng" spc="-277" dirty="0">
                <a:solidFill>
                  <a:srgbClr val="000000"/>
                </a:solidFill>
                <a:latin typeface="Gaegu Bold"/>
              </a:rPr>
              <a:t>Образователни цели на проекта</a:t>
            </a:r>
            <a:endParaRPr lang="en-US" sz="3500" b="1" u="sng" spc="-277" dirty="0">
              <a:solidFill>
                <a:srgbClr val="000000"/>
              </a:solidFill>
              <a:latin typeface="Gaegu Bold"/>
            </a:endParaRPr>
          </a:p>
        </p:txBody>
      </p:sp>
      <p:sp>
        <p:nvSpPr>
          <p:cNvPr id="7" name="TextBox 7"/>
          <p:cNvSpPr txBox="1"/>
          <p:nvPr/>
        </p:nvSpPr>
        <p:spPr>
          <a:xfrm rot="-167627">
            <a:off x="1909556" y="5959154"/>
            <a:ext cx="7396946" cy="25648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033"/>
              </a:lnSpc>
            </a:pPr>
            <a:endParaRPr lang="bg-BG" sz="2944" dirty="0">
              <a:solidFill>
                <a:srgbClr val="000000"/>
              </a:solidFill>
              <a:latin typeface="Dosis Semi-Bold"/>
            </a:endParaRPr>
          </a:p>
          <a:p>
            <a:pPr>
              <a:lnSpc>
                <a:spcPts val="4033"/>
              </a:lnSpc>
            </a:pPr>
            <a:r>
              <a:rPr lang="ru-RU" sz="2944" dirty="0" smtClean="0">
                <a:solidFill>
                  <a:srgbClr val="000000"/>
                </a:solidFill>
                <a:latin typeface="Dosis Semi-Bold"/>
              </a:rPr>
              <a:t>Да </a:t>
            </a:r>
            <a:r>
              <a:rPr lang="ru-RU" sz="2944" dirty="0" err="1">
                <a:solidFill>
                  <a:srgbClr val="000000"/>
                </a:solidFill>
                <a:latin typeface="Dosis Semi-Bold"/>
              </a:rPr>
              <a:t>умеят</a:t>
            </a:r>
            <a:r>
              <a:rPr lang="ru-RU" sz="2944" dirty="0">
                <a:solidFill>
                  <a:srgbClr val="000000"/>
                </a:solidFill>
                <a:latin typeface="Dosis Semi-Bold"/>
              </a:rPr>
              <a:t> </a:t>
            </a:r>
            <a:r>
              <a:rPr lang="ru-RU" sz="2944" dirty="0" err="1">
                <a:solidFill>
                  <a:srgbClr val="000000"/>
                </a:solidFill>
                <a:latin typeface="Dosis Semi-Bold"/>
              </a:rPr>
              <a:t>интегрирано</a:t>
            </a:r>
            <a:r>
              <a:rPr lang="ru-RU" sz="2944" dirty="0">
                <a:solidFill>
                  <a:srgbClr val="000000"/>
                </a:solidFill>
                <a:latin typeface="Dosis Semi-Bold"/>
              </a:rPr>
              <a:t> да </a:t>
            </a:r>
            <a:r>
              <a:rPr lang="ru-RU" sz="2944" dirty="0" err="1">
                <a:solidFill>
                  <a:srgbClr val="000000"/>
                </a:solidFill>
                <a:latin typeface="Dosis Semi-Bold"/>
              </a:rPr>
              <a:t>разглеждат</a:t>
            </a:r>
            <a:r>
              <a:rPr lang="ru-RU" sz="2944" dirty="0">
                <a:solidFill>
                  <a:srgbClr val="000000"/>
                </a:solidFill>
                <a:latin typeface="Dosis Semi-Bold"/>
              </a:rPr>
              <a:t>  </a:t>
            </a:r>
            <a:r>
              <a:rPr lang="ru-RU" sz="2944" dirty="0" err="1">
                <a:solidFill>
                  <a:srgbClr val="000000"/>
                </a:solidFill>
                <a:latin typeface="Dosis Semi-Bold"/>
              </a:rPr>
              <a:t>екологичното</a:t>
            </a:r>
            <a:r>
              <a:rPr lang="ru-RU" sz="2944" dirty="0">
                <a:solidFill>
                  <a:srgbClr val="000000"/>
                </a:solidFill>
                <a:latin typeface="Dosis Semi-Bold"/>
              </a:rPr>
              <a:t>, </a:t>
            </a:r>
            <a:r>
              <a:rPr lang="ru-RU" sz="2944" dirty="0" err="1">
                <a:solidFill>
                  <a:srgbClr val="000000"/>
                </a:solidFill>
                <a:latin typeface="Dosis Semi-Bold"/>
              </a:rPr>
              <a:t>здравното</a:t>
            </a:r>
            <a:r>
              <a:rPr lang="ru-RU" sz="2944" dirty="0">
                <a:solidFill>
                  <a:srgbClr val="000000"/>
                </a:solidFill>
                <a:latin typeface="Dosis Semi-Bold"/>
              </a:rPr>
              <a:t>, </a:t>
            </a:r>
            <a:r>
              <a:rPr lang="ru-RU" sz="2944" dirty="0" err="1">
                <a:solidFill>
                  <a:srgbClr val="000000"/>
                </a:solidFill>
                <a:latin typeface="Dosis Semi-Bold"/>
              </a:rPr>
              <a:t>гражданското</a:t>
            </a:r>
            <a:r>
              <a:rPr lang="ru-RU" sz="2944" dirty="0">
                <a:solidFill>
                  <a:srgbClr val="000000"/>
                </a:solidFill>
                <a:latin typeface="Dosis Semi-Bold"/>
              </a:rPr>
              <a:t> </a:t>
            </a:r>
            <a:r>
              <a:rPr lang="ru-RU" sz="2944" dirty="0" err="1">
                <a:solidFill>
                  <a:srgbClr val="000000"/>
                </a:solidFill>
                <a:latin typeface="Dosis Semi-Bold"/>
              </a:rPr>
              <a:t>икономическото</a:t>
            </a:r>
            <a:r>
              <a:rPr lang="ru-RU" sz="2944" dirty="0">
                <a:solidFill>
                  <a:srgbClr val="000000"/>
                </a:solidFill>
                <a:latin typeface="Dosis Semi-Bold"/>
              </a:rPr>
              <a:t> образование чрез </a:t>
            </a:r>
            <a:r>
              <a:rPr lang="ru-RU" sz="2944" dirty="0" err="1">
                <a:solidFill>
                  <a:srgbClr val="000000"/>
                </a:solidFill>
                <a:latin typeface="Dosis Semi-Bold"/>
              </a:rPr>
              <a:t>устойчивото</a:t>
            </a:r>
            <a:r>
              <a:rPr lang="ru-RU" sz="2944" dirty="0">
                <a:solidFill>
                  <a:srgbClr val="000000"/>
                </a:solidFill>
                <a:latin typeface="Dosis Semi-Bold"/>
              </a:rPr>
              <a:t> развитие </a:t>
            </a:r>
            <a:endParaRPr lang="ru-RU" sz="2944" dirty="0" smtClean="0">
              <a:solidFill>
                <a:srgbClr val="000000"/>
              </a:solidFill>
              <a:latin typeface="Dosis Semi-Bold"/>
            </a:endParaRPr>
          </a:p>
        </p:txBody>
      </p:sp>
      <p:sp>
        <p:nvSpPr>
          <p:cNvPr id="9" name="Freeform 9"/>
          <p:cNvSpPr/>
          <p:nvPr/>
        </p:nvSpPr>
        <p:spPr>
          <a:xfrm rot="7064304">
            <a:off x="3631826" y="647280"/>
            <a:ext cx="1546438" cy="1408664"/>
          </a:xfrm>
          <a:custGeom>
            <a:avLst/>
            <a:gdLst/>
            <a:ahLst/>
            <a:cxnLst/>
            <a:rect l="l" t="t" r="r" b="b"/>
            <a:pathLst>
              <a:path w="1546438" h="1408664">
                <a:moveTo>
                  <a:pt x="0" y="0"/>
                </a:moveTo>
                <a:lnTo>
                  <a:pt x="1546438" y="0"/>
                </a:lnTo>
                <a:lnTo>
                  <a:pt x="1546438" y="1408664"/>
                </a:lnTo>
                <a:lnTo>
                  <a:pt x="0" y="14086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0" name="Freeform 10"/>
          <p:cNvSpPr/>
          <p:nvPr/>
        </p:nvSpPr>
        <p:spPr>
          <a:xfrm rot="1395835">
            <a:off x="-175645" y="183551"/>
            <a:ext cx="3603442" cy="5183962"/>
          </a:xfrm>
          <a:custGeom>
            <a:avLst/>
            <a:gdLst/>
            <a:ahLst/>
            <a:cxnLst/>
            <a:rect l="l" t="t" r="r" b="b"/>
            <a:pathLst>
              <a:path w="3712280" h="6060865">
                <a:moveTo>
                  <a:pt x="0" y="0"/>
                </a:moveTo>
                <a:lnTo>
                  <a:pt x="3712280" y="0"/>
                </a:lnTo>
                <a:lnTo>
                  <a:pt x="3712280" y="6060865"/>
                </a:lnTo>
                <a:lnTo>
                  <a:pt x="0" y="606086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1" name="Freeform 11"/>
          <p:cNvSpPr/>
          <p:nvPr/>
        </p:nvSpPr>
        <p:spPr>
          <a:xfrm rot="2275529">
            <a:off x="15702503" y="512905"/>
            <a:ext cx="2261855" cy="3524136"/>
          </a:xfrm>
          <a:custGeom>
            <a:avLst/>
            <a:gdLst/>
            <a:ahLst/>
            <a:cxnLst/>
            <a:rect l="l" t="t" r="r" b="b"/>
            <a:pathLst>
              <a:path w="2261855" h="3524136">
                <a:moveTo>
                  <a:pt x="0" y="0"/>
                </a:moveTo>
                <a:lnTo>
                  <a:pt x="2261855" y="0"/>
                </a:lnTo>
                <a:lnTo>
                  <a:pt x="2261855" y="3524136"/>
                </a:lnTo>
                <a:lnTo>
                  <a:pt x="0" y="35241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3FCF08A4-BF13-5E00-C682-909B30F03AC6}"/>
              </a:ext>
            </a:extLst>
          </p:cNvPr>
          <p:cNvSpPr txBox="1"/>
          <p:nvPr/>
        </p:nvSpPr>
        <p:spPr>
          <a:xfrm rot="-167627">
            <a:off x="9593703" y="6621676"/>
            <a:ext cx="8241475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033"/>
              </a:lnSpc>
            </a:pPr>
            <a:r>
              <a:rPr lang="bg-BG" sz="2944" dirty="0" smtClean="0">
                <a:solidFill>
                  <a:srgbClr val="000000"/>
                </a:solidFill>
                <a:latin typeface="Dosis Semi-Bold"/>
              </a:rPr>
              <a:t>……Чрез изучаването на  иновативен учебен предмет „Устойчиво развитие и здравословен начин на  живот“</a:t>
            </a:r>
            <a:endParaRPr lang="en-US" sz="2944" dirty="0">
              <a:solidFill>
                <a:srgbClr val="000000"/>
              </a:solidFill>
              <a:latin typeface="Dosis Semi-Bold"/>
            </a:endParaRPr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25F2ABB7-E241-0E82-6C3B-7056D52E6A78}"/>
              </a:ext>
            </a:extLst>
          </p:cNvPr>
          <p:cNvSpPr txBox="1"/>
          <p:nvPr/>
        </p:nvSpPr>
        <p:spPr>
          <a:xfrm rot="-167627">
            <a:off x="8539180" y="4857139"/>
            <a:ext cx="8855298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424940" lvl="1" indent="-712470" algn="l">
              <a:lnSpc>
                <a:spcPts val="3600"/>
              </a:lnSpc>
              <a:buFont typeface="Arial"/>
              <a:buChar char="•"/>
            </a:pPr>
            <a:r>
              <a:rPr lang="ru-RU" sz="3500" b="1" u="sng" spc="-277" dirty="0">
                <a:solidFill>
                  <a:srgbClr val="000000"/>
                </a:solidFill>
                <a:latin typeface="Gaegu Bold"/>
              </a:rPr>
              <a:t>Как </a:t>
            </a:r>
            <a:r>
              <a:rPr lang="ru-RU" sz="3500" b="1" u="sng" spc="-277" dirty="0" err="1">
                <a:solidFill>
                  <a:srgbClr val="000000"/>
                </a:solidFill>
                <a:latin typeface="Gaegu Bold"/>
              </a:rPr>
              <a:t>дейностите</a:t>
            </a:r>
            <a:r>
              <a:rPr lang="ru-RU" sz="3500" b="1" u="sng" spc="-277" dirty="0">
                <a:solidFill>
                  <a:srgbClr val="000000"/>
                </a:solidFill>
                <a:latin typeface="Gaegu Bold"/>
              </a:rPr>
              <a:t> се </a:t>
            </a:r>
            <a:r>
              <a:rPr lang="ru-RU" sz="3500" b="1" u="sng" spc="-277" dirty="0" err="1">
                <a:solidFill>
                  <a:srgbClr val="000000"/>
                </a:solidFill>
                <a:latin typeface="Gaegu Bold"/>
              </a:rPr>
              <a:t>интегрират</a:t>
            </a:r>
            <a:r>
              <a:rPr lang="ru-RU" sz="3500" b="1" u="sng" spc="-277" dirty="0">
                <a:solidFill>
                  <a:srgbClr val="000000"/>
                </a:solidFill>
                <a:latin typeface="Gaegu Bold"/>
              </a:rPr>
              <a:t> с </a:t>
            </a:r>
            <a:r>
              <a:rPr lang="ru-RU" sz="3500" b="1" u="sng" spc="-277" dirty="0" err="1">
                <a:solidFill>
                  <a:srgbClr val="000000"/>
                </a:solidFill>
                <a:latin typeface="Gaegu Bold"/>
              </a:rPr>
              <a:t>учебната</a:t>
            </a:r>
            <a:r>
              <a:rPr lang="ru-RU" sz="3500" b="1" u="sng" spc="-277" dirty="0">
                <a:solidFill>
                  <a:srgbClr val="000000"/>
                </a:solidFill>
                <a:latin typeface="Gaegu Bold"/>
              </a:rPr>
              <a:t> </a:t>
            </a:r>
            <a:r>
              <a:rPr lang="ru-RU" sz="3500" b="1" u="sng" spc="-277" dirty="0" err="1">
                <a:solidFill>
                  <a:srgbClr val="000000"/>
                </a:solidFill>
                <a:latin typeface="Gaegu Bold"/>
              </a:rPr>
              <a:t>програма</a:t>
            </a:r>
            <a:r>
              <a:rPr lang="ru-RU" sz="3500" b="1" u="sng" spc="-277" dirty="0">
                <a:solidFill>
                  <a:srgbClr val="000000"/>
                </a:solidFill>
                <a:latin typeface="Gaegu Bold"/>
              </a:rPr>
              <a:t>?</a:t>
            </a:r>
            <a:endParaRPr lang="en-US" sz="3500" b="1" u="sng" spc="-277" dirty="0">
              <a:solidFill>
                <a:srgbClr val="000000"/>
              </a:solidFill>
              <a:latin typeface="Gaegu Bold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5B5939-3651-6D95-E8FF-4336F0AF786E}"/>
              </a:ext>
            </a:extLst>
          </p:cNvPr>
          <p:cNvSpPr txBox="1"/>
          <p:nvPr/>
        </p:nvSpPr>
        <p:spPr>
          <a:xfrm rot="21419476">
            <a:off x="1727126" y="3034060"/>
            <a:ext cx="14833748" cy="12913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00"/>
              </a:lnSpc>
            </a:pPr>
            <a:r>
              <a:rPr lang="bg-BG" sz="5000" b="1" spc="600" dirty="0">
                <a:solidFill>
                  <a:srgbClr val="006600"/>
                </a:solidFill>
              </a:rPr>
              <a:t>ИМПЛЕМЕНТИРАНЕ И АДАПТИРАНЕ НА ДЕЙНОСТИТЕ В КЛАСНАТА СТАЯ</a:t>
            </a:r>
            <a:endParaRPr lang="bg-BG" sz="5000" b="1" spc="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9474" y="23678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7" t="-10431" r="-2216" b="-13067"/>
            </a:stretch>
          </a:blipFill>
        </p:spPr>
        <p:txBody>
          <a:bodyPr/>
          <a:lstStyle/>
          <a:p>
            <a:endParaRPr lang="bg-BG" dirty="0"/>
          </a:p>
        </p:txBody>
      </p:sp>
      <p:sp>
        <p:nvSpPr>
          <p:cNvPr id="3" name="Freeform 3"/>
          <p:cNvSpPr/>
          <p:nvPr/>
        </p:nvSpPr>
        <p:spPr>
          <a:xfrm>
            <a:off x="2605899" y="582974"/>
            <a:ext cx="13642378" cy="1660124"/>
          </a:xfrm>
          <a:custGeom>
            <a:avLst/>
            <a:gdLst/>
            <a:ahLst/>
            <a:cxnLst/>
            <a:rect l="l" t="t" r="r" b="b"/>
            <a:pathLst>
              <a:path w="13667198" h="1949337">
                <a:moveTo>
                  <a:pt x="0" y="0"/>
                </a:moveTo>
                <a:lnTo>
                  <a:pt x="13667197" y="0"/>
                </a:lnTo>
                <a:lnTo>
                  <a:pt x="13667197" y="1949338"/>
                </a:lnTo>
                <a:lnTo>
                  <a:pt x="0" y="19493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36660" b="-61316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5" name="Freeform 5"/>
          <p:cNvSpPr/>
          <p:nvPr/>
        </p:nvSpPr>
        <p:spPr>
          <a:xfrm rot="-10669463">
            <a:off x="16011472" y="2006014"/>
            <a:ext cx="1801268" cy="1654558"/>
          </a:xfrm>
          <a:custGeom>
            <a:avLst/>
            <a:gdLst/>
            <a:ahLst/>
            <a:cxnLst/>
            <a:rect l="l" t="t" r="r" b="b"/>
            <a:pathLst>
              <a:path w="1801268" h="1654558">
                <a:moveTo>
                  <a:pt x="0" y="0"/>
                </a:moveTo>
                <a:lnTo>
                  <a:pt x="1801267" y="0"/>
                </a:lnTo>
                <a:lnTo>
                  <a:pt x="1801267" y="1654558"/>
                </a:lnTo>
                <a:lnTo>
                  <a:pt x="0" y="16545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6" name="Freeform 6"/>
          <p:cNvSpPr/>
          <p:nvPr/>
        </p:nvSpPr>
        <p:spPr>
          <a:xfrm rot="1727943">
            <a:off x="13550593" y="801818"/>
            <a:ext cx="2197136" cy="1158385"/>
          </a:xfrm>
          <a:custGeom>
            <a:avLst/>
            <a:gdLst/>
            <a:ahLst/>
            <a:cxnLst/>
            <a:rect l="l" t="t" r="r" b="b"/>
            <a:pathLst>
              <a:path w="2197136" h="1158385">
                <a:moveTo>
                  <a:pt x="0" y="0"/>
                </a:moveTo>
                <a:lnTo>
                  <a:pt x="2197135" y="0"/>
                </a:lnTo>
                <a:lnTo>
                  <a:pt x="2197135" y="1158385"/>
                </a:lnTo>
                <a:lnTo>
                  <a:pt x="0" y="11583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7" name="AutoShape 7"/>
          <p:cNvSpPr/>
          <p:nvPr/>
        </p:nvSpPr>
        <p:spPr>
          <a:xfrm>
            <a:off x="2686917" y="3155662"/>
            <a:ext cx="13138165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bg-BG"/>
          </a:p>
        </p:txBody>
      </p:sp>
      <p:grpSp>
        <p:nvGrpSpPr>
          <p:cNvPr id="8" name="Group 8"/>
          <p:cNvGrpSpPr/>
          <p:nvPr/>
        </p:nvGrpSpPr>
        <p:grpSpPr>
          <a:xfrm>
            <a:off x="2530794" y="2703689"/>
            <a:ext cx="801115" cy="801115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9444"/>
            </a:solidFill>
          </p:spPr>
          <p:txBody>
            <a:bodyPr/>
            <a:lstStyle/>
            <a:p>
              <a:endParaRPr lang="bg-BG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28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7067797" y="3704857"/>
            <a:ext cx="3815850" cy="578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99"/>
              </a:lnSpc>
            </a:pPr>
            <a:r>
              <a:rPr lang="bg-BG" sz="3000" b="1" u="sng" spc="-305" dirty="0">
                <a:solidFill>
                  <a:srgbClr val="000000"/>
                </a:solidFill>
                <a:latin typeface="Gaegu Bold"/>
              </a:rPr>
              <a:t>Развити компетенции</a:t>
            </a:r>
            <a:endParaRPr lang="en-US" sz="3000" b="1" u="sng" spc="-305" dirty="0">
              <a:solidFill>
                <a:srgbClr val="000000"/>
              </a:solidFill>
              <a:latin typeface="Gaegu Bold"/>
            </a:endParaRPr>
          </a:p>
        </p:txBody>
      </p:sp>
      <p:grpSp>
        <p:nvGrpSpPr>
          <p:cNvPr id="19" name="Group 19"/>
          <p:cNvGrpSpPr/>
          <p:nvPr/>
        </p:nvGrpSpPr>
        <p:grpSpPr>
          <a:xfrm>
            <a:off x="8515520" y="2741240"/>
            <a:ext cx="801115" cy="801115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9444"/>
            </a:solidFill>
          </p:spPr>
          <p:txBody>
            <a:bodyPr/>
            <a:lstStyle/>
            <a:p>
              <a:endParaRPr lang="bg-BG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28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5305758" y="2682627"/>
            <a:ext cx="801115" cy="801115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9444"/>
            </a:solidFill>
          </p:spPr>
          <p:txBody>
            <a:bodyPr/>
            <a:lstStyle/>
            <a:p>
              <a:endParaRPr lang="bg-BG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28"/>
                </a:lnSpc>
              </a:pPr>
              <a:endParaRPr/>
            </a:p>
          </p:txBody>
        </p:sp>
      </p:grpSp>
      <p:sp>
        <p:nvSpPr>
          <p:cNvPr id="28" name="Freeform 28"/>
          <p:cNvSpPr/>
          <p:nvPr/>
        </p:nvSpPr>
        <p:spPr>
          <a:xfrm rot="-1981930">
            <a:off x="-2552418" y="-2552419"/>
            <a:ext cx="5104835" cy="5104835"/>
          </a:xfrm>
          <a:custGeom>
            <a:avLst/>
            <a:gdLst/>
            <a:ahLst/>
            <a:cxnLst/>
            <a:rect l="l" t="t" r="r" b="b"/>
            <a:pathLst>
              <a:path w="5104835" h="5104835">
                <a:moveTo>
                  <a:pt x="0" y="0"/>
                </a:moveTo>
                <a:lnTo>
                  <a:pt x="5104834" y="0"/>
                </a:lnTo>
                <a:lnTo>
                  <a:pt x="5104834" y="5104835"/>
                </a:lnTo>
                <a:lnTo>
                  <a:pt x="0" y="51048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30" name="Текстово поле 29">
            <a:extLst>
              <a:ext uri="{FF2B5EF4-FFF2-40B4-BE49-F238E27FC236}">
                <a16:creationId xmlns:a16="http://schemas.microsoft.com/office/drawing/2014/main" id="{7F6E2B40-1CEB-C38A-E13F-1E146AE51FCB}"/>
              </a:ext>
            </a:extLst>
          </p:cNvPr>
          <p:cNvSpPr txBox="1"/>
          <p:nvPr/>
        </p:nvSpPr>
        <p:spPr>
          <a:xfrm>
            <a:off x="3733800" y="1040723"/>
            <a:ext cx="1437589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bg-BG" sz="5000" b="1" spc="600" dirty="0">
                <a:solidFill>
                  <a:srgbClr val="006600"/>
                </a:solidFill>
              </a:rPr>
              <a:t>РЕАЛИЗАЦИЯ НА ПРОЕКТА</a:t>
            </a:r>
            <a:endParaRPr lang="bg-BG" b="1" spc="600" dirty="0"/>
          </a:p>
        </p:txBody>
      </p:sp>
      <p:sp>
        <p:nvSpPr>
          <p:cNvPr id="35" name="TextBox 15">
            <a:extLst>
              <a:ext uri="{FF2B5EF4-FFF2-40B4-BE49-F238E27FC236}">
                <a16:creationId xmlns:a16="http://schemas.microsoft.com/office/drawing/2014/main" id="{A2D6CC28-A0CD-3D80-6A05-3B2E27B52DE9}"/>
              </a:ext>
            </a:extLst>
          </p:cNvPr>
          <p:cNvSpPr txBox="1"/>
          <p:nvPr/>
        </p:nvSpPr>
        <p:spPr>
          <a:xfrm>
            <a:off x="5715000" y="4737369"/>
            <a:ext cx="5867400" cy="46551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43"/>
              </a:lnSpc>
            </a:pPr>
            <a:r>
              <a:rPr lang="ru-RU" sz="2833" dirty="0" smtClean="0">
                <a:solidFill>
                  <a:srgbClr val="000000"/>
                </a:solidFill>
                <a:latin typeface="Dosis Semi-Bold"/>
              </a:rPr>
              <a:t>Да </a:t>
            </a:r>
            <a:r>
              <a:rPr lang="ru-RU" sz="2833" dirty="0">
                <a:solidFill>
                  <a:srgbClr val="000000"/>
                </a:solidFill>
                <a:latin typeface="Dosis Semi-Bold"/>
              </a:rPr>
              <a:t>се </a:t>
            </a:r>
            <a:r>
              <a:rPr lang="ru-RU" sz="2833" dirty="0" err="1">
                <a:solidFill>
                  <a:srgbClr val="000000"/>
                </a:solidFill>
                <a:latin typeface="Dosis Semi-Bold"/>
              </a:rPr>
              <a:t>формира</a:t>
            </a:r>
            <a:r>
              <a:rPr lang="ru-RU" sz="2833" dirty="0">
                <a:solidFill>
                  <a:srgbClr val="000000"/>
                </a:solidFill>
                <a:latin typeface="Dosis Semi-Bold"/>
              </a:rPr>
              <a:t> </a:t>
            </a:r>
            <a:r>
              <a:rPr lang="ru-RU" sz="2833" dirty="0" err="1">
                <a:solidFill>
                  <a:srgbClr val="000000"/>
                </a:solidFill>
                <a:latin typeface="Dosis Semi-Bold"/>
              </a:rPr>
              <a:t>промяна</a:t>
            </a:r>
            <a:r>
              <a:rPr lang="ru-RU" sz="2833" dirty="0">
                <a:solidFill>
                  <a:srgbClr val="000000"/>
                </a:solidFill>
                <a:latin typeface="Dosis Semi-Bold"/>
              </a:rPr>
              <a:t> на </a:t>
            </a:r>
            <a:r>
              <a:rPr lang="ru-RU" sz="2833" dirty="0" err="1">
                <a:solidFill>
                  <a:srgbClr val="000000"/>
                </a:solidFill>
                <a:latin typeface="Dosis Semi-Bold"/>
              </a:rPr>
              <a:t>личната</a:t>
            </a:r>
            <a:r>
              <a:rPr lang="ru-RU" sz="2833" dirty="0">
                <a:solidFill>
                  <a:srgbClr val="000000"/>
                </a:solidFill>
                <a:latin typeface="Dosis Semi-Bold"/>
              </a:rPr>
              <a:t> позиция и поведение, да се </a:t>
            </a:r>
            <a:r>
              <a:rPr lang="ru-RU" sz="2833" dirty="0" err="1">
                <a:solidFill>
                  <a:srgbClr val="000000"/>
                </a:solidFill>
                <a:latin typeface="Dosis Semi-Bold"/>
              </a:rPr>
              <a:t>осигури</a:t>
            </a:r>
            <a:r>
              <a:rPr lang="ru-RU" sz="2833" dirty="0">
                <a:solidFill>
                  <a:srgbClr val="000000"/>
                </a:solidFill>
                <a:latin typeface="Dosis Semi-Bold"/>
              </a:rPr>
              <a:t> </a:t>
            </a:r>
            <a:r>
              <a:rPr lang="ru-RU" sz="2833" dirty="0" err="1">
                <a:solidFill>
                  <a:srgbClr val="000000"/>
                </a:solidFill>
                <a:latin typeface="Dosis Semi-Bold"/>
              </a:rPr>
              <a:t>възможност</a:t>
            </a:r>
            <a:r>
              <a:rPr lang="ru-RU" sz="2833" dirty="0">
                <a:solidFill>
                  <a:srgbClr val="000000"/>
                </a:solidFill>
                <a:latin typeface="Dosis Semi-Bold"/>
              </a:rPr>
              <a:t> на </a:t>
            </a:r>
            <a:r>
              <a:rPr lang="ru-RU" sz="2833" dirty="0" err="1">
                <a:solidFill>
                  <a:srgbClr val="000000"/>
                </a:solidFill>
                <a:latin typeface="Dosis Semi-Bold"/>
              </a:rPr>
              <a:t>учениците</a:t>
            </a:r>
            <a:r>
              <a:rPr lang="ru-RU" sz="2833" dirty="0">
                <a:solidFill>
                  <a:srgbClr val="000000"/>
                </a:solidFill>
                <a:latin typeface="Dosis Semi-Bold"/>
              </a:rPr>
              <a:t> да се </a:t>
            </a:r>
            <a:r>
              <a:rPr lang="ru-RU" sz="2833" dirty="0" err="1">
                <a:solidFill>
                  <a:srgbClr val="000000"/>
                </a:solidFill>
                <a:latin typeface="Dosis Semi-Bold"/>
              </a:rPr>
              <a:t>грижат</a:t>
            </a:r>
            <a:r>
              <a:rPr lang="ru-RU" sz="2833" dirty="0">
                <a:solidFill>
                  <a:srgbClr val="000000"/>
                </a:solidFill>
                <a:latin typeface="Dosis Semi-Bold"/>
              </a:rPr>
              <a:t> за </a:t>
            </a:r>
            <a:r>
              <a:rPr lang="ru-RU" sz="2833" dirty="0" err="1">
                <a:solidFill>
                  <a:srgbClr val="000000"/>
                </a:solidFill>
                <a:latin typeface="Dosis Semi-Bold"/>
              </a:rPr>
              <a:t>своята</a:t>
            </a:r>
            <a:r>
              <a:rPr lang="ru-RU" sz="2833" dirty="0">
                <a:solidFill>
                  <a:srgbClr val="000000"/>
                </a:solidFill>
                <a:latin typeface="Dosis Semi-Bold"/>
              </a:rPr>
              <a:t> </a:t>
            </a:r>
            <a:r>
              <a:rPr lang="ru-RU" sz="2833" dirty="0" err="1">
                <a:solidFill>
                  <a:srgbClr val="000000"/>
                </a:solidFill>
                <a:latin typeface="Dosis Semi-Bold"/>
              </a:rPr>
              <a:t>околна</a:t>
            </a:r>
            <a:r>
              <a:rPr lang="ru-RU" sz="2833" dirty="0">
                <a:solidFill>
                  <a:srgbClr val="000000"/>
                </a:solidFill>
                <a:latin typeface="Dosis Semi-Bold"/>
              </a:rPr>
              <a:t> среда и да я </a:t>
            </a:r>
            <a:r>
              <a:rPr lang="ru-RU" sz="2833" dirty="0" err="1">
                <a:solidFill>
                  <a:srgbClr val="000000"/>
                </a:solidFill>
                <a:latin typeface="Dosis Semi-Bold"/>
              </a:rPr>
              <a:t>поддържат</a:t>
            </a:r>
            <a:r>
              <a:rPr lang="ru-RU" sz="2833" dirty="0">
                <a:solidFill>
                  <a:srgbClr val="000000"/>
                </a:solidFill>
                <a:latin typeface="Dosis Semi-Bold"/>
              </a:rPr>
              <a:t>; да </a:t>
            </a:r>
            <a:r>
              <a:rPr lang="ru-RU" sz="2833" dirty="0" err="1">
                <a:solidFill>
                  <a:srgbClr val="000000"/>
                </a:solidFill>
                <a:latin typeface="Dosis Semi-Bold"/>
              </a:rPr>
              <a:t>анализират</a:t>
            </a:r>
            <a:r>
              <a:rPr lang="ru-RU" sz="2833" dirty="0">
                <a:solidFill>
                  <a:srgbClr val="000000"/>
                </a:solidFill>
                <a:latin typeface="Dosis Semi-Bold"/>
              </a:rPr>
              <a:t> </a:t>
            </a:r>
            <a:r>
              <a:rPr lang="ru-RU" sz="2833" dirty="0" err="1">
                <a:solidFill>
                  <a:srgbClr val="000000"/>
                </a:solidFill>
                <a:latin typeface="Dosis Semi-Bold"/>
              </a:rPr>
              <a:t>програма</a:t>
            </a:r>
            <a:r>
              <a:rPr lang="ru-RU" sz="2833" dirty="0">
                <a:solidFill>
                  <a:srgbClr val="000000"/>
                </a:solidFill>
                <a:latin typeface="Dosis Semi-Bold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Dosis Semi-Bold"/>
              </a:rPr>
              <a:t>2030</a:t>
            </a:r>
            <a:r>
              <a:rPr lang="ru-RU" sz="2833" dirty="0">
                <a:solidFill>
                  <a:srgbClr val="000000"/>
                </a:solidFill>
                <a:latin typeface="Dosis Semi-Bold"/>
              </a:rPr>
              <a:t>, да </a:t>
            </a:r>
            <a:r>
              <a:rPr lang="ru-RU" sz="2833" dirty="0" err="1">
                <a:solidFill>
                  <a:srgbClr val="000000"/>
                </a:solidFill>
                <a:latin typeface="Dosis Semi-Bold"/>
              </a:rPr>
              <a:t>усъвършенстват</a:t>
            </a:r>
            <a:r>
              <a:rPr lang="ru-RU" sz="2833" dirty="0">
                <a:solidFill>
                  <a:srgbClr val="000000"/>
                </a:solidFill>
                <a:latin typeface="Dosis Semi-Bold"/>
              </a:rPr>
              <a:t> </a:t>
            </a:r>
            <a:r>
              <a:rPr lang="ru-RU" sz="2833" dirty="0" err="1">
                <a:solidFill>
                  <a:srgbClr val="000000"/>
                </a:solidFill>
                <a:latin typeface="Dosis Semi-Bold"/>
              </a:rPr>
              <a:t>пространствената</a:t>
            </a:r>
            <a:r>
              <a:rPr lang="ru-RU" sz="2833" dirty="0">
                <a:solidFill>
                  <a:srgbClr val="000000"/>
                </a:solidFill>
                <a:latin typeface="Dosis Semi-Bold"/>
              </a:rPr>
              <a:t> си ориентация при </a:t>
            </a:r>
            <a:r>
              <a:rPr lang="ru-RU" sz="2833" dirty="0" err="1">
                <a:solidFill>
                  <a:srgbClr val="000000"/>
                </a:solidFill>
                <a:latin typeface="Dosis Semi-Bold"/>
              </a:rPr>
              <a:t>разглеждането</a:t>
            </a:r>
            <a:r>
              <a:rPr lang="ru-RU" sz="2833" dirty="0">
                <a:solidFill>
                  <a:srgbClr val="000000"/>
                </a:solidFill>
                <a:latin typeface="Dosis Semi-Bold"/>
              </a:rPr>
              <a:t> и </a:t>
            </a:r>
            <a:r>
              <a:rPr lang="ru-RU" sz="2833" dirty="0" err="1">
                <a:solidFill>
                  <a:srgbClr val="000000"/>
                </a:solidFill>
                <a:latin typeface="Dosis Semi-Bold"/>
              </a:rPr>
              <a:t>изучаването</a:t>
            </a:r>
            <a:r>
              <a:rPr lang="ru-RU" sz="2833" dirty="0">
                <a:solidFill>
                  <a:srgbClr val="000000"/>
                </a:solidFill>
                <a:latin typeface="Dosis Semi-Bold"/>
              </a:rPr>
              <a:t> на </a:t>
            </a:r>
            <a:r>
              <a:rPr lang="ru-RU" sz="2833" dirty="0" err="1">
                <a:solidFill>
                  <a:srgbClr val="000000"/>
                </a:solidFill>
                <a:latin typeface="Dosis Semi-Bold"/>
              </a:rPr>
              <a:t>природните</a:t>
            </a:r>
            <a:r>
              <a:rPr lang="ru-RU" sz="2833" dirty="0">
                <a:solidFill>
                  <a:srgbClr val="000000"/>
                </a:solidFill>
                <a:latin typeface="Dosis Semi-Bold"/>
              </a:rPr>
              <a:t> </a:t>
            </a:r>
            <a:r>
              <a:rPr lang="ru-RU" sz="2833" dirty="0" err="1">
                <a:solidFill>
                  <a:srgbClr val="000000"/>
                </a:solidFill>
                <a:latin typeface="Dosis Semi-Bold"/>
              </a:rPr>
              <a:t>компоненти</a:t>
            </a:r>
            <a:r>
              <a:rPr lang="ru-RU" sz="2833" dirty="0">
                <a:solidFill>
                  <a:srgbClr val="000000"/>
                </a:solidFill>
                <a:latin typeface="Dosis Semi-Bold"/>
              </a:rPr>
              <a:t> и </a:t>
            </a:r>
            <a:r>
              <a:rPr lang="ru-RU" sz="2833" dirty="0" err="1">
                <a:solidFill>
                  <a:srgbClr val="000000"/>
                </a:solidFill>
                <a:latin typeface="Dosis Semi-Bold"/>
              </a:rPr>
              <a:t>природните</a:t>
            </a:r>
            <a:r>
              <a:rPr lang="ru-RU" sz="2833" dirty="0">
                <a:solidFill>
                  <a:srgbClr val="000000"/>
                </a:solidFill>
                <a:latin typeface="Dosis Semi-Bold"/>
              </a:rPr>
              <a:t> </a:t>
            </a:r>
            <a:r>
              <a:rPr lang="ru-RU" sz="2833" dirty="0" err="1">
                <a:solidFill>
                  <a:srgbClr val="000000"/>
                </a:solidFill>
                <a:latin typeface="Dosis Semi-Bold"/>
              </a:rPr>
              <a:t>обекти</a:t>
            </a:r>
            <a:r>
              <a:rPr lang="ru-RU" sz="2833" dirty="0">
                <a:solidFill>
                  <a:srgbClr val="000000"/>
                </a:solidFill>
                <a:latin typeface="Dosis Semi-Bold"/>
              </a:rPr>
              <a:t>   чрез </a:t>
            </a:r>
            <a:r>
              <a:rPr lang="ru-RU" sz="2833" dirty="0" err="1">
                <a:solidFill>
                  <a:srgbClr val="000000"/>
                </a:solidFill>
                <a:latin typeface="Dosis Semi-Bold"/>
              </a:rPr>
              <a:t>устойчивото</a:t>
            </a:r>
            <a:r>
              <a:rPr lang="ru-RU" sz="2833" dirty="0">
                <a:solidFill>
                  <a:srgbClr val="000000"/>
                </a:solidFill>
                <a:latin typeface="Dosis Semi-Bold"/>
              </a:rPr>
              <a:t> </a:t>
            </a:r>
            <a:r>
              <a:rPr lang="ru-RU" sz="2833" dirty="0" smtClean="0">
                <a:solidFill>
                  <a:srgbClr val="000000"/>
                </a:solidFill>
                <a:latin typeface="Dosis Semi-Bold"/>
              </a:rPr>
              <a:t>развитие</a:t>
            </a:r>
            <a:endParaRPr lang="en-US" sz="2833" dirty="0">
              <a:solidFill>
                <a:srgbClr val="000000"/>
              </a:solidFill>
              <a:latin typeface="Dosis Semi-Bold"/>
            </a:endParaRPr>
          </a:p>
        </p:txBody>
      </p:sp>
      <p:sp>
        <p:nvSpPr>
          <p:cNvPr id="43" name="Rectangle 7">
            <a:extLst>
              <a:ext uri="{FF2B5EF4-FFF2-40B4-BE49-F238E27FC236}">
                <a16:creationId xmlns:a16="http://schemas.microsoft.com/office/drawing/2014/main" id="{F4EB98D7-FE6C-8D13-DB60-0758C8CA63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bg-BG" altLang="bg-BG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bg-BG" altLang="bg-BG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bg-BG" altLang="bg-BG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bg-BG" altLang="bg-BG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4" name="Rectangle 8">
            <a:extLst>
              <a:ext uri="{FF2B5EF4-FFF2-40B4-BE49-F238E27FC236}">
                <a16:creationId xmlns:a16="http://schemas.microsoft.com/office/drawing/2014/main" id="{64CE0F26-119B-8D4C-176C-46936DB3ED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" y="187325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45" name="Rectangle 9">
            <a:extLst>
              <a:ext uri="{FF2B5EF4-FFF2-40B4-BE49-F238E27FC236}">
                <a16:creationId xmlns:a16="http://schemas.microsoft.com/office/drawing/2014/main" id="{F01A16DF-B2D0-7C7F-D5F1-D74F3D828E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1913"/>
            <a:ext cx="0" cy="260974"/>
          </a:xfrm>
          <a:prstGeom prst="rect">
            <a:avLst/>
          </a:prstGeom>
          <a:solidFill>
            <a:srgbClr val="F5F5F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9522" tIns="-7935" rIns="-9522" bIns="-7935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bg-BG" altLang="bg-BG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6" name="Rectangle 10">
            <a:extLst>
              <a:ext uri="{FF2B5EF4-FFF2-40B4-BE49-F238E27FC236}">
                <a16:creationId xmlns:a16="http://schemas.microsoft.com/office/drawing/2014/main" id="{422CBF8B-0360-57BA-8C25-5E580D1C14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bg-BG" altLang="bg-BG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bg-BG" altLang="bg-BG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bg-BG" altLang="bg-BG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bg-BG" altLang="bg-BG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7" name="Rectangle 11">
            <a:extLst>
              <a:ext uri="{FF2B5EF4-FFF2-40B4-BE49-F238E27FC236}">
                <a16:creationId xmlns:a16="http://schemas.microsoft.com/office/drawing/2014/main" id="{244C0388-0C0B-2A1E-4523-0049E7809D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" y="187325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48" name="Rectangle 12">
            <a:extLst>
              <a:ext uri="{FF2B5EF4-FFF2-40B4-BE49-F238E27FC236}">
                <a16:creationId xmlns:a16="http://schemas.microsoft.com/office/drawing/2014/main" id="{D58CBDFA-C637-BA3E-1F23-4007070B59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60385"/>
            <a:ext cx="73744" cy="184030"/>
          </a:xfrm>
          <a:prstGeom prst="rect">
            <a:avLst/>
          </a:prstGeom>
          <a:solidFill>
            <a:srgbClr val="F5F5F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9522" tIns="-7935" rIns="-9522" bIns="-7935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bg-BG" altLang="bg-BG" sz="1300" b="0" i="0" u="none" strike="noStrike" cap="none" normalizeH="0" baseline="0" dirty="0">
                <a:ln>
                  <a:noFill/>
                </a:ln>
                <a:solidFill>
                  <a:srgbClr val="3C4043"/>
                </a:solidFill>
                <a:effectLst/>
                <a:latin typeface="Arial" panose="020B0604020202020204" pitchFamily="34" charset="0"/>
              </a:rPr>
              <a:t>?</a:t>
            </a:r>
            <a:endParaRPr kumimoji="0" lang="bg-BG" altLang="bg-BG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9" name="TextBox 11">
            <a:extLst>
              <a:ext uri="{FF2B5EF4-FFF2-40B4-BE49-F238E27FC236}">
                <a16:creationId xmlns:a16="http://schemas.microsoft.com/office/drawing/2014/main" id="{7564A489-39B5-FC0E-069C-CDDA8484F9BE}"/>
              </a:ext>
            </a:extLst>
          </p:cNvPr>
          <p:cNvSpPr txBox="1"/>
          <p:nvPr/>
        </p:nvSpPr>
        <p:spPr>
          <a:xfrm>
            <a:off x="1219200" y="3722601"/>
            <a:ext cx="3815850" cy="578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99"/>
              </a:lnSpc>
            </a:pPr>
            <a:r>
              <a:rPr lang="bg-BG" sz="3000" b="1" u="sng" spc="-305" dirty="0">
                <a:solidFill>
                  <a:srgbClr val="000000"/>
                </a:solidFill>
                <a:latin typeface="Gaegu Bold"/>
              </a:rPr>
              <a:t>Работен процес</a:t>
            </a:r>
            <a:endParaRPr lang="en-US" sz="3000" b="1" u="sng" spc="-305" dirty="0">
              <a:solidFill>
                <a:srgbClr val="000000"/>
              </a:solidFill>
              <a:latin typeface="Gaegu Bold"/>
            </a:endParaRPr>
          </a:p>
        </p:txBody>
      </p:sp>
      <p:sp>
        <p:nvSpPr>
          <p:cNvPr id="50" name="TextBox 11">
            <a:extLst>
              <a:ext uri="{FF2B5EF4-FFF2-40B4-BE49-F238E27FC236}">
                <a16:creationId xmlns:a16="http://schemas.microsoft.com/office/drawing/2014/main" id="{A88E72A5-4CA7-A6D6-7826-52B09A6D1834}"/>
              </a:ext>
            </a:extLst>
          </p:cNvPr>
          <p:cNvSpPr txBox="1"/>
          <p:nvPr/>
        </p:nvSpPr>
        <p:spPr>
          <a:xfrm>
            <a:off x="12515298" y="3683607"/>
            <a:ext cx="4239149" cy="5789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99"/>
              </a:lnSpc>
            </a:pPr>
            <a:r>
              <a:rPr lang="bg-BG" sz="3000" b="1" u="sng" spc="-305" dirty="0">
                <a:solidFill>
                  <a:srgbClr val="000000"/>
                </a:solidFill>
                <a:latin typeface="Gaegu Bold"/>
              </a:rPr>
              <a:t>Постигнати учебни цели</a:t>
            </a:r>
            <a:endParaRPr lang="en-US" sz="3000" b="1" u="sng" spc="-305" dirty="0">
              <a:solidFill>
                <a:srgbClr val="000000"/>
              </a:solidFill>
              <a:latin typeface="Gaegu Bold"/>
            </a:endParaRPr>
          </a:p>
        </p:txBody>
      </p:sp>
      <p:sp>
        <p:nvSpPr>
          <p:cNvPr id="51" name="TextBox 15">
            <a:extLst>
              <a:ext uri="{FF2B5EF4-FFF2-40B4-BE49-F238E27FC236}">
                <a16:creationId xmlns:a16="http://schemas.microsoft.com/office/drawing/2014/main" id="{6E9176FA-9DDC-705C-61B6-DC94B6E842AD}"/>
              </a:ext>
            </a:extLst>
          </p:cNvPr>
          <p:cNvSpPr txBox="1"/>
          <p:nvPr/>
        </p:nvSpPr>
        <p:spPr>
          <a:xfrm>
            <a:off x="759650" y="4703013"/>
            <a:ext cx="4343401" cy="33855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43"/>
              </a:lnSpc>
            </a:pPr>
            <a:r>
              <a:rPr lang="ru-RU" sz="2833" dirty="0" smtClean="0">
                <a:solidFill>
                  <a:srgbClr val="000000"/>
                </a:solidFill>
                <a:latin typeface="Dosis Semi-Bold"/>
              </a:rPr>
              <a:t>В </a:t>
            </a:r>
            <a:r>
              <a:rPr lang="ru-RU" sz="2833" dirty="0" err="1">
                <a:solidFill>
                  <a:srgbClr val="000000"/>
                </a:solidFill>
                <a:latin typeface="Dosis Semi-Bold"/>
              </a:rPr>
              <a:t>нашето</a:t>
            </a:r>
            <a:r>
              <a:rPr lang="ru-RU" sz="2833" dirty="0">
                <a:solidFill>
                  <a:srgbClr val="000000"/>
                </a:solidFill>
                <a:latin typeface="Dosis Semi-Bold"/>
              </a:rPr>
              <a:t> училище се </a:t>
            </a:r>
            <a:r>
              <a:rPr lang="ru-RU" sz="2833" dirty="0" err="1">
                <a:solidFill>
                  <a:srgbClr val="000000"/>
                </a:solidFill>
                <a:latin typeface="Dosis Semi-Bold"/>
              </a:rPr>
              <a:t>изучава</a:t>
            </a:r>
            <a:r>
              <a:rPr lang="ru-RU" sz="2833" dirty="0">
                <a:solidFill>
                  <a:srgbClr val="000000"/>
                </a:solidFill>
                <a:latin typeface="Dosis Semi-Bold"/>
              </a:rPr>
              <a:t> </a:t>
            </a:r>
            <a:r>
              <a:rPr lang="ru-RU" sz="2833" dirty="0" err="1">
                <a:solidFill>
                  <a:srgbClr val="000000"/>
                </a:solidFill>
                <a:latin typeface="Dosis Semi-Bold"/>
              </a:rPr>
              <a:t>иновативна</a:t>
            </a:r>
            <a:r>
              <a:rPr lang="ru-RU" sz="2833" dirty="0">
                <a:solidFill>
                  <a:srgbClr val="000000"/>
                </a:solidFill>
                <a:latin typeface="Dosis Semi-Bold"/>
              </a:rPr>
              <a:t> </a:t>
            </a:r>
            <a:r>
              <a:rPr lang="ru-RU" sz="2833" dirty="0" err="1">
                <a:solidFill>
                  <a:srgbClr val="000000"/>
                </a:solidFill>
                <a:latin typeface="Dosis Semi-Bold"/>
              </a:rPr>
              <a:t>учебна</a:t>
            </a:r>
            <a:r>
              <a:rPr lang="ru-RU" sz="2833" dirty="0">
                <a:solidFill>
                  <a:srgbClr val="000000"/>
                </a:solidFill>
                <a:latin typeface="Dosis Semi-Bold"/>
              </a:rPr>
              <a:t> дисциплина </a:t>
            </a:r>
          </a:p>
          <a:p>
            <a:pPr algn="ctr">
              <a:lnSpc>
                <a:spcPts val="3343"/>
              </a:lnSpc>
            </a:pPr>
            <a:r>
              <a:rPr lang="ru-RU" sz="2833" dirty="0">
                <a:solidFill>
                  <a:srgbClr val="000000"/>
                </a:solidFill>
                <a:latin typeface="Dosis Semi-Bold"/>
              </a:rPr>
              <a:t>„Устойчиво развитие и </a:t>
            </a:r>
            <a:r>
              <a:rPr lang="ru-RU" sz="2833" dirty="0" err="1">
                <a:solidFill>
                  <a:srgbClr val="000000"/>
                </a:solidFill>
                <a:latin typeface="Dosis Semi-Bold"/>
              </a:rPr>
              <a:t>здравословен</a:t>
            </a:r>
            <a:r>
              <a:rPr lang="ru-RU" sz="2833" dirty="0">
                <a:solidFill>
                  <a:srgbClr val="000000"/>
                </a:solidFill>
                <a:latin typeface="Dosis Semi-Bold"/>
              </a:rPr>
              <a:t> начин на живот“, </a:t>
            </a:r>
            <a:r>
              <a:rPr lang="ru-RU" sz="2833" dirty="0" err="1">
                <a:solidFill>
                  <a:srgbClr val="000000"/>
                </a:solidFill>
                <a:latin typeface="Dosis Semi-Bold"/>
              </a:rPr>
              <a:t>която</a:t>
            </a:r>
            <a:r>
              <a:rPr lang="ru-RU" sz="2833" dirty="0">
                <a:solidFill>
                  <a:srgbClr val="000000"/>
                </a:solidFill>
                <a:latin typeface="Dosis Semi-Bold"/>
              </a:rPr>
              <a:t> се </a:t>
            </a:r>
            <a:r>
              <a:rPr lang="ru-RU" sz="2833" dirty="0" err="1">
                <a:solidFill>
                  <a:srgbClr val="000000"/>
                </a:solidFill>
                <a:latin typeface="Dosis Semi-Bold"/>
              </a:rPr>
              <a:t>усвоява</a:t>
            </a:r>
            <a:r>
              <a:rPr lang="ru-RU" sz="2833" dirty="0">
                <a:solidFill>
                  <a:srgbClr val="000000"/>
                </a:solidFill>
                <a:latin typeface="Dosis Semi-Bold"/>
              </a:rPr>
              <a:t> в </a:t>
            </a:r>
            <a:r>
              <a:rPr lang="ru-RU" sz="2833" dirty="0" err="1">
                <a:solidFill>
                  <a:srgbClr val="000000"/>
                </a:solidFill>
                <a:latin typeface="Dosis Semi-Bold"/>
              </a:rPr>
              <a:t>класовете</a:t>
            </a:r>
            <a:r>
              <a:rPr lang="ru-RU" sz="2833" dirty="0">
                <a:solidFill>
                  <a:srgbClr val="000000"/>
                </a:solidFill>
                <a:latin typeface="Dosis Semi-Bold"/>
              </a:rPr>
              <a:t> от </a:t>
            </a:r>
            <a:r>
              <a:rPr lang="ru-RU" sz="2833" dirty="0" err="1">
                <a:solidFill>
                  <a:srgbClr val="000000"/>
                </a:solidFill>
                <a:latin typeface="Dosis Semi-Bold"/>
              </a:rPr>
              <a:t>първи</a:t>
            </a:r>
            <a:r>
              <a:rPr lang="ru-RU" sz="2833" dirty="0">
                <a:solidFill>
                  <a:srgbClr val="000000"/>
                </a:solidFill>
                <a:latin typeface="Dosis Semi-Bold"/>
              </a:rPr>
              <a:t> </a:t>
            </a:r>
            <a:r>
              <a:rPr lang="ru-RU" sz="2833" dirty="0" err="1">
                <a:solidFill>
                  <a:srgbClr val="000000"/>
                </a:solidFill>
                <a:latin typeface="Dosis Semi-Bold"/>
              </a:rPr>
              <a:t>гимназиален</a:t>
            </a:r>
            <a:r>
              <a:rPr lang="ru-RU" sz="2833" dirty="0">
                <a:solidFill>
                  <a:srgbClr val="000000"/>
                </a:solidFill>
                <a:latin typeface="Dosis Semi-Bold"/>
              </a:rPr>
              <a:t> </a:t>
            </a:r>
            <a:r>
              <a:rPr lang="ru-RU" sz="2833" dirty="0" err="1">
                <a:solidFill>
                  <a:srgbClr val="000000"/>
                </a:solidFill>
                <a:latin typeface="Dosis Semi-Bold"/>
              </a:rPr>
              <a:t>етап</a:t>
            </a:r>
            <a:r>
              <a:rPr lang="ru-RU" sz="2833" dirty="0">
                <a:solidFill>
                  <a:srgbClr val="000000"/>
                </a:solidFill>
                <a:latin typeface="Dosis Semi-Bold"/>
              </a:rPr>
              <a:t>. </a:t>
            </a:r>
            <a:endParaRPr lang="en-US" sz="2833" dirty="0">
              <a:solidFill>
                <a:srgbClr val="000000"/>
              </a:solidFill>
              <a:latin typeface="Dosis Semi-Bold"/>
            </a:endParaRPr>
          </a:p>
        </p:txBody>
      </p:sp>
      <p:sp>
        <p:nvSpPr>
          <p:cNvPr id="52" name="TextBox 15">
            <a:extLst>
              <a:ext uri="{FF2B5EF4-FFF2-40B4-BE49-F238E27FC236}">
                <a16:creationId xmlns:a16="http://schemas.microsoft.com/office/drawing/2014/main" id="{EFDEFA43-E77F-2E84-A00A-890C23B095E3}"/>
              </a:ext>
            </a:extLst>
          </p:cNvPr>
          <p:cNvSpPr txBox="1"/>
          <p:nvPr/>
        </p:nvSpPr>
        <p:spPr>
          <a:xfrm>
            <a:off x="12346749" y="4790492"/>
            <a:ext cx="5334000" cy="33855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43"/>
              </a:lnSpc>
            </a:pPr>
            <a:r>
              <a:rPr lang="ru-RU" sz="2833" dirty="0" err="1" smtClean="0">
                <a:solidFill>
                  <a:srgbClr val="000000"/>
                </a:solidFill>
                <a:latin typeface="Dosis Semi-Bold"/>
              </a:rPr>
              <a:t>Учениците</a:t>
            </a:r>
            <a:r>
              <a:rPr lang="ru-RU" sz="2833" dirty="0" smtClean="0">
                <a:solidFill>
                  <a:srgbClr val="000000"/>
                </a:solidFill>
                <a:latin typeface="Dosis Semi-Bold"/>
              </a:rPr>
              <a:t> </a:t>
            </a:r>
            <a:r>
              <a:rPr lang="ru-RU" sz="2833" dirty="0" err="1">
                <a:solidFill>
                  <a:srgbClr val="000000"/>
                </a:solidFill>
                <a:latin typeface="Dosis Semi-Bold"/>
              </a:rPr>
              <a:t>демонстрират</a:t>
            </a:r>
            <a:r>
              <a:rPr lang="ru-RU" sz="2833" dirty="0">
                <a:solidFill>
                  <a:srgbClr val="000000"/>
                </a:solidFill>
                <a:latin typeface="Dosis Semi-Bold"/>
              </a:rPr>
              <a:t> модели на поведение за </a:t>
            </a:r>
            <a:r>
              <a:rPr lang="ru-RU" sz="2833" dirty="0" err="1">
                <a:solidFill>
                  <a:srgbClr val="000000"/>
                </a:solidFill>
                <a:latin typeface="Dosis Semi-Bold"/>
              </a:rPr>
              <a:t>природозащитна</a:t>
            </a:r>
            <a:r>
              <a:rPr lang="ru-RU" sz="2833" dirty="0">
                <a:solidFill>
                  <a:srgbClr val="000000"/>
                </a:solidFill>
                <a:latin typeface="Dosis Semi-Bold"/>
              </a:rPr>
              <a:t> </a:t>
            </a:r>
            <a:r>
              <a:rPr lang="ru-RU" sz="2833" dirty="0" err="1">
                <a:solidFill>
                  <a:srgbClr val="000000"/>
                </a:solidFill>
                <a:latin typeface="Dosis Semi-Bold"/>
              </a:rPr>
              <a:t>дейност</a:t>
            </a:r>
            <a:r>
              <a:rPr lang="ru-RU" sz="2833" dirty="0">
                <a:solidFill>
                  <a:srgbClr val="000000"/>
                </a:solidFill>
                <a:latin typeface="Dosis Semi-Bold"/>
              </a:rPr>
              <a:t> чрез </a:t>
            </a:r>
            <a:r>
              <a:rPr lang="ru-RU" sz="2833" dirty="0" err="1">
                <a:solidFill>
                  <a:srgbClr val="000000"/>
                </a:solidFill>
                <a:latin typeface="Dosis Semi-Bold"/>
              </a:rPr>
              <a:t>устойчивото</a:t>
            </a:r>
            <a:r>
              <a:rPr lang="ru-RU" sz="2833" dirty="0">
                <a:solidFill>
                  <a:srgbClr val="000000"/>
                </a:solidFill>
                <a:latin typeface="Dosis Semi-Bold"/>
              </a:rPr>
              <a:t> развитие </a:t>
            </a:r>
            <a:r>
              <a:rPr lang="ru-RU" sz="2833" dirty="0" smtClean="0">
                <a:solidFill>
                  <a:srgbClr val="000000"/>
                </a:solidFill>
                <a:latin typeface="Dosis Semi-Bold"/>
              </a:rPr>
              <a:t>, </a:t>
            </a:r>
            <a:r>
              <a:rPr lang="ru-RU" sz="2833" dirty="0" err="1" smtClean="0">
                <a:solidFill>
                  <a:srgbClr val="000000"/>
                </a:solidFill>
                <a:latin typeface="Dosis Semi-Bold"/>
              </a:rPr>
              <a:t>като</a:t>
            </a:r>
            <a:r>
              <a:rPr lang="ru-RU" sz="2833" dirty="0" smtClean="0">
                <a:solidFill>
                  <a:srgbClr val="000000"/>
                </a:solidFill>
                <a:latin typeface="Dosis Semi-Bold"/>
              </a:rPr>
              <a:t>  </a:t>
            </a:r>
            <a:r>
              <a:rPr lang="ru-RU" sz="2833" dirty="0" err="1" smtClean="0">
                <a:solidFill>
                  <a:srgbClr val="000000"/>
                </a:solidFill>
                <a:latin typeface="Dosis Semi-Bold"/>
              </a:rPr>
              <a:t>развиват</a:t>
            </a:r>
            <a:r>
              <a:rPr lang="ru-RU" sz="2833" dirty="0" smtClean="0">
                <a:solidFill>
                  <a:srgbClr val="000000"/>
                </a:solidFill>
                <a:latin typeface="Dosis Semi-Bold"/>
              </a:rPr>
              <a:t> умения чрез</a:t>
            </a:r>
            <a:r>
              <a:rPr lang="bg-BG" sz="2833" dirty="0" smtClean="0">
                <a:solidFill>
                  <a:srgbClr val="000000"/>
                </a:solidFill>
                <a:latin typeface="Dosis Semi-Bold"/>
              </a:rPr>
              <a:t>…</a:t>
            </a:r>
            <a:r>
              <a:rPr lang="ru-RU" sz="2833" dirty="0" smtClean="0">
                <a:solidFill>
                  <a:srgbClr val="000000"/>
                </a:solidFill>
                <a:latin typeface="Dosis Semi-Bold"/>
              </a:rPr>
              <a:t> </a:t>
            </a:r>
            <a:r>
              <a:rPr lang="ru-RU" sz="2833" dirty="0" err="1" smtClean="0">
                <a:solidFill>
                  <a:srgbClr val="000000"/>
                </a:solidFill>
                <a:latin typeface="Dosis Semi-Bold"/>
              </a:rPr>
              <a:t>изработване</a:t>
            </a:r>
            <a:r>
              <a:rPr lang="ru-RU" sz="2833" dirty="0" smtClean="0">
                <a:solidFill>
                  <a:srgbClr val="000000"/>
                </a:solidFill>
                <a:latin typeface="Dosis Semi-Bold"/>
              </a:rPr>
              <a:t> </a:t>
            </a:r>
            <a:r>
              <a:rPr lang="ru-RU" sz="2833" dirty="0" err="1">
                <a:solidFill>
                  <a:srgbClr val="000000"/>
                </a:solidFill>
                <a:latin typeface="Dosis Semi-Bold"/>
              </a:rPr>
              <a:t>априлки</a:t>
            </a:r>
            <a:r>
              <a:rPr lang="ru-RU" sz="2833" dirty="0">
                <a:solidFill>
                  <a:srgbClr val="000000"/>
                </a:solidFill>
                <a:latin typeface="Dosis Semi-Bold"/>
              </a:rPr>
              <a:t>, </a:t>
            </a:r>
            <a:r>
              <a:rPr lang="ru-RU" sz="2833" dirty="0" err="1">
                <a:solidFill>
                  <a:srgbClr val="000000"/>
                </a:solidFill>
                <a:latin typeface="Dosis Semi-Bold"/>
              </a:rPr>
              <a:t>картички</a:t>
            </a:r>
            <a:r>
              <a:rPr lang="ru-RU" sz="2833" dirty="0">
                <a:solidFill>
                  <a:srgbClr val="000000"/>
                </a:solidFill>
                <a:latin typeface="Dosis Semi-Bold"/>
              </a:rPr>
              <a:t>, </a:t>
            </a:r>
            <a:r>
              <a:rPr lang="ru-RU" sz="2833" dirty="0" err="1">
                <a:solidFill>
                  <a:srgbClr val="000000"/>
                </a:solidFill>
                <a:latin typeface="Dosis Semi-Bold"/>
              </a:rPr>
              <a:t>брошури</a:t>
            </a:r>
            <a:r>
              <a:rPr lang="ru-RU" sz="2833" dirty="0">
                <a:solidFill>
                  <a:srgbClr val="000000"/>
                </a:solidFill>
                <a:latin typeface="Dosis Semi-Bold"/>
              </a:rPr>
              <a:t>, </a:t>
            </a:r>
            <a:r>
              <a:rPr lang="ru-RU" sz="2833" dirty="0" err="1">
                <a:solidFill>
                  <a:srgbClr val="000000"/>
                </a:solidFill>
                <a:latin typeface="Dosis Semi-Bold"/>
              </a:rPr>
              <a:t>макети</a:t>
            </a:r>
            <a:r>
              <a:rPr lang="ru-RU" sz="2833" dirty="0">
                <a:solidFill>
                  <a:srgbClr val="000000"/>
                </a:solidFill>
                <a:latin typeface="Dosis Semi-Bold"/>
              </a:rPr>
              <a:t>, маски, </a:t>
            </a:r>
            <a:r>
              <a:rPr lang="ru-RU" sz="2833" dirty="0" err="1">
                <a:solidFill>
                  <a:srgbClr val="000000"/>
                </a:solidFill>
                <a:latin typeface="Dosis Semi-Bold"/>
              </a:rPr>
              <a:t>шаблони</a:t>
            </a:r>
            <a:r>
              <a:rPr lang="ru-RU" sz="2833" dirty="0">
                <a:solidFill>
                  <a:srgbClr val="000000"/>
                </a:solidFill>
                <a:latin typeface="Dosis Semi-Bold"/>
              </a:rPr>
              <a:t>, рисунки, </a:t>
            </a:r>
            <a:r>
              <a:rPr lang="ru-RU" sz="2833" dirty="0" err="1">
                <a:solidFill>
                  <a:srgbClr val="000000"/>
                </a:solidFill>
                <a:latin typeface="Dosis Semi-Bold"/>
              </a:rPr>
              <a:t>проекти</a:t>
            </a:r>
            <a:r>
              <a:rPr lang="ru-RU" sz="2833" dirty="0" smtClean="0">
                <a:solidFill>
                  <a:srgbClr val="000000"/>
                </a:solidFill>
                <a:latin typeface="Dosis Semi-Bold"/>
              </a:rPr>
              <a:t>.</a:t>
            </a:r>
            <a:endParaRPr lang="en-US" sz="2833" b="1" dirty="0">
              <a:solidFill>
                <a:srgbClr val="000000"/>
              </a:solidFill>
              <a:latin typeface="Dosis Semi-Bold"/>
            </a:endParaRPr>
          </a:p>
        </p:txBody>
      </p:sp>
    </p:spTree>
    <p:extLst>
      <p:ext uri="{BB962C8B-B14F-4D97-AF65-F5344CB8AC3E}">
        <p14:creationId xmlns:p14="http://schemas.microsoft.com/office/powerpoint/2010/main" val="816369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4288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7" t="-10431" r="-2216" b="-13067"/>
            </a:stretch>
          </a:blipFill>
        </p:spPr>
        <p:txBody>
          <a:bodyPr/>
          <a:lstStyle/>
          <a:p>
            <a:endParaRPr lang="bg-B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reeform 5"/>
          <p:cNvSpPr/>
          <p:nvPr/>
        </p:nvSpPr>
        <p:spPr>
          <a:xfrm rot="4050216">
            <a:off x="16362574" y="122587"/>
            <a:ext cx="1337326" cy="1218183"/>
          </a:xfrm>
          <a:custGeom>
            <a:avLst/>
            <a:gdLst/>
            <a:ahLst/>
            <a:cxnLst/>
            <a:rect l="l" t="t" r="r" b="b"/>
            <a:pathLst>
              <a:path w="1337326" h="1218183">
                <a:moveTo>
                  <a:pt x="0" y="0"/>
                </a:moveTo>
                <a:lnTo>
                  <a:pt x="1337326" y="0"/>
                </a:lnTo>
                <a:lnTo>
                  <a:pt x="1337326" y="1218182"/>
                </a:lnTo>
                <a:lnTo>
                  <a:pt x="0" y="121818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6" name="Freeform 6"/>
          <p:cNvSpPr/>
          <p:nvPr/>
        </p:nvSpPr>
        <p:spPr>
          <a:xfrm rot="-2700000">
            <a:off x="13165297" y="7734583"/>
            <a:ext cx="5104835" cy="5104835"/>
          </a:xfrm>
          <a:custGeom>
            <a:avLst/>
            <a:gdLst/>
            <a:ahLst/>
            <a:cxnLst/>
            <a:rect l="l" t="t" r="r" b="b"/>
            <a:pathLst>
              <a:path w="5104835" h="5104835">
                <a:moveTo>
                  <a:pt x="0" y="0"/>
                </a:moveTo>
                <a:lnTo>
                  <a:pt x="5104835" y="0"/>
                </a:lnTo>
                <a:lnTo>
                  <a:pt x="5104835" y="5104834"/>
                </a:lnTo>
                <a:lnTo>
                  <a:pt x="0" y="51048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71750F74-CF3A-1D85-7CA3-12C959328A9D}"/>
              </a:ext>
            </a:extLst>
          </p:cNvPr>
          <p:cNvSpPr txBox="1"/>
          <p:nvPr/>
        </p:nvSpPr>
        <p:spPr>
          <a:xfrm>
            <a:off x="304799" y="2574909"/>
            <a:ext cx="11604425" cy="70019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926"/>
              </a:lnSpc>
            </a:pPr>
            <a:r>
              <a:rPr lang="ru-RU" sz="3300" i="1" dirty="0" err="1" smtClean="0">
                <a:solidFill>
                  <a:srgbClr val="000000"/>
                </a:solidFill>
                <a:latin typeface="Dosis Semi-Bold"/>
              </a:rPr>
              <a:t>Популязиризираме</a:t>
            </a:r>
            <a:r>
              <a:rPr lang="ru-RU" sz="3300" i="1" dirty="0" smtClean="0">
                <a:solidFill>
                  <a:srgbClr val="000000"/>
                </a:solidFill>
                <a:latin typeface="Dosis Semi-Bold"/>
              </a:rPr>
              <a:t> </a:t>
            </a:r>
            <a:r>
              <a:rPr lang="ru-RU" sz="3300" i="1" dirty="0" err="1">
                <a:solidFill>
                  <a:srgbClr val="000000"/>
                </a:solidFill>
                <a:latin typeface="Dosis Semi-Bold"/>
              </a:rPr>
              <a:t>дейността</a:t>
            </a:r>
            <a:r>
              <a:rPr lang="ru-RU" sz="3300" i="1" dirty="0">
                <a:solidFill>
                  <a:srgbClr val="000000"/>
                </a:solidFill>
                <a:latin typeface="Dosis Semi-Bold"/>
              </a:rPr>
              <a:t> си чрез: </a:t>
            </a:r>
            <a:r>
              <a:rPr lang="ru-RU" sz="3300" i="1" dirty="0" err="1">
                <a:solidFill>
                  <a:srgbClr val="000000"/>
                </a:solidFill>
                <a:latin typeface="Dosis Semi-Bold"/>
              </a:rPr>
              <a:t>добри</a:t>
            </a:r>
            <a:r>
              <a:rPr lang="ru-RU" sz="3300" i="1" dirty="0">
                <a:solidFill>
                  <a:srgbClr val="000000"/>
                </a:solidFill>
                <a:latin typeface="Dosis Semi-Bold"/>
              </a:rPr>
              <a:t> практики, конференции, </a:t>
            </a:r>
            <a:r>
              <a:rPr lang="ru-RU" sz="3300" i="1" dirty="0" err="1">
                <a:solidFill>
                  <a:srgbClr val="000000"/>
                </a:solidFill>
                <a:latin typeface="Dosis Semi-Bold"/>
              </a:rPr>
              <a:t>конкурси</a:t>
            </a:r>
            <a:r>
              <a:rPr lang="ru-RU" sz="3300" i="1" dirty="0">
                <a:solidFill>
                  <a:srgbClr val="000000"/>
                </a:solidFill>
                <a:latin typeface="Dosis Semi-Bold"/>
              </a:rPr>
              <a:t>, фестивали, </a:t>
            </a:r>
            <a:r>
              <a:rPr lang="ru-RU" sz="3300" i="1" dirty="0" err="1">
                <a:solidFill>
                  <a:srgbClr val="000000"/>
                </a:solidFill>
                <a:latin typeface="Dosis Semi-Bold"/>
              </a:rPr>
              <a:t>семинари</a:t>
            </a:r>
            <a:r>
              <a:rPr lang="ru-RU" sz="3300" i="1" dirty="0">
                <a:solidFill>
                  <a:srgbClr val="000000"/>
                </a:solidFill>
                <a:latin typeface="Dosis Semi-Bold"/>
              </a:rPr>
              <a:t>, </a:t>
            </a:r>
            <a:r>
              <a:rPr lang="ru-RU" sz="3300" i="1" dirty="0" err="1">
                <a:solidFill>
                  <a:srgbClr val="000000"/>
                </a:solidFill>
                <a:latin typeface="Dosis Semi-Bold"/>
              </a:rPr>
              <a:t>състезания</a:t>
            </a:r>
            <a:r>
              <a:rPr lang="ru-RU" sz="3300" i="1" dirty="0">
                <a:solidFill>
                  <a:srgbClr val="000000"/>
                </a:solidFill>
                <a:latin typeface="Dosis Semi-Bold"/>
              </a:rPr>
              <a:t>, </a:t>
            </a:r>
            <a:r>
              <a:rPr lang="ru-RU" sz="3300" i="1" dirty="0" err="1">
                <a:solidFill>
                  <a:srgbClr val="000000"/>
                </a:solidFill>
                <a:latin typeface="Dosis Semi-Bold"/>
              </a:rPr>
              <a:t>викторини</a:t>
            </a:r>
            <a:r>
              <a:rPr lang="ru-RU" sz="3300" i="1" dirty="0">
                <a:solidFill>
                  <a:srgbClr val="000000"/>
                </a:solidFill>
                <a:latin typeface="Dosis Semi-Bold"/>
              </a:rPr>
              <a:t>, кампании, </a:t>
            </a:r>
            <a:r>
              <a:rPr lang="ru-RU" sz="3300" i="1" dirty="0" err="1" smtClean="0">
                <a:solidFill>
                  <a:srgbClr val="000000"/>
                </a:solidFill>
                <a:latin typeface="Dosis Semi-Bold"/>
              </a:rPr>
              <a:t>проекти</a:t>
            </a:r>
            <a:r>
              <a:rPr lang="ru-RU" sz="3300" i="1" dirty="0" smtClean="0">
                <a:solidFill>
                  <a:srgbClr val="000000"/>
                </a:solidFill>
                <a:latin typeface="Dosis Semi-Bold"/>
              </a:rPr>
              <a:t>.</a:t>
            </a:r>
            <a:endParaRPr lang="ru-RU" sz="3300" i="1" dirty="0">
              <a:solidFill>
                <a:srgbClr val="000000"/>
              </a:solidFill>
              <a:latin typeface="Dosis Semi-Bold"/>
            </a:endParaRPr>
          </a:p>
          <a:p>
            <a:pPr>
              <a:lnSpc>
                <a:spcPts val="3926"/>
              </a:lnSpc>
            </a:pPr>
            <a:r>
              <a:rPr lang="ru-RU" sz="3300" dirty="0" err="1">
                <a:solidFill>
                  <a:srgbClr val="000000"/>
                </a:solidFill>
                <a:latin typeface="Dosis Semi-Bold"/>
              </a:rPr>
              <a:t>Участвахме</a:t>
            </a:r>
            <a:r>
              <a:rPr lang="ru-RU" sz="3300" dirty="0">
                <a:solidFill>
                  <a:srgbClr val="000000"/>
                </a:solidFill>
                <a:latin typeface="Dosis Semi-Bold"/>
              </a:rPr>
              <a:t> в конкурс по много </a:t>
            </a:r>
            <a:r>
              <a:rPr lang="ru-RU" sz="3300" dirty="0" err="1">
                <a:solidFill>
                  <a:srgbClr val="000000"/>
                </a:solidFill>
                <a:latin typeface="Dosis Semi-Bold"/>
              </a:rPr>
              <a:t>актуална</a:t>
            </a:r>
            <a:r>
              <a:rPr lang="ru-RU" sz="3300" dirty="0">
                <a:solidFill>
                  <a:srgbClr val="000000"/>
                </a:solidFill>
                <a:latin typeface="Dosis Semi-Bold"/>
              </a:rPr>
              <a:t> тема в </a:t>
            </a:r>
            <a:r>
              <a:rPr lang="ru-RU" sz="3300" dirty="0" err="1">
                <a:solidFill>
                  <a:srgbClr val="000000"/>
                </a:solidFill>
                <a:latin typeface="Dosis Semi-Bold"/>
              </a:rPr>
              <a:t>днешно</a:t>
            </a:r>
            <a:r>
              <a:rPr lang="ru-RU" sz="3300" dirty="0">
                <a:solidFill>
                  <a:srgbClr val="000000"/>
                </a:solidFill>
                <a:latin typeface="Dosis Semi-Bold"/>
              </a:rPr>
              <a:t> </a:t>
            </a:r>
            <a:r>
              <a:rPr lang="ru-RU" sz="3300" dirty="0" err="1" smtClean="0">
                <a:solidFill>
                  <a:srgbClr val="000000"/>
                </a:solidFill>
                <a:latin typeface="Dosis Semi-Bold"/>
              </a:rPr>
              <a:t>време„Не</a:t>
            </a:r>
            <a:r>
              <a:rPr lang="ru-RU" sz="3300" dirty="0" smtClean="0">
                <a:solidFill>
                  <a:srgbClr val="000000"/>
                </a:solidFill>
                <a:latin typeface="Dosis Semi-Bold"/>
              </a:rPr>
              <a:t> </a:t>
            </a:r>
            <a:r>
              <a:rPr lang="ru-RU" sz="3300" dirty="0">
                <a:solidFill>
                  <a:srgbClr val="000000"/>
                </a:solidFill>
                <a:latin typeface="Dosis Semi-Bold"/>
              </a:rPr>
              <a:t>на </a:t>
            </a:r>
            <a:r>
              <a:rPr lang="ru-RU" sz="3300" dirty="0" err="1">
                <a:solidFill>
                  <a:srgbClr val="000000"/>
                </a:solidFill>
                <a:latin typeface="Dosis Semi-Bold"/>
              </a:rPr>
              <a:t>отпадъците</a:t>
            </a:r>
            <a:r>
              <a:rPr lang="ru-RU" sz="3300" dirty="0">
                <a:solidFill>
                  <a:srgbClr val="000000"/>
                </a:solidFill>
                <a:latin typeface="Dosis Semi-Bold"/>
              </a:rPr>
              <a:t> в училище“.  в платформа  </a:t>
            </a:r>
            <a:r>
              <a:rPr lang="ru-RU" sz="3300" dirty="0" err="1" smtClean="0">
                <a:solidFill>
                  <a:srgbClr val="000000"/>
                </a:solidFill>
                <a:latin typeface="Dosis Semi-Bold"/>
              </a:rPr>
              <a:t>Климатека</a:t>
            </a:r>
            <a:r>
              <a:rPr lang="ru-RU" sz="3300" dirty="0">
                <a:solidFill>
                  <a:srgbClr val="000000"/>
                </a:solidFill>
                <a:latin typeface="Dosis Semi-Bold"/>
              </a:rPr>
              <a:t>, </a:t>
            </a:r>
            <a:r>
              <a:rPr lang="ru-RU" sz="3300" dirty="0" err="1" smtClean="0">
                <a:solidFill>
                  <a:srgbClr val="000000"/>
                </a:solidFill>
                <a:latin typeface="Dosis Semi-Bold"/>
              </a:rPr>
              <a:t>която</a:t>
            </a:r>
            <a:r>
              <a:rPr lang="ru-RU" sz="3300" dirty="0" smtClean="0">
                <a:solidFill>
                  <a:srgbClr val="000000"/>
                </a:solidFill>
                <a:latin typeface="Dosis Semi-Bold"/>
              </a:rPr>
              <a:t> </a:t>
            </a:r>
            <a:r>
              <a:rPr lang="ru-RU" sz="3300" dirty="0" err="1">
                <a:solidFill>
                  <a:srgbClr val="000000"/>
                </a:solidFill>
                <a:latin typeface="Dosis Semi-Bold"/>
              </a:rPr>
              <a:t>има</a:t>
            </a:r>
            <a:r>
              <a:rPr lang="ru-RU" sz="3300" dirty="0">
                <a:solidFill>
                  <a:srgbClr val="000000"/>
                </a:solidFill>
                <a:latin typeface="Dosis Semi-Bold"/>
              </a:rPr>
              <a:t> за цел  да </a:t>
            </a:r>
            <a:r>
              <a:rPr lang="ru-RU" sz="3300" dirty="0" err="1">
                <a:solidFill>
                  <a:srgbClr val="000000"/>
                </a:solidFill>
                <a:latin typeface="Dosis Semi-Bold"/>
              </a:rPr>
              <a:t>направи</a:t>
            </a:r>
            <a:r>
              <a:rPr lang="ru-RU" sz="3300" dirty="0">
                <a:solidFill>
                  <a:srgbClr val="000000"/>
                </a:solidFill>
                <a:latin typeface="Dosis Semi-Bold"/>
              </a:rPr>
              <a:t> </a:t>
            </a:r>
            <a:r>
              <a:rPr lang="ru-RU" sz="3300" dirty="0" err="1">
                <a:solidFill>
                  <a:srgbClr val="000000"/>
                </a:solidFill>
                <a:latin typeface="Dosis Semi-Bold"/>
              </a:rPr>
              <a:t>науката</a:t>
            </a:r>
            <a:r>
              <a:rPr lang="ru-RU" sz="3300" dirty="0">
                <a:solidFill>
                  <a:srgbClr val="000000"/>
                </a:solidFill>
                <a:latin typeface="Dosis Semi-Bold"/>
              </a:rPr>
              <a:t> за климата </a:t>
            </a:r>
            <a:r>
              <a:rPr lang="ru-RU" sz="3300" dirty="0" err="1">
                <a:solidFill>
                  <a:srgbClr val="000000"/>
                </a:solidFill>
                <a:latin typeface="Dosis Semi-Bold"/>
              </a:rPr>
              <a:t>достъпна</a:t>
            </a:r>
            <a:r>
              <a:rPr lang="ru-RU" sz="3300" dirty="0">
                <a:solidFill>
                  <a:srgbClr val="000000"/>
                </a:solidFill>
                <a:latin typeface="Dosis Semi-Bold"/>
              </a:rPr>
              <a:t> з</a:t>
            </a:r>
            <a:r>
              <a:rPr lang="ru-RU" sz="3300" dirty="0" smtClean="0">
                <a:solidFill>
                  <a:srgbClr val="000000"/>
                </a:solidFill>
                <a:latin typeface="Dosis Semi-Bold"/>
              </a:rPr>
              <a:t>а </a:t>
            </a:r>
            <a:r>
              <a:rPr lang="ru-RU" sz="3300" dirty="0" err="1">
                <a:solidFill>
                  <a:srgbClr val="000000"/>
                </a:solidFill>
                <a:latin typeface="Dosis Semi-Bold"/>
              </a:rPr>
              <a:t>всички</a:t>
            </a:r>
            <a:r>
              <a:rPr lang="ru-RU" sz="3300" dirty="0">
                <a:solidFill>
                  <a:srgbClr val="000000"/>
                </a:solidFill>
                <a:latin typeface="Dosis Semi-Bold"/>
              </a:rPr>
              <a:t>. „</a:t>
            </a:r>
            <a:r>
              <a:rPr lang="ru-RU" sz="3300" dirty="0" err="1">
                <a:solidFill>
                  <a:srgbClr val="000000"/>
                </a:solidFill>
                <a:latin typeface="Dosis Semi-Bold"/>
              </a:rPr>
              <a:t>Устойчивото</a:t>
            </a:r>
            <a:r>
              <a:rPr lang="ru-RU" sz="3300" dirty="0">
                <a:solidFill>
                  <a:srgbClr val="000000"/>
                </a:solidFill>
                <a:latin typeface="Dosis Semi-Bold"/>
              </a:rPr>
              <a:t> развитие е </a:t>
            </a:r>
            <a:r>
              <a:rPr lang="ru-RU" sz="3300" dirty="0" err="1">
                <a:solidFill>
                  <a:srgbClr val="000000"/>
                </a:solidFill>
                <a:latin typeface="Dosis Semi-Bold"/>
              </a:rPr>
              <a:t>стожер</a:t>
            </a:r>
            <a:r>
              <a:rPr lang="ru-RU" sz="3300" dirty="0">
                <a:solidFill>
                  <a:srgbClr val="000000"/>
                </a:solidFill>
                <a:latin typeface="Dosis Semi-Bold"/>
              </a:rPr>
              <a:t> на </a:t>
            </a:r>
            <a:r>
              <a:rPr lang="ru-RU" sz="3300" dirty="0" err="1">
                <a:solidFill>
                  <a:srgbClr val="000000"/>
                </a:solidFill>
                <a:latin typeface="Dosis Semi-Bold"/>
              </a:rPr>
              <a:t>зелената</a:t>
            </a:r>
            <a:r>
              <a:rPr lang="ru-RU" sz="3300" dirty="0">
                <a:solidFill>
                  <a:srgbClr val="000000"/>
                </a:solidFill>
                <a:latin typeface="Dosis Semi-Bold"/>
              </a:rPr>
              <a:t> идея“– </a:t>
            </a:r>
            <a:r>
              <a:rPr lang="ru-RU" sz="3300" dirty="0" err="1" smtClean="0">
                <a:solidFill>
                  <a:srgbClr val="000000"/>
                </a:solidFill>
                <a:latin typeface="Dosis Semi-Bold"/>
              </a:rPr>
              <a:t>това</a:t>
            </a:r>
            <a:r>
              <a:rPr lang="ru-RU" sz="3300" dirty="0" smtClean="0">
                <a:solidFill>
                  <a:srgbClr val="000000"/>
                </a:solidFill>
                <a:latin typeface="Dosis Semi-Bold"/>
              </a:rPr>
              <a:t> е </a:t>
            </a:r>
            <a:r>
              <a:rPr lang="ru-RU" sz="3300" dirty="0" err="1" smtClean="0">
                <a:solidFill>
                  <a:srgbClr val="000000"/>
                </a:solidFill>
                <a:latin typeface="Dosis Semi-Bold"/>
              </a:rPr>
              <a:t>водещата</a:t>
            </a:r>
            <a:r>
              <a:rPr lang="ru-RU" sz="3300" dirty="0" smtClean="0">
                <a:solidFill>
                  <a:srgbClr val="000000"/>
                </a:solidFill>
                <a:latin typeface="Dosis Semi-Bold"/>
              </a:rPr>
              <a:t> </a:t>
            </a:r>
            <a:r>
              <a:rPr lang="ru-RU" sz="3300" dirty="0">
                <a:solidFill>
                  <a:srgbClr val="000000"/>
                </a:solidFill>
                <a:latin typeface="Dosis Semi-Bold"/>
              </a:rPr>
              <a:t>концепция. Имаме </a:t>
            </a:r>
            <a:r>
              <a:rPr lang="ru-RU" sz="3300" dirty="0" err="1">
                <a:solidFill>
                  <a:srgbClr val="000000"/>
                </a:solidFill>
                <a:latin typeface="Dosis Semi-Bold"/>
              </a:rPr>
              <a:t>голяма</a:t>
            </a:r>
            <a:r>
              <a:rPr lang="ru-RU" sz="3300" dirty="0">
                <a:solidFill>
                  <a:srgbClr val="000000"/>
                </a:solidFill>
                <a:latin typeface="Dosis Semi-Bold"/>
              </a:rPr>
              <a:t> </a:t>
            </a:r>
            <a:r>
              <a:rPr lang="ru-RU" sz="3300" dirty="0" err="1">
                <a:solidFill>
                  <a:srgbClr val="000000"/>
                </a:solidFill>
                <a:latin typeface="Dosis Semi-Bold"/>
              </a:rPr>
              <a:t>полза</a:t>
            </a:r>
            <a:r>
              <a:rPr lang="ru-RU" sz="3300" dirty="0">
                <a:solidFill>
                  <a:srgbClr val="000000"/>
                </a:solidFill>
                <a:latin typeface="Dosis Semi-Bold"/>
              </a:rPr>
              <a:t> от </a:t>
            </a:r>
            <a:r>
              <a:rPr lang="ru-RU" sz="3300" dirty="0" err="1">
                <a:solidFill>
                  <a:srgbClr val="000000"/>
                </a:solidFill>
                <a:latin typeface="Dosis Semi-Bold"/>
              </a:rPr>
              <a:t>това</a:t>
            </a:r>
            <a:r>
              <a:rPr lang="ru-RU" sz="3300" dirty="0">
                <a:solidFill>
                  <a:srgbClr val="000000"/>
                </a:solidFill>
                <a:latin typeface="Dosis Semi-Bold"/>
              </a:rPr>
              <a:t> участие, </a:t>
            </a:r>
            <a:r>
              <a:rPr lang="ru-RU" sz="3300" dirty="0" err="1" smtClean="0">
                <a:solidFill>
                  <a:srgbClr val="000000"/>
                </a:solidFill>
                <a:latin typeface="Dosis Semi-Bold"/>
              </a:rPr>
              <a:t>защото</a:t>
            </a:r>
            <a:r>
              <a:rPr lang="ru-RU" sz="3300" dirty="0" smtClean="0">
                <a:solidFill>
                  <a:srgbClr val="000000"/>
                </a:solidFill>
                <a:latin typeface="Dosis Semi-Bold"/>
              </a:rPr>
              <a:t> </a:t>
            </a:r>
            <a:r>
              <a:rPr lang="ru-RU" sz="3300" dirty="0" err="1">
                <a:solidFill>
                  <a:srgbClr val="000000"/>
                </a:solidFill>
                <a:latin typeface="Dosis Semi-Bold"/>
              </a:rPr>
              <a:t>разширихме</a:t>
            </a:r>
            <a:r>
              <a:rPr lang="ru-RU" sz="3300" dirty="0">
                <a:solidFill>
                  <a:srgbClr val="000000"/>
                </a:solidFill>
                <a:latin typeface="Dosis Semi-Bold"/>
              </a:rPr>
              <a:t> </a:t>
            </a:r>
            <a:r>
              <a:rPr lang="ru-RU" sz="3300" dirty="0" err="1">
                <a:solidFill>
                  <a:srgbClr val="000000"/>
                </a:solidFill>
                <a:latin typeface="Dosis Semi-Bold"/>
              </a:rPr>
              <a:t>знанията</a:t>
            </a:r>
            <a:r>
              <a:rPr lang="ru-RU" sz="3300" dirty="0">
                <a:solidFill>
                  <a:srgbClr val="000000"/>
                </a:solidFill>
                <a:latin typeface="Dosis Semi-Bold"/>
              </a:rPr>
              <a:t> си и </a:t>
            </a:r>
            <a:r>
              <a:rPr lang="ru-RU" sz="3300" dirty="0" err="1">
                <a:solidFill>
                  <a:srgbClr val="000000"/>
                </a:solidFill>
                <a:latin typeface="Dosis Semi-Bold"/>
              </a:rPr>
              <a:t>развиваме</a:t>
            </a:r>
            <a:r>
              <a:rPr lang="ru-RU" sz="3300" dirty="0">
                <a:solidFill>
                  <a:srgbClr val="000000"/>
                </a:solidFill>
                <a:latin typeface="Dosis Semi-Bold"/>
              </a:rPr>
              <a:t> </a:t>
            </a:r>
            <a:r>
              <a:rPr lang="ru-RU" sz="3300" dirty="0" err="1">
                <a:solidFill>
                  <a:srgbClr val="000000"/>
                </a:solidFill>
                <a:latin typeface="Dosis Semi-Bold"/>
              </a:rPr>
              <a:t>екологичната</a:t>
            </a:r>
            <a:r>
              <a:rPr lang="ru-RU" sz="3300" dirty="0">
                <a:solidFill>
                  <a:srgbClr val="000000"/>
                </a:solidFill>
                <a:latin typeface="Dosis Semi-Bold"/>
              </a:rPr>
              <a:t> си </a:t>
            </a:r>
            <a:r>
              <a:rPr lang="ru-RU" sz="3300" dirty="0" err="1">
                <a:solidFill>
                  <a:srgbClr val="000000"/>
                </a:solidFill>
                <a:latin typeface="Dosis Semi-Bold"/>
              </a:rPr>
              <a:t>култура</a:t>
            </a:r>
            <a:r>
              <a:rPr lang="ru-RU" sz="3300" dirty="0">
                <a:solidFill>
                  <a:srgbClr val="000000"/>
                </a:solidFill>
                <a:latin typeface="Dosis Semi-Bold"/>
              </a:rPr>
              <a:t>. В </a:t>
            </a:r>
            <a:r>
              <a:rPr lang="ru-RU" sz="3300" dirty="0" err="1">
                <a:solidFill>
                  <a:srgbClr val="000000"/>
                </a:solidFill>
                <a:latin typeface="Dosis Semi-Bold"/>
              </a:rPr>
              <a:t>резултат</a:t>
            </a:r>
            <a:r>
              <a:rPr lang="ru-RU" sz="3300" dirty="0">
                <a:solidFill>
                  <a:srgbClr val="000000"/>
                </a:solidFill>
                <a:latin typeface="Dosis Semi-Bold"/>
              </a:rPr>
              <a:t> на </a:t>
            </a:r>
            <a:r>
              <a:rPr lang="ru-RU" sz="3300" dirty="0" err="1">
                <a:solidFill>
                  <a:srgbClr val="000000"/>
                </a:solidFill>
                <a:latin typeface="Dosis Semi-Bold"/>
              </a:rPr>
              <a:t>което</a:t>
            </a:r>
            <a:r>
              <a:rPr lang="ru-RU" sz="3300" dirty="0">
                <a:solidFill>
                  <a:srgbClr val="000000"/>
                </a:solidFill>
                <a:latin typeface="Dosis Semi-Bold"/>
              </a:rPr>
              <a:t> </a:t>
            </a:r>
            <a:r>
              <a:rPr lang="ru-RU" sz="3300" dirty="0" err="1">
                <a:solidFill>
                  <a:srgbClr val="000000"/>
                </a:solidFill>
                <a:latin typeface="Dosis Semi-Bold"/>
              </a:rPr>
              <a:t>сме</a:t>
            </a:r>
            <a:r>
              <a:rPr lang="ru-RU" sz="3300" dirty="0">
                <a:solidFill>
                  <a:srgbClr val="000000"/>
                </a:solidFill>
                <a:latin typeface="Dosis Semi-Bold"/>
              </a:rPr>
              <a:t> носители на </a:t>
            </a:r>
            <a:r>
              <a:rPr lang="ru-RU" sz="3300" dirty="0" err="1">
                <a:solidFill>
                  <a:srgbClr val="000000"/>
                </a:solidFill>
                <a:latin typeface="Dosis Semi-Bold"/>
              </a:rPr>
              <a:t>престижната</a:t>
            </a:r>
            <a:r>
              <a:rPr lang="ru-RU" sz="3300" dirty="0">
                <a:solidFill>
                  <a:srgbClr val="000000"/>
                </a:solidFill>
                <a:latin typeface="Dosis Semi-Bold"/>
              </a:rPr>
              <a:t>  </a:t>
            </a:r>
            <a:r>
              <a:rPr lang="ru-RU" sz="3300" dirty="0" smtClean="0">
                <a:solidFill>
                  <a:srgbClr val="000000"/>
                </a:solidFill>
                <a:latin typeface="Dosis Semi-Bold"/>
              </a:rPr>
              <a:t>награда </a:t>
            </a:r>
            <a:r>
              <a:rPr lang="ru-RU" sz="3300" dirty="0">
                <a:solidFill>
                  <a:srgbClr val="000000"/>
                </a:solidFill>
                <a:latin typeface="Dosis Semi-Bold"/>
              </a:rPr>
              <a:t>„</a:t>
            </a:r>
            <a:r>
              <a:rPr lang="ru-RU" sz="3300" dirty="0" err="1">
                <a:solidFill>
                  <a:srgbClr val="000000"/>
                </a:solidFill>
                <a:latin typeface="Dosis Semi-Bold"/>
              </a:rPr>
              <a:t>Глобално</a:t>
            </a:r>
            <a:r>
              <a:rPr lang="ru-RU" sz="3300" dirty="0">
                <a:solidFill>
                  <a:srgbClr val="000000"/>
                </a:solidFill>
                <a:latin typeface="Dosis Semi-Bold"/>
              </a:rPr>
              <a:t> </a:t>
            </a:r>
            <a:r>
              <a:rPr lang="ru-RU" sz="3300" dirty="0" smtClean="0">
                <a:solidFill>
                  <a:srgbClr val="000000"/>
                </a:solidFill>
                <a:latin typeface="Dosis Semi-Bold"/>
              </a:rPr>
              <a:t>училище </a:t>
            </a:r>
            <a:r>
              <a:rPr lang="ru-RU" sz="2400" dirty="0" smtClean="0">
                <a:solidFill>
                  <a:srgbClr val="000000"/>
                </a:solidFill>
                <a:latin typeface="Dosis Semi-Bold"/>
              </a:rPr>
              <a:t>2022</a:t>
            </a:r>
            <a:r>
              <a:rPr lang="ru-RU" sz="3300" dirty="0" smtClean="0">
                <a:solidFill>
                  <a:srgbClr val="000000"/>
                </a:solidFill>
                <a:latin typeface="Dosis Semi-Bold"/>
              </a:rPr>
              <a:t>“ </a:t>
            </a:r>
            <a:r>
              <a:rPr lang="ru-RU" sz="3300" dirty="0">
                <a:solidFill>
                  <a:srgbClr val="000000"/>
                </a:solidFill>
                <a:latin typeface="Dosis Semi-Bold"/>
              </a:rPr>
              <a:t>.  Важно е да знаем как и </a:t>
            </a:r>
            <a:r>
              <a:rPr lang="ru-RU" sz="3300" dirty="0" err="1">
                <a:solidFill>
                  <a:srgbClr val="000000"/>
                </a:solidFill>
                <a:latin typeface="Dosis Semi-Bold"/>
              </a:rPr>
              <a:t>защо</a:t>
            </a:r>
            <a:r>
              <a:rPr lang="ru-RU" sz="3300" dirty="0">
                <a:solidFill>
                  <a:srgbClr val="000000"/>
                </a:solidFill>
                <a:latin typeface="Dosis Semi-Bold"/>
              </a:rPr>
              <a:t>  </a:t>
            </a:r>
            <a:r>
              <a:rPr lang="ru-RU" sz="3300" dirty="0" smtClean="0">
                <a:solidFill>
                  <a:srgbClr val="000000"/>
                </a:solidFill>
                <a:latin typeface="Dosis Semi-Bold"/>
              </a:rPr>
              <a:t>да </a:t>
            </a:r>
            <a:r>
              <a:rPr lang="ru-RU" sz="3300" dirty="0" err="1">
                <a:solidFill>
                  <a:srgbClr val="000000"/>
                </a:solidFill>
                <a:latin typeface="Dosis Semi-Bold"/>
              </a:rPr>
              <a:t>опазваме</a:t>
            </a:r>
            <a:r>
              <a:rPr lang="ru-RU" sz="3300" dirty="0">
                <a:solidFill>
                  <a:srgbClr val="000000"/>
                </a:solidFill>
                <a:latin typeface="Dosis Semi-Bold"/>
              </a:rPr>
              <a:t> </a:t>
            </a:r>
            <a:r>
              <a:rPr lang="ru-RU" sz="3300" dirty="0" err="1">
                <a:solidFill>
                  <a:srgbClr val="000000"/>
                </a:solidFill>
                <a:latin typeface="Dosis Semi-Bold"/>
              </a:rPr>
              <a:t>природната</a:t>
            </a:r>
            <a:r>
              <a:rPr lang="ru-RU" sz="3300" dirty="0">
                <a:solidFill>
                  <a:srgbClr val="000000"/>
                </a:solidFill>
                <a:latin typeface="Dosis Semi-Bold"/>
              </a:rPr>
              <a:t> среда, </a:t>
            </a:r>
            <a:r>
              <a:rPr lang="ru-RU" sz="3300" dirty="0" err="1">
                <a:solidFill>
                  <a:srgbClr val="000000"/>
                </a:solidFill>
                <a:latin typeface="Dosis Semi-Bold"/>
              </a:rPr>
              <a:t>защото</a:t>
            </a:r>
            <a:r>
              <a:rPr lang="ru-RU" sz="3300" dirty="0">
                <a:solidFill>
                  <a:srgbClr val="000000"/>
                </a:solidFill>
                <a:latin typeface="Dosis Semi-Bold"/>
              </a:rPr>
              <a:t> </a:t>
            </a:r>
            <a:r>
              <a:rPr lang="ru-RU" sz="3300" dirty="0" err="1">
                <a:solidFill>
                  <a:srgbClr val="000000"/>
                </a:solidFill>
                <a:latin typeface="Dosis Semi-Bold"/>
              </a:rPr>
              <a:t>живеем</a:t>
            </a:r>
            <a:r>
              <a:rPr lang="ru-RU" sz="3300" dirty="0">
                <a:solidFill>
                  <a:srgbClr val="000000"/>
                </a:solidFill>
                <a:latin typeface="Dosis Semi-Bold"/>
              </a:rPr>
              <a:t> на </a:t>
            </a:r>
            <a:r>
              <a:rPr lang="ru-RU" sz="3300" dirty="0" err="1">
                <a:solidFill>
                  <a:srgbClr val="000000"/>
                </a:solidFill>
                <a:latin typeface="Dosis Semi-Bold"/>
              </a:rPr>
              <a:t>тази</a:t>
            </a:r>
            <a:r>
              <a:rPr lang="ru-RU" sz="3300" dirty="0">
                <a:solidFill>
                  <a:srgbClr val="000000"/>
                </a:solidFill>
                <a:latin typeface="Dosis Semi-Bold"/>
              </a:rPr>
              <a:t> планета.</a:t>
            </a:r>
          </a:p>
          <a:p>
            <a:pPr algn="l">
              <a:lnSpc>
                <a:spcPts val="3926"/>
              </a:lnSpc>
            </a:pPr>
            <a:endParaRPr lang="en-US" sz="3300" dirty="0">
              <a:solidFill>
                <a:srgbClr val="000000"/>
              </a:solidFill>
              <a:latin typeface="Dosis Semi-Bold"/>
            </a:endParaRPr>
          </a:p>
        </p:txBody>
      </p:sp>
      <p:sp>
        <p:nvSpPr>
          <p:cNvPr id="11" name="Freeform 13">
            <a:extLst>
              <a:ext uri="{FF2B5EF4-FFF2-40B4-BE49-F238E27FC236}">
                <a16:creationId xmlns:a16="http://schemas.microsoft.com/office/drawing/2014/main" id="{E3FF8E43-6E8C-4049-E806-0C043608493A}"/>
              </a:ext>
            </a:extLst>
          </p:cNvPr>
          <p:cNvSpPr/>
          <p:nvPr/>
        </p:nvSpPr>
        <p:spPr>
          <a:xfrm rot="-4460706" flipH="1">
            <a:off x="-1166459" y="-2450351"/>
            <a:ext cx="3429365" cy="4594176"/>
          </a:xfrm>
          <a:custGeom>
            <a:avLst/>
            <a:gdLst/>
            <a:ahLst/>
            <a:cxnLst/>
            <a:rect l="l" t="t" r="r" b="b"/>
            <a:pathLst>
              <a:path w="3429365" h="3634202">
                <a:moveTo>
                  <a:pt x="3429365" y="3634202"/>
                </a:moveTo>
                <a:lnTo>
                  <a:pt x="0" y="3634202"/>
                </a:lnTo>
                <a:lnTo>
                  <a:pt x="0" y="0"/>
                </a:lnTo>
                <a:lnTo>
                  <a:pt x="3429365" y="0"/>
                </a:lnTo>
                <a:lnTo>
                  <a:pt x="3429365" y="3634202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2" name="Freeform 3"/>
          <p:cNvSpPr/>
          <p:nvPr/>
        </p:nvSpPr>
        <p:spPr>
          <a:xfrm>
            <a:off x="304799" y="468139"/>
            <a:ext cx="11252655" cy="1193735"/>
          </a:xfrm>
          <a:custGeom>
            <a:avLst/>
            <a:gdLst/>
            <a:ahLst/>
            <a:cxnLst/>
            <a:rect l="l" t="t" r="r" b="b"/>
            <a:pathLst>
              <a:path w="11353788" h="2195529">
                <a:moveTo>
                  <a:pt x="0" y="0"/>
                </a:moveTo>
                <a:lnTo>
                  <a:pt x="11353788" y="0"/>
                </a:lnTo>
                <a:lnTo>
                  <a:pt x="11353788" y="2195529"/>
                </a:lnTo>
                <a:lnTo>
                  <a:pt x="0" y="219552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88375" b="-31405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3" name="Текстово поле 12">
            <a:extLst>
              <a:ext uri="{FF2B5EF4-FFF2-40B4-BE49-F238E27FC236}">
                <a16:creationId xmlns:a16="http://schemas.microsoft.com/office/drawing/2014/main" id="{7FD9EF78-9118-03C1-6E54-96FECE24A43D}"/>
              </a:ext>
            </a:extLst>
          </p:cNvPr>
          <p:cNvSpPr txBox="1"/>
          <p:nvPr/>
        </p:nvSpPr>
        <p:spPr>
          <a:xfrm>
            <a:off x="533401" y="605606"/>
            <a:ext cx="108966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bg-BG" sz="5000" b="1" spc="600" dirty="0">
                <a:solidFill>
                  <a:srgbClr val="006600"/>
                </a:solidFill>
              </a:rPr>
              <a:t>НОВАТОРСТВО И ТВОРЧЕСТВО</a:t>
            </a:r>
            <a:endParaRPr lang="bg-BG" b="1" spc="600" dirty="0"/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8176" y="0"/>
            <a:ext cx="6219824" cy="4876800"/>
          </a:xfrm>
          <a:prstGeom prst="rect">
            <a:avLst/>
          </a:prstGeom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0301" y="4762500"/>
            <a:ext cx="6219824" cy="55102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8575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7" t="-10431" r="-2216" b="-13067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4" name="Freeform 4"/>
          <p:cNvSpPr/>
          <p:nvPr/>
        </p:nvSpPr>
        <p:spPr>
          <a:xfrm>
            <a:off x="4659600" y="1008401"/>
            <a:ext cx="9829800" cy="1000646"/>
          </a:xfrm>
          <a:custGeom>
            <a:avLst/>
            <a:gdLst/>
            <a:ahLst/>
            <a:cxnLst/>
            <a:rect l="l" t="t" r="r" b="b"/>
            <a:pathLst>
              <a:path w="9756162" h="1949337">
                <a:moveTo>
                  <a:pt x="0" y="0"/>
                </a:moveTo>
                <a:lnTo>
                  <a:pt x="9756162" y="0"/>
                </a:lnTo>
                <a:lnTo>
                  <a:pt x="9756162" y="1949338"/>
                </a:lnTo>
                <a:lnTo>
                  <a:pt x="0" y="19493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9628" r="-4791" b="-33268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5" name="TextBox 5"/>
          <p:cNvSpPr txBox="1"/>
          <p:nvPr/>
        </p:nvSpPr>
        <p:spPr>
          <a:xfrm>
            <a:off x="4988430" y="217086"/>
            <a:ext cx="9632081" cy="21031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424"/>
              </a:lnSpc>
            </a:pPr>
            <a:r>
              <a:rPr lang="bg-BG" sz="5000" b="1" spc="600" dirty="0">
                <a:solidFill>
                  <a:srgbClr val="006600"/>
                </a:solidFill>
              </a:rPr>
              <a:t>ПОСТИГНАТИ РЕЗУЛТАТИ</a:t>
            </a:r>
            <a:endParaRPr lang="bg-BG" sz="5000" b="1" spc="600" dirty="0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343" y="8545336"/>
            <a:ext cx="7535231" cy="195691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63988" y="8561056"/>
            <a:ext cx="7504602" cy="1977083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0" y="1479872"/>
            <a:ext cx="9929237" cy="42960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18001" lvl="1" algn="just">
              <a:lnSpc>
                <a:spcPts val="6651"/>
              </a:lnSpc>
            </a:pPr>
            <a:endParaRPr lang="ru-RU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18001" lvl="1" algn="just">
              <a:lnSpc>
                <a:spcPts val="6651"/>
              </a:lnSpc>
            </a:pPr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конкурси</a:t>
            </a:r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състезания</a:t>
            </a:r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фестивали</a:t>
            </a:r>
          </a:p>
          <a:p>
            <a:pPr marL="1175201" lvl="1" indent="-457200" algn="just">
              <a:lnSpc>
                <a:spcPts val="6651"/>
              </a:lnSpc>
              <a:buFont typeface="Arial" panose="020B0604020202020204" pitchFamily="34" charset="0"/>
              <a:buChar char="•"/>
            </a:pP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Национална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младежка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кампания «В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крак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климата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1175201" lvl="1" indent="-457200" algn="just">
              <a:lnSpc>
                <a:spcPts val="6651"/>
              </a:lnSpc>
              <a:buFont typeface="Arial" panose="020B0604020202020204" pitchFamily="34" charset="0"/>
              <a:buChar char="•"/>
            </a:pPr>
            <a:r>
              <a:rPr lang="bg-BG" sz="2800" b="1" dirty="0">
                <a:cs typeface="Times New Roman" panose="02020603050405020304" pitchFamily="18" charset="0"/>
              </a:rPr>
              <a:t>„Устойчивото развитие е стожер на зелената идея</a:t>
            </a:r>
            <a:r>
              <a:rPr lang="bg-BG" sz="2800" b="1" dirty="0" smtClean="0">
                <a:cs typeface="Times New Roman" panose="02020603050405020304" pitchFamily="18" charset="0"/>
              </a:rPr>
              <a:t>“</a:t>
            </a:r>
          </a:p>
          <a:p>
            <a:pPr marL="1175201" lvl="1" indent="-457200" algn="just">
              <a:lnSpc>
                <a:spcPts val="6651"/>
              </a:lnSpc>
              <a:buFont typeface="Arial" panose="020B0604020202020204" pitchFamily="34" charset="0"/>
              <a:buChar char="•"/>
            </a:pP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5">
            <a:extLst>
              <a:ext uri="{FF2B5EF4-FFF2-40B4-BE49-F238E27FC236}">
                <a16:creationId xmlns:a16="http://schemas.microsoft.com/office/drawing/2014/main" id="{8483408C-2B2F-75C2-26C1-65029E09B81D}"/>
              </a:ext>
            </a:extLst>
          </p:cNvPr>
          <p:cNvSpPr txBox="1"/>
          <p:nvPr/>
        </p:nvSpPr>
        <p:spPr>
          <a:xfrm>
            <a:off x="9622708" y="4778462"/>
            <a:ext cx="7446092" cy="33855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ts val="3343"/>
              </a:lnSpc>
              <a:buFont typeface="Arial" panose="020B0604020202020204" pitchFamily="34" charset="0"/>
              <a:buChar char="•"/>
            </a:pPr>
            <a:r>
              <a:rPr lang="ru-RU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Една</a:t>
            </a: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 </a:t>
            </a:r>
            <a:r>
              <a:rPr lang="ru-RU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добрите</a:t>
            </a: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практики е практически урок на тема: </a:t>
            </a:r>
            <a:r>
              <a:rPr lang="ru-RU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Туристически</a:t>
            </a: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екомаршрути</a:t>
            </a: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Родопите</a:t>
            </a:r>
            <a:endParaRPr lang="ru-RU" sz="28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lnSpc>
                <a:spcPts val="3343"/>
              </a:lnSpc>
              <a:buFont typeface="Arial" panose="020B0604020202020204" pitchFamily="34" charset="0"/>
              <a:buChar char="•"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Семинар: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Здравословно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състояние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горите в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България</a:t>
            </a: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lnSpc>
                <a:spcPts val="3343"/>
              </a:lnSpc>
              <a:buFont typeface="Arial" panose="020B0604020202020204" pitchFamily="34" charset="0"/>
              <a:buChar char="•"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Семинар: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Водата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извор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живот</a:t>
            </a:r>
          </a:p>
          <a:p>
            <a:pPr marL="514350" indent="-514350">
              <a:lnSpc>
                <a:spcPts val="3343"/>
              </a:lnSpc>
              <a:buFont typeface="Arial" panose="020B0604020202020204" pitchFamily="34" charset="0"/>
              <a:buChar char="•"/>
            </a:pP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Дискусия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Околната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среда и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здравето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човека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Картина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6060" y="5089640"/>
            <a:ext cx="7664739" cy="3635259"/>
          </a:xfrm>
          <a:prstGeom prst="rect">
            <a:avLst/>
          </a:prstGeom>
        </p:spPr>
      </p:pic>
      <p:sp>
        <p:nvSpPr>
          <p:cNvPr id="15" name="Текстово поле 14"/>
          <p:cNvSpPr txBox="1"/>
          <p:nvPr/>
        </p:nvSpPr>
        <p:spPr>
          <a:xfrm>
            <a:off x="10984418" y="3310329"/>
            <a:ext cx="624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bg-BG" sz="2800" dirty="0"/>
          </a:p>
        </p:txBody>
      </p:sp>
      <p:sp>
        <p:nvSpPr>
          <p:cNvPr id="16" name="Текстово поле 15"/>
          <p:cNvSpPr txBox="1"/>
          <p:nvPr/>
        </p:nvSpPr>
        <p:spPr>
          <a:xfrm>
            <a:off x="11594018" y="3568530"/>
            <a:ext cx="563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Добри</a:t>
            </a:r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практики</a:t>
            </a:r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" y="3810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7" t="-10431" r="-2216" b="-13067"/>
            </a:stretch>
          </a:blipFill>
        </p:spPr>
        <p:txBody>
          <a:bodyPr/>
          <a:lstStyle/>
          <a:p>
            <a:endParaRPr lang="bg-BG" dirty="0"/>
          </a:p>
        </p:txBody>
      </p:sp>
      <p:sp>
        <p:nvSpPr>
          <p:cNvPr id="12" name="Freeform 12"/>
          <p:cNvSpPr/>
          <p:nvPr/>
        </p:nvSpPr>
        <p:spPr>
          <a:xfrm rot="6951451">
            <a:off x="16896544" y="8033358"/>
            <a:ext cx="1283720" cy="747380"/>
          </a:xfrm>
          <a:custGeom>
            <a:avLst/>
            <a:gdLst/>
            <a:ahLst/>
            <a:cxnLst/>
            <a:rect l="l" t="t" r="r" b="b"/>
            <a:pathLst>
              <a:path w="1870391" h="1224256">
                <a:moveTo>
                  <a:pt x="0" y="0"/>
                </a:moveTo>
                <a:lnTo>
                  <a:pt x="1870390" y="0"/>
                </a:lnTo>
                <a:lnTo>
                  <a:pt x="1870390" y="1224255"/>
                </a:lnTo>
                <a:lnTo>
                  <a:pt x="0" y="12242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6" name="Freeform 16"/>
          <p:cNvSpPr/>
          <p:nvPr/>
        </p:nvSpPr>
        <p:spPr>
          <a:xfrm rot="14919062" flipH="1">
            <a:off x="-6889" y="7903624"/>
            <a:ext cx="1294257" cy="654392"/>
          </a:xfrm>
          <a:custGeom>
            <a:avLst/>
            <a:gdLst/>
            <a:ahLst/>
            <a:cxnLst/>
            <a:rect l="l" t="t" r="r" b="b"/>
            <a:pathLst>
              <a:path w="1870391" h="1224256">
                <a:moveTo>
                  <a:pt x="1870391" y="0"/>
                </a:moveTo>
                <a:lnTo>
                  <a:pt x="0" y="0"/>
                </a:lnTo>
                <a:lnTo>
                  <a:pt x="0" y="1224256"/>
                </a:lnTo>
                <a:lnTo>
                  <a:pt x="1870391" y="1224256"/>
                </a:lnTo>
                <a:lnTo>
                  <a:pt x="1870391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7" name="Freeform 17"/>
          <p:cNvSpPr/>
          <p:nvPr/>
        </p:nvSpPr>
        <p:spPr>
          <a:xfrm rot="4897546" flipH="1">
            <a:off x="10553581" y="3314031"/>
            <a:ext cx="1043008" cy="1086220"/>
          </a:xfrm>
          <a:custGeom>
            <a:avLst/>
            <a:gdLst/>
            <a:ahLst/>
            <a:cxnLst/>
            <a:rect l="l" t="t" r="r" b="b"/>
            <a:pathLst>
              <a:path w="1713289" h="1121425">
                <a:moveTo>
                  <a:pt x="1713289" y="0"/>
                </a:moveTo>
                <a:lnTo>
                  <a:pt x="0" y="0"/>
                </a:lnTo>
                <a:lnTo>
                  <a:pt x="0" y="1121425"/>
                </a:lnTo>
                <a:lnTo>
                  <a:pt x="1713289" y="1121425"/>
                </a:lnTo>
                <a:lnTo>
                  <a:pt x="171328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 dirty="0"/>
          </a:p>
        </p:txBody>
      </p:sp>
      <p:sp>
        <p:nvSpPr>
          <p:cNvPr id="19" name="Freeform 4">
            <a:extLst>
              <a:ext uri="{FF2B5EF4-FFF2-40B4-BE49-F238E27FC236}">
                <a16:creationId xmlns:a16="http://schemas.microsoft.com/office/drawing/2014/main" id="{C113ECF2-2363-EC8A-7482-4855186FF87E}"/>
              </a:ext>
            </a:extLst>
          </p:cNvPr>
          <p:cNvSpPr/>
          <p:nvPr/>
        </p:nvSpPr>
        <p:spPr>
          <a:xfrm>
            <a:off x="4265918" y="680805"/>
            <a:ext cx="9756162" cy="1609535"/>
          </a:xfrm>
          <a:custGeom>
            <a:avLst/>
            <a:gdLst/>
            <a:ahLst/>
            <a:cxnLst/>
            <a:rect l="l" t="t" r="r" b="b"/>
            <a:pathLst>
              <a:path w="9756162" h="1949337">
                <a:moveTo>
                  <a:pt x="0" y="0"/>
                </a:moveTo>
                <a:lnTo>
                  <a:pt x="9756162" y="0"/>
                </a:lnTo>
                <a:lnTo>
                  <a:pt x="9756162" y="1949338"/>
                </a:lnTo>
                <a:lnTo>
                  <a:pt x="0" y="194933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89628" r="-4791" b="-33268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8" name="TextBox 5">
            <a:extLst>
              <a:ext uri="{FF2B5EF4-FFF2-40B4-BE49-F238E27FC236}">
                <a16:creationId xmlns:a16="http://schemas.microsoft.com/office/drawing/2014/main" id="{78AE2C18-F984-BA02-2888-86D7AC051017}"/>
              </a:ext>
            </a:extLst>
          </p:cNvPr>
          <p:cNvSpPr txBox="1"/>
          <p:nvPr/>
        </p:nvSpPr>
        <p:spPr>
          <a:xfrm>
            <a:off x="4419600" y="271642"/>
            <a:ext cx="9147758" cy="21031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424"/>
              </a:lnSpc>
            </a:pPr>
            <a:r>
              <a:rPr lang="bg-BG" sz="5000" b="1" spc="600" dirty="0">
                <a:solidFill>
                  <a:srgbClr val="006600"/>
                </a:solidFill>
              </a:rPr>
              <a:t>СНИМКИ И ВИДЕО</a:t>
            </a:r>
            <a:endParaRPr lang="bg-BG" sz="5000" b="1" spc="600" dirty="0"/>
          </a:p>
        </p:txBody>
      </p:sp>
      <p:pic>
        <p:nvPicPr>
          <p:cNvPr id="20" name="Картина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2178" y="3332567"/>
            <a:ext cx="4437306" cy="5412219"/>
          </a:xfrm>
          <a:prstGeom prst="rect">
            <a:avLst/>
          </a:prstGeom>
        </p:spPr>
      </p:pic>
      <p:pic>
        <p:nvPicPr>
          <p:cNvPr id="21" name="Картина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71218" y="4486164"/>
            <a:ext cx="4882581" cy="5076936"/>
          </a:xfrm>
          <a:prstGeom prst="rect">
            <a:avLst/>
          </a:prstGeom>
        </p:spPr>
      </p:pic>
      <p:pic>
        <p:nvPicPr>
          <p:cNvPr id="22" name="Картина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755900" y="3332567"/>
            <a:ext cx="4652549" cy="5522647"/>
          </a:xfrm>
          <a:prstGeom prst="rect">
            <a:avLst/>
          </a:prstGeom>
        </p:spPr>
      </p:pic>
      <p:sp>
        <p:nvSpPr>
          <p:cNvPr id="23" name="Текстово поле 22"/>
          <p:cNvSpPr txBox="1"/>
          <p:nvPr/>
        </p:nvSpPr>
        <p:spPr>
          <a:xfrm>
            <a:off x="1600200" y="8855214"/>
            <a:ext cx="411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Изложби</a:t>
            </a:r>
            <a:endParaRPr lang="bg-BG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Текстово поле 23"/>
          <p:cNvSpPr txBox="1"/>
          <p:nvPr/>
        </p:nvSpPr>
        <p:spPr>
          <a:xfrm>
            <a:off x="7220395" y="3078283"/>
            <a:ext cx="58098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Конференции и фестивали</a:t>
            </a:r>
            <a:endParaRPr lang="bg-BG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Текстово поле 24"/>
          <p:cNvSpPr txBox="1"/>
          <p:nvPr/>
        </p:nvSpPr>
        <p:spPr>
          <a:xfrm>
            <a:off x="13030200" y="9007614"/>
            <a:ext cx="43260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Добри практики</a:t>
            </a:r>
            <a:endParaRPr lang="bg-BG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7" t="-10431" r="-2216" b="-13067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3" name="Freeform 3"/>
          <p:cNvSpPr/>
          <p:nvPr/>
        </p:nvSpPr>
        <p:spPr>
          <a:xfrm rot="-380265">
            <a:off x="1388091" y="121724"/>
            <a:ext cx="12602964" cy="16662573"/>
          </a:xfrm>
          <a:custGeom>
            <a:avLst/>
            <a:gdLst/>
            <a:ahLst/>
            <a:cxnLst/>
            <a:rect l="l" t="t" r="r" b="b"/>
            <a:pathLst>
              <a:path w="12602964" h="16662573">
                <a:moveTo>
                  <a:pt x="0" y="0"/>
                </a:moveTo>
                <a:lnTo>
                  <a:pt x="12602964" y="0"/>
                </a:lnTo>
                <a:lnTo>
                  <a:pt x="12602964" y="16662572"/>
                </a:lnTo>
                <a:lnTo>
                  <a:pt x="0" y="166625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 dirty="0"/>
          </a:p>
        </p:txBody>
      </p:sp>
      <p:sp>
        <p:nvSpPr>
          <p:cNvPr id="6" name="Freeform 6"/>
          <p:cNvSpPr/>
          <p:nvPr/>
        </p:nvSpPr>
        <p:spPr>
          <a:xfrm>
            <a:off x="12301529" y="4719169"/>
            <a:ext cx="6697638" cy="5140437"/>
          </a:xfrm>
          <a:custGeom>
            <a:avLst/>
            <a:gdLst/>
            <a:ahLst/>
            <a:cxnLst/>
            <a:rect l="l" t="t" r="r" b="b"/>
            <a:pathLst>
              <a:path w="6697638" h="5140437">
                <a:moveTo>
                  <a:pt x="0" y="0"/>
                </a:moveTo>
                <a:lnTo>
                  <a:pt x="6697639" y="0"/>
                </a:lnTo>
                <a:lnTo>
                  <a:pt x="6697639" y="5140437"/>
                </a:lnTo>
                <a:lnTo>
                  <a:pt x="0" y="514043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7" name="Freeform 7"/>
          <p:cNvSpPr/>
          <p:nvPr/>
        </p:nvSpPr>
        <p:spPr>
          <a:xfrm rot="1388038">
            <a:off x="14173390" y="434465"/>
            <a:ext cx="1342255" cy="1924380"/>
          </a:xfrm>
          <a:custGeom>
            <a:avLst/>
            <a:gdLst/>
            <a:ahLst/>
            <a:cxnLst/>
            <a:rect l="l" t="t" r="r" b="b"/>
            <a:pathLst>
              <a:path w="1342255" h="1924380">
                <a:moveTo>
                  <a:pt x="0" y="0"/>
                </a:moveTo>
                <a:lnTo>
                  <a:pt x="1342255" y="0"/>
                </a:lnTo>
                <a:lnTo>
                  <a:pt x="1342255" y="1924380"/>
                </a:lnTo>
                <a:lnTo>
                  <a:pt x="0" y="192438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8" name="Freeform 8"/>
          <p:cNvSpPr/>
          <p:nvPr/>
        </p:nvSpPr>
        <p:spPr>
          <a:xfrm rot="-4173535" flipH="1" flipV="1">
            <a:off x="14814494" y="519638"/>
            <a:ext cx="4200691" cy="4451599"/>
          </a:xfrm>
          <a:custGeom>
            <a:avLst/>
            <a:gdLst/>
            <a:ahLst/>
            <a:cxnLst/>
            <a:rect l="l" t="t" r="r" b="b"/>
            <a:pathLst>
              <a:path w="4200691" h="4451599">
                <a:moveTo>
                  <a:pt x="4200691" y="4451599"/>
                </a:moveTo>
                <a:lnTo>
                  <a:pt x="0" y="4451599"/>
                </a:lnTo>
                <a:lnTo>
                  <a:pt x="0" y="0"/>
                </a:lnTo>
                <a:lnTo>
                  <a:pt x="4200691" y="0"/>
                </a:lnTo>
                <a:lnTo>
                  <a:pt x="4200691" y="4451599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 rot="21142265">
            <a:off x="3038526" y="1827017"/>
            <a:ext cx="11232147" cy="59065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bg-BG" sz="4000" b="1" dirty="0" smtClean="0">
                <a:solidFill>
                  <a:srgbClr val="00B050"/>
                </a:solidFill>
              </a:rPr>
              <a:t>Денят на гората- 21.03</a:t>
            </a:r>
          </a:p>
          <a:p>
            <a:r>
              <a:rPr lang="bg-BG" sz="4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Денят на водата- 22.03</a:t>
            </a:r>
          </a:p>
          <a:p>
            <a:r>
              <a:rPr lang="bg-BG" sz="4000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Часът на Земята- 28.03</a:t>
            </a:r>
          </a:p>
          <a:p>
            <a:r>
              <a:rPr lang="bg-BG" sz="4000" b="1" dirty="0" smtClean="0">
                <a:solidFill>
                  <a:srgbClr val="EDB33F"/>
                </a:solidFill>
              </a:rPr>
              <a:t>Денят на Земята-22.04</a:t>
            </a:r>
          </a:p>
          <a:p>
            <a:r>
              <a:rPr lang="bg-BG" sz="4000" b="1" dirty="0" smtClean="0">
                <a:solidFill>
                  <a:srgbClr val="FF0000"/>
                </a:solidFill>
              </a:rPr>
              <a:t>Денят на климата-15.05</a:t>
            </a:r>
          </a:p>
          <a:p>
            <a:r>
              <a:rPr lang="ru-RU" sz="4000" b="1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Световен</a:t>
            </a:r>
            <a:r>
              <a:rPr lang="ru-RU" sz="40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4000" b="1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ден</a:t>
            </a:r>
            <a:r>
              <a:rPr lang="ru-RU" sz="40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на </a:t>
            </a:r>
            <a:r>
              <a:rPr lang="ru-RU" sz="4000" b="1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пчелите</a:t>
            </a:r>
            <a:r>
              <a:rPr lang="ru-RU" sz="40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-20.05</a:t>
            </a:r>
            <a:endParaRPr lang="bg-BG" sz="4000" b="1" dirty="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r>
              <a:rPr lang="bg-BG" sz="40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Денят на околната среда- 5.06</a:t>
            </a:r>
            <a:endParaRPr lang="bg-BG" sz="4000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2" name="Текстово поле 11"/>
          <p:cNvSpPr txBox="1"/>
          <p:nvPr/>
        </p:nvSpPr>
        <p:spPr>
          <a:xfrm rot="21142342">
            <a:off x="3086724" y="489089"/>
            <a:ext cx="91467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4000" b="1" i="1" dirty="0"/>
              <a:t>В училище ежегодно </a:t>
            </a:r>
            <a:r>
              <a:rPr lang="bg-BG" sz="4000" b="1" i="1" dirty="0" err="1"/>
              <a:t>ОтбелязВАме</a:t>
            </a:r>
            <a:r>
              <a:rPr lang="bg-BG" sz="4000" b="1" i="1" dirty="0" smtClean="0"/>
              <a:t>:</a:t>
            </a:r>
            <a:endParaRPr lang="bg-BG" sz="4000" dirty="0"/>
          </a:p>
        </p:txBody>
      </p:sp>
      <p:pic>
        <p:nvPicPr>
          <p:cNvPr id="13" name="Картина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105093">
            <a:off x="8930306" y="1013419"/>
            <a:ext cx="3477206" cy="4094221"/>
          </a:xfrm>
          <a:prstGeom prst="rect">
            <a:avLst/>
          </a:prstGeom>
        </p:spPr>
      </p:pic>
      <p:sp>
        <p:nvSpPr>
          <p:cNvPr id="14" name="Текстово поле 13"/>
          <p:cNvSpPr txBox="1"/>
          <p:nvPr/>
        </p:nvSpPr>
        <p:spPr>
          <a:xfrm rot="21219961">
            <a:off x="3658130" y="7386429"/>
            <a:ext cx="9282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800" i="1" dirty="0" smtClean="0"/>
              <a:t>Посветени на празниците са тематичните изложби.</a:t>
            </a:r>
            <a:endParaRPr lang="bg-BG" sz="28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на Office">
  <a:themeElements>
    <a:clrScheme name="О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О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TM10001105[[fn=Реколта]]</Template>
  <TotalTime>2163</TotalTime>
  <Words>637</Words>
  <Application>Microsoft Office PowerPoint</Application>
  <PresentationFormat>По избор</PresentationFormat>
  <Paragraphs>77</Paragraphs>
  <Slides>13</Slides>
  <Notes>0</Notes>
  <HiddenSlides>0</HiddenSlides>
  <MMClips>0</MMClips>
  <ScaleCrop>false</ScaleCrop>
  <HeadingPairs>
    <vt:vector size="6" baseType="variant">
      <vt:variant>
        <vt:lpstr>Използвани шрифтове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13</vt:i4>
      </vt:variant>
    </vt:vector>
  </HeadingPairs>
  <TitlesOfParts>
    <vt:vector size="21" baseType="lpstr">
      <vt:lpstr>Gaegu Bold</vt:lpstr>
      <vt:lpstr>Dosis Semi-Bold</vt:lpstr>
      <vt:lpstr>Aptos</vt:lpstr>
      <vt:lpstr>Arial</vt:lpstr>
      <vt:lpstr>Bookman Old Style</vt:lpstr>
      <vt:lpstr>Calibri</vt:lpstr>
      <vt:lpstr>Times New Roman</vt:lpstr>
      <vt:lpstr>Office Theme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Economic Sustainability Education Presentation in Green Blue and White Photographic Style</dc:title>
  <dc:creator>Grozdena Chalakova</dc:creator>
  <cp:lastModifiedBy>user</cp:lastModifiedBy>
  <cp:revision>134</cp:revision>
  <dcterms:created xsi:type="dcterms:W3CDTF">2006-08-16T00:00:00Z</dcterms:created>
  <dcterms:modified xsi:type="dcterms:W3CDTF">2024-10-18T11:13:07Z</dcterms:modified>
  <dc:identifier>DAGFSh-DcQ4</dc:identifier>
</cp:coreProperties>
</file>