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8" r:id="rId9"/>
    <p:sldId id="261" r:id="rId10"/>
    <p:sldId id="260" r:id="rId11"/>
    <p:sldId id="264" r:id="rId12"/>
    <p:sldId id="270" r:id="rId13"/>
  </p:sldIdLst>
  <p:sldSz cx="18288000" cy="10287000"/>
  <p:notesSz cx="6858000" cy="9144000"/>
  <p:embeddedFontLst>
    <p:embeddedFont>
      <p:font typeface="Trebuchet MS" panose="020B060302020202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aegu Bold" panose="020B0604020202020204" charset="0"/>
      <p:regular r:id="rId23"/>
    </p:embeddedFont>
    <p:embeddedFont>
      <p:font typeface="Wingdings 2" panose="05020102010507070707" pitchFamily="18" charset="2"/>
      <p:regular r:id="rId24"/>
    </p:embeddedFont>
    <p:embeddedFont>
      <p:font typeface="Dosis Semi-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11" autoAdjust="0"/>
  </p:normalViewPr>
  <p:slideViewPr>
    <p:cSldViewPr>
      <p:cViewPr varScale="1">
        <p:scale>
          <a:sx n="39" d="100"/>
          <a:sy n="39" d="100"/>
        </p:scale>
        <p:origin x="9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19.10.2024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7.jpeg"/><Relationship Id="rId7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9.jpeg"/><Relationship Id="rId10" Type="http://schemas.openxmlformats.org/officeDocument/2006/relationships/image" Target="../media/image52.sv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54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0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image" Target="../media/image20.jpeg"/><Relationship Id="rId7" Type="http://schemas.openxmlformats.org/officeDocument/2006/relationships/image" Target="../media/image31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gHoEkAljDc" TargetMode="External"/><Relationship Id="rId6" Type="http://schemas.openxmlformats.org/officeDocument/2006/relationships/image" Target="../media/image30.jpeg"/><Relationship Id="rId11" Type="http://schemas.openxmlformats.org/officeDocument/2006/relationships/slide" Target="slide8.xml"/><Relationship Id="rId5" Type="http://schemas.openxmlformats.org/officeDocument/2006/relationships/image" Target="../media/image29.jpeg"/><Relationship Id="rId15" Type="http://schemas.openxmlformats.org/officeDocument/2006/relationships/image" Target="../media/image35.jpeg"/><Relationship Id="rId10" Type="http://schemas.openxmlformats.org/officeDocument/2006/relationships/image" Target="../media/image42.svg"/><Relationship Id="rId4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6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8" y="688345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77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3016" y="5049356"/>
            <a:ext cx="4335480" cy="4335480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9785" y="913985"/>
            <a:ext cx="4229515" cy="4229515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t="-12500" b="-12500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" name="Freeform 13"/>
          <p:cNvSpPr/>
          <p:nvPr/>
        </p:nvSpPr>
        <p:spPr>
          <a:xfrm rot="-10800000">
            <a:off x="3194256" y="1746632"/>
            <a:ext cx="9024186" cy="3415908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6161512" y="6498557"/>
            <a:ext cx="10637694" cy="431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2800" dirty="0"/>
              <a:t>Организиране и участие на учениците във </a:t>
            </a:r>
            <a:r>
              <a:rPr lang="bg-BG" sz="2800" dirty="0" err="1"/>
              <a:t>вътрешноучилищна</a:t>
            </a:r>
            <a:r>
              <a:rPr lang="bg-BG" sz="2800" dirty="0"/>
              <a:t> „</a:t>
            </a:r>
            <a:r>
              <a:rPr lang="bg-BG" sz="2800" dirty="0" smtClean="0"/>
              <a:t>Зелена</a:t>
            </a:r>
            <a:r>
              <a:rPr lang="bg-BG" sz="2800" dirty="0"/>
              <a:t> </a:t>
            </a:r>
            <a:r>
              <a:rPr lang="bg-BG" sz="2800" dirty="0" smtClean="0"/>
              <a:t>олимпиада“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2800" dirty="0" smtClean="0"/>
              <a:t>Проучване на други местни екологични проблеми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2800" dirty="0" smtClean="0"/>
              <a:t>Информационни кампании за повишаване информираността на местната общност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2800" dirty="0" smtClean="0"/>
              <a:t>Поддържане на училищната билкова градина с произведен от нас </a:t>
            </a:r>
            <a:r>
              <a:rPr lang="bg-BG" sz="2800" dirty="0" err="1" smtClean="0"/>
              <a:t>компост</a:t>
            </a:r>
            <a:endParaRPr lang="bg-BG" sz="28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bg-BG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r">
              <a:lnSpc>
                <a:spcPts val="4590"/>
              </a:lnSpc>
            </a:pPr>
            <a:r>
              <a:rPr lang="en-US" sz="3020" dirty="0" smtClean="0">
                <a:solidFill>
                  <a:srgbClr val="000000"/>
                </a:solidFill>
                <a:latin typeface="Dosis Semi-Bold"/>
              </a:rPr>
              <a:t>. </a:t>
            </a:r>
            <a:endParaRPr lang="en-US" sz="302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5C92CCD-7E79-084B-CAEE-CFE16FCB5040}"/>
              </a:ext>
            </a:extLst>
          </p:cNvPr>
          <p:cNvSpPr txBox="1"/>
          <p:nvPr/>
        </p:nvSpPr>
        <p:spPr>
          <a:xfrm>
            <a:off x="4502294" y="1267034"/>
            <a:ext cx="6812456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4000" b="1" spc="600" dirty="0" smtClean="0">
                <a:solidFill>
                  <a:srgbClr val="006600"/>
                </a:solidFill>
              </a:rPr>
              <a:t>ДЕЙНОСТИ, С КОИТО ЩЕ ПРОДЪЛЖИМ</a:t>
            </a:r>
            <a:endParaRPr lang="bg-BG" sz="4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516" y="-3834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6347620" y="1229383"/>
            <a:ext cx="11061059" cy="3230514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885331" y="1527407"/>
            <a:ext cx="3497419" cy="62566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4382750" y="4655737"/>
            <a:ext cx="2942564" cy="5154856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744088" y="1410591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615948" y="4554138"/>
            <a:ext cx="9452852" cy="526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ru-RU" sz="3200" dirty="0" err="1" smtClean="0"/>
              <a:t>Ще</a:t>
            </a:r>
            <a:r>
              <a:rPr lang="ru-RU" sz="3200" dirty="0" smtClean="0"/>
              <a:t> </a:t>
            </a:r>
            <a:r>
              <a:rPr lang="ru-RU" sz="3200" dirty="0" err="1" smtClean="0"/>
              <a:t>създадем</a:t>
            </a:r>
            <a:r>
              <a:rPr lang="ru-RU" sz="3200" dirty="0" smtClean="0"/>
              <a:t> </a:t>
            </a:r>
            <a:r>
              <a:rPr lang="ru-RU" sz="3200" dirty="0" err="1" smtClean="0"/>
              <a:t>наръчник</a:t>
            </a:r>
            <a:r>
              <a:rPr lang="ru-RU" sz="3200" dirty="0" smtClean="0"/>
              <a:t> с  </a:t>
            </a:r>
            <a:r>
              <a:rPr lang="ru-RU" sz="3200" dirty="0" err="1"/>
              <a:t>изисквания</a:t>
            </a:r>
            <a:r>
              <a:rPr lang="ru-RU" sz="3200" dirty="0"/>
              <a:t> за </a:t>
            </a:r>
            <a:r>
              <a:rPr lang="ru-RU" sz="3200" dirty="0" err="1"/>
              <a:t>разделно</a:t>
            </a:r>
            <a:r>
              <a:rPr lang="ru-RU" sz="3200" dirty="0"/>
              <a:t> </a:t>
            </a:r>
            <a:r>
              <a:rPr lang="ru-RU" sz="3200" dirty="0" err="1"/>
              <a:t>събиране</a:t>
            </a:r>
            <a:r>
              <a:rPr lang="ru-RU" sz="3200" dirty="0"/>
              <a:t> </a:t>
            </a:r>
            <a:r>
              <a:rPr lang="ru-RU" sz="3200" dirty="0" smtClean="0"/>
              <a:t>на </a:t>
            </a:r>
            <a:r>
              <a:rPr lang="ru-RU" sz="3200" dirty="0" err="1" smtClean="0"/>
              <a:t>отпадъци</a:t>
            </a:r>
            <a:endParaRPr lang="ru-RU" sz="3200" dirty="0"/>
          </a:p>
          <a:p>
            <a:pPr>
              <a:lnSpc>
                <a:spcPts val="4164"/>
              </a:lnSpc>
            </a:pPr>
            <a:r>
              <a:rPr lang="ru-RU" sz="3200" dirty="0" err="1" smtClean="0"/>
              <a:t>Ще</a:t>
            </a:r>
            <a:r>
              <a:rPr lang="ru-RU" sz="3200" dirty="0" smtClean="0"/>
              <a:t> </a:t>
            </a:r>
            <a:r>
              <a:rPr lang="ru-RU" sz="3200" dirty="0" err="1" smtClean="0"/>
              <a:t>организираме</a:t>
            </a:r>
            <a:r>
              <a:rPr lang="ru-RU" sz="3200" dirty="0" smtClean="0"/>
              <a:t> </a:t>
            </a:r>
            <a:r>
              <a:rPr lang="ru-RU" sz="3200" dirty="0" err="1"/>
              <a:t>сортирането</a:t>
            </a:r>
            <a:r>
              <a:rPr lang="ru-RU" sz="3200" dirty="0"/>
              <a:t>/</a:t>
            </a:r>
            <a:r>
              <a:rPr lang="ru-RU" sz="3200" dirty="0" err="1"/>
              <a:t>съхранението</a:t>
            </a:r>
            <a:r>
              <a:rPr lang="ru-RU" sz="3200" dirty="0"/>
              <a:t> на </a:t>
            </a:r>
            <a:r>
              <a:rPr lang="ru-RU" sz="3200" dirty="0" err="1" smtClean="0"/>
              <a:t>отпадъци</a:t>
            </a:r>
            <a:r>
              <a:rPr lang="ru-RU" sz="3200" dirty="0" smtClean="0"/>
              <a:t> и </a:t>
            </a:r>
            <a:r>
              <a:rPr lang="ru-RU" sz="3200" dirty="0" err="1"/>
              <a:t>излезли</a:t>
            </a:r>
            <a:r>
              <a:rPr lang="ru-RU" sz="3200" dirty="0"/>
              <a:t> от </a:t>
            </a:r>
            <a:r>
              <a:rPr lang="ru-RU" sz="3200" dirty="0" err="1"/>
              <a:t>употреба</a:t>
            </a:r>
            <a:r>
              <a:rPr lang="ru-RU" sz="3200" dirty="0"/>
              <a:t> </a:t>
            </a:r>
            <a:r>
              <a:rPr lang="ru-RU" sz="3200" dirty="0" err="1"/>
              <a:t>материали</a:t>
            </a:r>
            <a:r>
              <a:rPr lang="ru-RU" sz="3200" dirty="0"/>
              <a:t>, </a:t>
            </a:r>
            <a:r>
              <a:rPr lang="ru-RU" sz="3200" dirty="0" err="1"/>
              <a:t>консумативи</a:t>
            </a:r>
            <a:r>
              <a:rPr lang="ru-RU" sz="3200" dirty="0"/>
              <a:t> и др. при </a:t>
            </a:r>
            <a:r>
              <a:rPr lang="ru-RU" sz="3200" dirty="0" err="1"/>
              <a:t>спазване</a:t>
            </a:r>
            <a:r>
              <a:rPr lang="ru-RU" sz="3200" dirty="0"/>
              <a:t> </a:t>
            </a:r>
            <a:r>
              <a:rPr lang="ru-RU" sz="3200" dirty="0" err="1"/>
              <a:t>технологията</a:t>
            </a:r>
            <a:r>
              <a:rPr lang="ru-RU" sz="3200" dirty="0"/>
              <a:t> за </a:t>
            </a:r>
            <a:r>
              <a:rPr lang="ru-RU" sz="3200" dirty="0" err="1"/>
              <a:t>събиране</a:t>
            </a:r>
            <a:r>
              <a:rPr lang="ru-RU" sz="3200" dirty="0"/>
              <a:t> и </a:t>
            </a:r>
            <a:r>
              <a:rPr lang="ru-RU" sz="3200" dirty="0" err="1" smtClean="0"/>
              <a:t>рециклиране</a:t>
            </a:r>
            <a:endParaRPr lang="ru-RU" sz="3200" dirty="0" smtClean="0"/>
          </a:p>
          <a:p>
            <a:pPr>
              <a:lnSpc>
                <a:spcPts val="4164"/>
              </a:lnSpc>
            </a:pPr>
            <a:r>
              <a:rPr lang="ru-RU" sz="3200" dirty="0" err="1" smtClean="0"/>
              <a:t>Ще</a:t>
            </a:r>
            <a:r>
              <a:rPr lang="ru-RU" sz="3200" dirty="0" smtClean="0"/>
              <a:t> </a:t>
            </a:r>
            <a:r>
              <a:rPr lang="ru-RU" sz="3200" dirty="0" err="1" smtClean="0"/>
              <a:t>създадем</a:t>
            </a:r>
            <a:r>
              <a:rPr lang="ru-RU" sz="3200" dirty="0" smtClean="0"/>
              <a:t> </a:t>
            </a:r>
            <a:r>
              <a:rPr lang="ru-RU" sz="3200" dirty="0" err="1" smtClean="0"/>
              <a:t>еко-помагало</a:t>
            </a:r>
            <a:r>
              <a:rPr lang="ru-RU" sz="3200" dirty="0" smtClean="0"/>
              <a:t> </a:t>
            </a:r>
            <a:r>
              <a:rPr lang="ru-RU" sz="3200" dirty="0" err="1" smtClean="0"/>
              <a:t>влиянието</a:t>
            </a:r>
            <a:r>
              <a:rPr lang="ru-RU" sz="3200" dirty="0" smtClean="0"/>
              <a:t> на </a:t>
            </a:r>
            <a:r>
              <a:rPr lang="ru-RU" sz="3200" dirty="0" err="1" smtClean="0"/>
              <a:t>човешката</a:t>
            </a:r>
            <a:r>
              <a:rPr lang="ru-RU" sz="3200" dirty="0" smtClean="0"/>
              <a:t> </a:t>
            </a:r>
            <a:r>
              <a:rPr lang="ru-RU" sz="3200" dirty="0" err="1" smtClean="0"/>
              <a:t>дейност</a:t>
            </a:r>
            <a:r>
              <a:rPr lang="ru-RU" sz="3200" dirty="0" smtClean="0"/>
              <a:t>  с </a:t>
            </a:r>
            <a:r>
              <a:rPr lang="ru-RU" sz="3200" dirty="0" err="1" smtClean="0"/>
              <a:t>въпросник</a:t>
            </a:r>
            <a:r>
              <a:rPr lang="ru-RU" sz="3200" dirty="0" smtClean="0"/>
              <a:t> за </a:t>
            </a:r>
            <a:r>
              <a:rPr lang="ru-RU" sz="3200" dirty="0" err="1" smtClean="0"/>
              <a:t>екологичния</a:t>
            </a:r>
            <a:r>
              <a:rPr lang="ru-RU" sz="3200" dirty="0" smtClean="0"/>
              <a:t> </a:t>
            </a:r>
            <a:r>
              <a:rPr lang="ru-RU" sz="3200" dirty="0" err="1" smtClean="0"/>
              <a:t>отпечатък</a:t>
            </a:r>
            <a:r>
              <a:rPr lang="ru-RU" sz="3200" dirty="0" smtClean="0"/>
              <a:t>, </a:t>
            </a:r>
            <a:r>
              <a:rPr lang="ru-RU" sz="3200" dirty="0" err="1" smtClean="0"/>
              <a:t>който</a:t>
            </a:r>
            <a:r>
              <a:rPr lang="ru-RU" sz="3200" dirty="0" smtClean="0"/>
              <a:t> </a:t>
            </a:r>
            <a:r>
              <a:rPr lang="ru-RU" sz="3200" dirty="0" err="1" smtClean="0"/>
              <a:t>оставя</a:t>
            </a:r>
            <a:r>
              <a:rPr lang="ru-RU" sz="3200" dirty="0" smtClean="0"/>
              <a:t> </a:t>
            </a:r>
            <a:r>
              <a:rPr lang="ru-RU" sz="3200" dirty="0" err="1" smtClean="0"/>
              <a:t>всеки</a:t>
            </a:r>
            <a:r>
              <a:rPr lang="ru-RU" sz="3200" dirty="0" smtClean="0"/>
              <a:t> от нас.</a:t>
            </a:r>
          </a:p>
          <a:p>
            <a:pPr>
              <a:lnSpc>
                <a:spcPts val="4164"/>
              </a:lnSpc>
            </a:pP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8188660" y="449457"/>
            <a:ext cx="7078288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 smtClean="0">
                <a:solidFill>
                  <a:srgbClr val="006600"/>
                </a:solidFill>
              </a:rPr>
              <a:t>Създаване на екологични навици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25373" y="2980781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375436" y="7381914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Наименование на училището</a:t>
            </a:r>
            <a:r>
              <a:rPr lang="bg-BG" sz="3008" b="1" spc="-156" dirty="0" smtClean="0">
                <a:solidFill>
                  <a:srgbClr val="6B4723"/>
                </a:solidFill>
                <a:latin typeface="Gaegu Bold"/>
              </a:rPr>
              <a:t>: ПГ „Иван С. Аксаков“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097722" y="4217557"/>
            <a:ext cx="11108455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bg-BG" sz="4400" dirty="0" smtClean="0">
              <a:solidFill>
                <a:srgbClr val="00B050"/>
              </a:solidFill>
            </a:endParaRPr>
          </a:p>
          <a:p>
            <a:pPr algn="ctr"/>
            <a:r>
              <a:rPr lang="bg-BG" sz="4800" dirty="0" smtClean="0">
                <a:solidFill>
                  <a:srgbClr val="00B050"/>
                </a:solidFill>
              </a:rPr>
              <a:t>Проект   “МЛАДИ ЕКО ИНСПЕКТОРИ“</a:t>
            </a:r>
            <a:endParaRPr lang="bg-BG" sz="4800" b="1" spc="600" dirty="0">
              <a:solidFill>
                <a:srgbClr val="00B050"/>
              </a:solidFill>
            </a:endParaRPr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58404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1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562654" y="4344812"/>
            <a:ext cx="6362145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4400" u="sng" spc="-446" dirty="0" smtClean="0">
                <a:solidFill>
                  <a:srgbClr val="000000"/>
                </a:solidFill>
                <a:latin typeface="Gaegu Bold"/>
              </a:rPr>
              <a:t>Виктория Полихронова</a:t>
            </a:r>
            <a:endParaRPr lang="en-US" sz="44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3142" y="4344811"/>
            <a:ext cx="78834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4400" u="sng" spc="-446" dirty="0" smtClean="0">
                <a:solidFill>
                  <a:srgbClr val="000000"/>
                </a:solidFill>
                <a:latin typeface="Gaegu Bold"/>
              </a:rPr>
              <a:t>Борис </a:t>
            </a:r>
            <a:r>
              <a:rPr lang="bg-BG" sz="4400" u="sng" spc="-446" dirty="0" err="1" smtClean="0">
                <a:solidFill>
                  <a:srgbClr val="000000"/>
                </a:solidFill>
                <a:latin typeface="Gaegu Bold"/>
              </a:rPr>
              <a:t>Ганин</a:t>
            </a:r>
            <a:endParaRPr lang="en-US" sz="44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966650" y="8313854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</a:t>
            </a:r>
            <a:r>
              <a:rPr lang="bg-BG" sz="3008" b="1" spc="-156" dirty="0" smtClean="0">
                <a:solidFill>
                  <a:srgbClr val="006600"/>
                </a:solidFill>
                <a:latin typeface="Gaegu Bold"/>
              </a:rPr>
              <a:t>: Галина </a:t>
            </a:r>
            <a:r>
              <a:rPr lang="bg-BG" sz="3008" b="1" spc="-156" dirty="0" err="1" smtClean="0">
                <a:solidFill>
                  <a:srgbClr val="006600"/>
                </a:solidFill>
                <a:latin typeface="Gaegu Bold"/>
              </a:rPr>
              <a:t>Мизова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29846" y="-1007777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2721337" y="5840077"/>
            <a:ext cx="6513852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033"/>
              </a:lnSpc>
            </a:pPr>
            <a:r>
              <a:rPr lang="bg-BG" sz="2800" dirty="0" smtClean="0"/>
              <a:t>Основна </a:t>
            </a:r>
            <a:r>
              <a:rPr lang="bg-BG" sz="2800" dirty="0"/>
              <a:t>цел на проекта бе създаване на образователна концепция за </a:t>
            </a:r>
            <a:r>
              <a:rPr lang="bg-BG" sz="2800" dirty="0" smtClean="0"/>
              <a:t>ученици, за </a:t>
            </a:r>
            <a:r>
              <a:rPr lang="bg-BG" sz="2800" dirty="0"/>
              <a:t>справяне с екологичните предизвикателства, пред които са изправени местните </a:t>
            </a:r>
            <a:r>
              <a:rPr lang="bg-BG" sz="2800" dirty="0" smtClean="0"/>
              <a:t>общности и </a:t>
            </a:r>
            <a:r>
              <a:rPr lang="bg-BG" sz="2800" dirty="0"/>
              <a:t>р</a:t>
            </a:r>
            <a:r>
              <a:rPr lang="bg-BG" sz="2800" dirty="0" smtClean="0"/>
              <a:t>азвиване </a:t>
            </a:r>
            <a:r>
              <a:rPr lang="bg-BG" sz="2800" dirty="0"/>
              <a:t>на критично мислене и търсене на най-добрите екологични решения.</a:t>
            </a:r>
            <a:endParaRPr lang="en-US" sz="2800" dirty="0"/>
          </a:p>
          <a:p>
            <a:pPr>
              <a:lnSpc>
                <a:spcPts val="4033"/>
              </a:lnSpc>
            </a:pPr>
            <a:endParaRPr lang="en-US" sz="24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-167627">
            <a:off x="10318387" y="6041108"/>
            <a:ext cx="6440279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r>
              <a:rPr lang="bg-BG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Учениците вземаха проби за анализ, които обобщаваха в диаграми и  анализираха в съответствие с учебните програми по биология, химия, математика и английски език.  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8539180" y="485713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27126" y="3034060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" y="-2501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86917" y="4419525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04929" y="4589263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515520" y="400510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23967" y="3986326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5537772" y="5441429"/>
            <a:ext cx="5754089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Умение за работа с измервателни уреди</a:t>
            </a:r>
          </a:p>
          <a:p>
            <a:pPr marL="457200" indent="-4572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Систематизиране, обобщаване и анализ на данни</a:t>
            </a:r>
          </a:p>
          <a:p>
            <a:pPr marL="457200" indent="-4572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Работа с нови уеб инструменти- </a:t>
            </a:r>
            <a:r>
              <a:rPr lang="en-US" sz="2833" dirty="0" err="1" smtClean="0">
                <a:solidFill>
                  <a:srgbClr val="000000"/>
                </a:solidFill>
                <a:latin typeface="Dosis Semi-Bold"/>
              </a:rPr>
              <a:t>storyjumper</a:t>
            </a:r>
            <a:r>
              <a:rPr lang="en-US" sz="2833" dirty="0" smtClean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en-US" sz="2833" dirty="0" err="1" smtClean="0">
                <a:solidFill>
                  <a:srgbClr val="000000"/>
                </a:solidFill>
                <a:latin typeface="Dosis Semi-Bold"/>
              </a:rPr>
              <a:t>padletq</a:t>
            </a:r>
            <a:r>
              <a:rPr lang="en-US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en-US" sz="2833" dirty="0" err="1" smtClean="0">
                <a:solidFill>
                  <a:srgbClr val="000000"/>
                </a:solidFill>
                <a:latin typeface="Dosis Semi-Bold"/>
              </a:rPr>
              <a:t>postermywall</a:t>
            </a: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bg-BG" sz="2833" dirty="0" err="1" smtClean="0">
                <a:solidFill>
                  <a:srgbClr val="000000"/>
                </a:solidFill>
                <a:latin typeface="Dosis Semi-Bold"/>
              </a:rPr>
              <a:t>др</a:t>
            </a:r>
            <a:endParaRPr lang="bg-BG" sz="2833" dirty="0" smtClean="0">
              <a:solidFill>
                <a:srgbClr val="000000"/>
              </a:solidFill>
              <a:latin typeface="Dosis Semi-Bold"/>
            </a:endParaRPr>
          </a:p>
          <a:p>
            <a:pPr marL="457200" indent="-4572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Повишаване на екологичната култура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125846" y="4580273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331370" y="4536499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152400" y="5265620"/>
            <a:ext cx="4909909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Събиране на данни чрез измервания на  замърсяването на въздуха и водата в гр. Пазарджик,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обобщаването им в специален софтуер. Изработване на диаграми, анализ и съпоставяне с  нормативно приетите норми. 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1326798" y="5226565"/>
            <a:ext cx="6644723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2800" dirty="0" err="1" smtClean="0"/>
              <a:t>Придобиване</a:t>
            </a:r>
            <a:r>
              <a:rPr lang="ru-RU" sz="2800" dirty="0" smtClean="0"/>
              <a:t> на знания </a:t>
            </a:r>
            <a:r>
              <a:rPr lang="ru-RU" sz="2800" dirty="0"/>
              <a:t>и умения за </a:t>
            </a:r>
            <a:r>
              <a:rPr lang="ru-RU" sz="2800" dirty="0" err="1"/>
              <a:t>характеризиране</a:t>
            </a:r>
            <a:r>
              <a:rPr lang="ru-RU" sz="2800" dirty="0"/>
              <a:t> на </a:t>
            </a:r>
            <a:r>
              <a:rPr lang="ru-RU" sz="2800" dirty="0" err="1"/>
              <a:t>екологичните</a:t>
            </a:r>
            <a:r>
              <a:rPr lang="ru-RU" sz="2800" dirty="0"/>
              <a:t> </a:t>
            </a:r>
            <a:r>
              <a:rPr lang="ru-RU" sz="2800" dirty="0" err="1" smtClean="0"/>
              <a:t>проблеми</a:t>
            </a:r>
            <a:endParaRPr lang="ru-RU" sz="2800" dirty="0" smtClean="0"/>
          </a:p>
          <a:p>
            <a:pPr marL="342900" indent="-3429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2800" dirty="0" smtClean="0"/>
              <a:t>Познаване </a:t>
            </a:r>
            <a:r>
              <a:rPr lang="bg-BG" sz="2800" dirty="0"/>
              <a:t>и </a:t>
            </a:r>
            <a:r>
              <a:rPr lang="bg-BG" sz="2800" dirty="0" smtClean="0"/>
              <a:t>спазване на  </a:t>
            </a:r>
            <a:r>
              <a:rPr lang="bg-BG" sz="2800" dirty="0"/>
              <a:t>нормите за екологична </a:t>
            </a:r>
            <a:r>
              <a:rPr lang="bg-BG" sz="2800" dirty="0" smtClean="0"/>
              <a:t>култура</a:t>
            </a:r>
          </a:p>
          <a:p>
            <a:pPr marL="342900" indent="-3429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000000"/>
                </a:solidFill>
              </a:rPr>
              <a:t>Придобиване на отношение към </a:t>
            </a:r>
            <a:r>
              <a:rPr lang="ru-RU" sz="2800" dirty="0" err="1"/>
              <a:t>опазването</a:t>
            </a:r>
            <a:r>
              <a:rPr lang="ru-RU" sz="2800" dirty="0"/>
              <a:t> и </a:t>
            </a:r>
            <a:r>
              <a:rPr lang="ru-RU" sz="2800" dirty="0" err="1"/>
              <a:t>ефективното</a:t>
            </a:r>
            <a:r>
              <a:rPr lang="ru-RU" sz="2800" dirty="0"/>
              <a:t> управление на </a:t>
            </a:r>
            <a:r>
              <a:rPr lang="ru-RU" sz="2800" dirty="0" err="1"/>
              <a:t>околната</a:t>
            </a:r>
            <a:r>
              <a:rPr lang="ru-RU" sz="2800" dirty="0"/>
              <a:t> </a:t>
            </a:r>
            <a:r>
              <a:rPr lang="ru-RU" sz="2800" dirty="0" smtClean="0"/>
              <a:t>среда</a:t>
            </a:r>
          </a:p>
          <a:p>
            <a:pPr marL="342900" indent="-3429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2800" dirty="0" err="1" smtClean="0"/>
              <a:t>Анализиране</a:t>
            </a:r>
            <a:r>
              <a:rPr lang="ru-RU" sz="2800" dirty="0" smtClean="0"/>
              <a:t> на  </a:t>
            </a:r>
            <a:r>
              <a:rPr lang="ru-RU" sz="2800" dirty="0" err="1"/>
              <a:t>възможните</a:t>
            </a:r>
            <a:r>
              <a:rPr lang="ru-RU" sz="2800" dirty="0"/>
              <a:t> причини за </a:t>
            </a:r>
            <a:r>
              <a:rPr lang="ru-RU" sz="2800" dirty="0" err="1"/>
              <a:t>екологично</a:t>
            </a:r>
            <a:r>
              <a:rPr lang="ru-RU" sz="2800" dirty="0"/>
              <a:t> </a:t>
            </a:r>
            <a:r>
              <a:rPr lang="ru-RU" sz="2800" dirty="0" err="1"/>
              <a:t>замърсяване</a:t>
            </a:r>
            <a:endParaRPr lang="en-US" sz="2800" dirty="0">
              <a:solidFill>
                <a:srgbClr val="000000"/>
              </a:solidFill>
              <a:latin typeface="Dosis Semi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130032" y="1478741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641849" y="2286715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1559810" y="5176926"/>
            <a:ext cx="10548241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В резултат на запознаване с нови уеб  инструменти, бяха изработени- постери, рекламни материали-брошури, </a:t>
            </a:r>
            <a:r>
              <a:rPr lang="en-US" sz="3300" dirty="0" err="1" smtClean="0">
                <a:solidFill>
                  <a:srgbClr val="000000"/>
                </a:solidFill>
                <a:latin typeface="Dosis Semi-Bold"/>
              </a:rPr>
              <a:t>padlet</a:t>
            </a: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 – в който беше представен екипа и  обобщени всички дейности свързани с неговата работата по проекта.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49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947054" y="1604926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947054" y="1227953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69" y="7480118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988" y="7342396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90600" y="4256792"/>
            <a:ext cx="791989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36002" lvl="1" indent="-718001" algn="just">
              <a:lnSpc>
                <a:spcPts val="6651"/>
              </a:lnSpc>
              <a:buFont typeface="Arial"/>
              <a:buChar char="•"/>
            </a:pPr>
            <a:endParaRPr lang="en-US" sz="6651" u="sng" spc="-41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18616" y="4265981"/>
            <a:ext cx="7643705" cy="78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8001" lvl="1" algn="l">
              <a:lnSpc>
                <a:spcPts val="6651"/>
              </a:lnSpc>
            </a:pPr>
            <a:endParaRPr lang="en-US" sz="4800" u="sng" spc="-34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F441E1-B6D1-8DBD-CC0B-EBE8EBB6B82C}"/>
              </a:ext>
            </a:extLst>
          </p:cNvPr>
          <p:cNvSpPr txBox="1">
            <a:spLocks/>
          </p:cNvSpPr>
          <p:nvPr/>
        </p:nvSpPr>
        <p:spPr>
          <a:xfrm>
            <a:off x="1699249" y="9041857"/>
            <a:ext cx="1488950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483408C-2B2F-75C2-26C1-65029E09B81D}"/>
              </a:ext>
            </a:extLst>
          </p:cNvPr>
          <p:cNvSpPr txBox="1"/>
          <p:nvPr/>
        </p:nvSpPr>
        <p:spPr>
          <a:xfrm>
            <a:off x="9901093" y="4218867"/>
            <a:ext cx="617522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Обработката на събраните и анализирани данни, показват Пазарджик като един относително чист и годен за живеене град. Обобщените данни показаха отлични умения за работа с измервателни уреди и припокриване с данните от </a:t>
            </a:r>
            <a:r>
              <a:rPr lang="bg-BG" sz="2800" dirty="0" smtClean="0"/>
              <a:t>ИАОС.</a:t>
            </a:r>
            <a:endParaRPr lang="en-US" sz="28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667664FC-B5DC-7A91-FAC7-758580B611CB}"/>
              </a:ext>
            </a:extLst>
          </p:cNvPr>
          <p:cNvSpPr txBox="1"/>
          <p:nvPr/>
        </p:nvSpPr>
        <p:spPr>
          <a:xfrm>
            <a:off x="1261345" y="4282828"/>
            <a:ext cx="6175222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Очакваните резултати по проекта бяха свързани със събирането, обобщаването и анализирането на причините за екологично замърсяване  в района на Пазарджик и предлагане на превантивни мерки за намаляването му.  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3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992531" y="736949"/>
            <a:ext cx="4236894" cy="7155643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4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4372" r="-64372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42392" y="2625364"/>
            <a:ext cx="4255251" cy="6820786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4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596" y="2366711"/>
              <a:ext cx="12496799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6"/>
              <a:stretch>
                <a:fillRect l="-63943" r="-63943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2401" y="2614343"/>
            <a:ext cx="9231326" cy="6062433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4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7"/>
              <a:stretch>
                <a:fillRect l="-111951" r="-111951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Freeform 12"/>
          <p:cNvSpPr/>
          <p:nvPr/>
        </p:nvSpPr>
        <p:spPr>
          <a:xfrm rot="7251747">
            <a:off x="15679499" y="730767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TextBox 13"/>
          <p:cNvSpPr txBox="1"/>
          <p:nvPr/>
        </p:nvSpPr>
        <p:spPr>
          <a:xfrm>
            <a:off x="8534400" y="9099902"/>
            <a:ext cx="93726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18"/>
              </a:lnSpc>
            </a:pPr>
            <a:r>
              <a:rPr lang="bg-BG" sz="5704" spc="-382" dirty="0" smtClean="0">
                <a:solidFill>
                  <a:srgbClr val="000000"/>
                </a:solidFill>
                <a:latin typeface="Gaegu Bold"/>
              </a:rPr>
              <a:t>Моменти от нашите дейности</a:t>
            </a:r>
            <a:endParaRPr lang="en-US" sz="5704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65795" y="3066995"/>
            <a:ext cx="381007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5704" spc="-382" dirty="0" smtClean="0">
                <a:solidFill>
                  <a:srgbClr val="000000"/>
                </a:solidFill>
                <a:latin typeface="Gaegu Bold"/>
              </a:rPr>
              <a:t>.</a:t>
            </a:r>
            <a:endParaRPr lang="en-US" sz="5704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2909" y="8503334"/>
            <a:ext cx="797994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5704" spc="-382" dirty="0" smtClean="0">
                <a:solidFill>
                  <a:srgbClr val="000000"/>
                </a:solidFill>
                <a:latin typeface="Gaegu Bold"/>
              </a:rPr>
              <a:t>Видео</a:t>
            </a:r>
            <a:r>
              <a:rPr lang="en-US" sz="5704" spc="-382" dirty="0" smtClean="0">
                <a:solidFill>
                  <a:srgbClr val="000000"/>
                </a:solidFill>
                <a:latin typeface="Gaegu Bold"/>
              </a:rPr>
              <a:t> YOU TUBE </a:t>
            </a:r>
          </a:p>
          <a:p>
            <a:pPr>
              <a:lnSpc>
                <a:spcPts val="5418"/>
              </a:lnSpc>
            </a:pPr>
            <a:r>
              <a:rPr lang="en-US" sz="5704" spc="-382" dirty="0">
                <a:solidFill>
                  <a:srgbClr val="000000"/>
                </a:solidFill>
                <a:latin typeface="Gaegu Bold"/>
                <a:hlinkClick r:id="rId11" action="ppaction://hlinksldjump"/>
              </a:rPr>
              <a:t>https://youtu.be/pgHoEkAljDc</a:t>
            </a:r>
            <a:endParaRPr lang="en-US" sz="5704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6" name="Freeform 16"/>
          <p:cNvSpPr/>
          <p:nvPr/>
        </p:nvSpPr>
        <p:spPr>
          <a:xfrm rot="1761696" flipH="1">
            <a:off x="402379" y="1540485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3000882" y="4132723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4276514" y="91749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4339642" y="61225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СНИМКИ И ВИДЕО</a:t>
            </a:r>
            <a:endParaRPr lang="bg-BG" sz="5000" b="1" spc="600" dirty="0"/>
          </a:p>
        </p:txBody>
      </p:sp>
      <p:pic>
        <p:nvPicPr>
          <p:cNvPr id="21" name="Картина 20"/>
          <p:cNvPicPr>
            <a:picLocks noChangeAspect="1"/>
          </p:cNvPicPr>
          <p:nvPr/>
        </p:nvPicPr>
        <p:blipFill rotWithShape="1">
          <a:blip r:embed="rId13"/>
          <a:srcRect l="6764" t="25906"/>
          <a:stretch/>
        </p:blipFill>
        <p:spPr>
          <a:xfrm>
            <a:off x="9584862" y="3905710"/>
            <a:ext cx="3996153" cy="4624848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 rotWithShape="1">
          <a:blip r:embed="rId14"/>
          <a:srcRect l="2428" t="-20173" r="-2428" b="20173"/>
          <a:stretch/>
        </p:blipFill>
        <p:spPr>
          <a:xfrm>
            <a:off x="14129694" y="1160572"/>
            <a:ext cx="4093040" cy="5457387"/>
          </a:xfrm>
          <a:prstGeom prst="rect">
            <a:avLst/>
          </a:prstGeom>
        </p:spPr>
      </p:pic>
      <p:pic>
        <p:nvPicPr>
          <p:cNvPr id="20" name="pgHoEkAljDc"/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952909" y="3566199"/>
            <a:ext cx="7618258" cy="428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 rot="-406801">
            <a:off x="3184855" y="4206967"/>
            <a:ext cx="9172112" cy="550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Работата по проекта беше изключително ползотворна и полезна. </a:t>
            </a:r>
          </a:p>
          <a:p>
            <a:pPr algn="l">
              <a:lnSpc>
                <a:spcPts val="3926"/>
              </a:lnSpc>
            </a:pP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Екипите успяха да усъвършенстват уменията си за търсене на информация, обобщаване и анализ. </a:t>
            </a:r>
          </a:p>
          <a:p>
            <a:pPr algn="l">
              <a:lnSpc>
                <a:spcPts val="3926"/>
              </a:lnSpc>
            </a:pP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Екипната работа ни помогна да се развием като екипни играчи. </a:t>
            </a:r>
          </a:p>
          <a:p>
            <a:pPr algn="l">
              <a:lnSpc>
                <a:spcPts val="3926"/>
              </a:lnSpc>
            </a:pP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Осъзнахме водещата ни роля в замърсяването на околната следа и спешните и неотложни мерки, които трябва да бъдат предприети от нас хората.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743B14-486B-1EAC-5CFE-68F1CFAC6912}"/>
              </a:ext>
            </a:extLst>
          </p:cNvPr>
          <p:cNvSpPr txBox="1">
            <a:spLocks/>
          </p:cNvSpPr>
          <p:nvPr/>
        </p:nvSpPr>
        <p:spPr>
          <a:xfrm>
            <a:off x="3383508" y="9500143"/>
            <a:ext cx="560809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03EB76E-96CF-4A7D-4EE0-9CF8BC8935F9}"/>
              </a:ext>
            </a:extLst>
          </p:cNvPr>
          <p:cNvSpPr txBox="1"/>
          <p:nvPr/>
        </p:nvSpPr>
        <p:spPr>
          <a:xfrm rot="21246542">
            <a:off x="2479688" y="2335512"/>
            <a:ext cx="10049036" cy="193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МОЛЯ, НЕ СЕ КОЛЕБАЙТЕ ДА СПОДЕЛИТЕ ДОПЪЛНИТЕЛНИ КОМЕНТАРИ ИЛИ МИСЛИ</a:t>
            </a:r>
            <a:r>
              <a:rPr lang="en-GB" sz="5000" b="1" spc="600" dirty="0">
                <a:solidFill>
                  <a:srgbClr val="006600"/>
                </a:solidFill>
              </a:rPr>
              <a:t>: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871</TotalTime>
  <Words>522</Words>
  <Application>Microsoft Office PowerPoint</Application>
  <PresentationFormat>По избор</PresentationFormat>
  <Paragraphs>60</Paragraphs>
  <Slides>12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20" baseType="lpstr">
      <vt:lpstr>Trebuchet MS</vt:lpstr>
      <vt:lpstr>Calibri</vt:lpstr>
      <vt:lpstr>Aptos</vt:lpstr>
      <vt:lpstr>Gaegu Bold</vt:lpstr>
      <vt:lpstr>Wingdings 2</vt:lpstr>
      <vt:lpstr>Dosis Semi-Bold</vt:lpstr>
      <vt:lpstr>Arial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2</cp:lastModifiedBy>
  <cp:revision>130</cp:revision>
  <dcterms:created xsi:type="dcterms:W3CDTF">2006-08-16T00:00:00Z</dcterms:created>
  <dcterms:modified xsi:type="dcterms:W3CDTF">2024-10-19T20:57:24Z</dcterms:modified>
  <dc:identifier>DAGFSh-DcQ4</dc:identifier>
</cp:coreProperties>
</file>