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nva Sans" panose="020B0503030501040103" pitchFamily="34" charset="0"/>
      <p:regular r:id="rId14"/>
    </p:embeddedFont>
    <p:embeddedFont>
      <p:font typeface="Canva Sans Bold" panose="020B0803030501040103" pitchFamily="34" charset="0"/>
      <p:regular r:id="rId15"/>
      <p:bold r:id="rId16"/>
    </p:embeddedFont>
    <p:embeddedFont>
      <p:font typeface="Impact" panose="020B0806030902050204" pitchFamily="3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svg"/><Relationship Id="rId7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747621" cy="1212412"/>
          </a:xfrm>
          <a:custGeom>
            <a:avLst/>
            <a:gdLst/>
            <a:ahLst/>
            <a:cxnLst/>
            <a:rect l="l" t="t" r="r" b="b"/>
            <a:pathLst>
              <a:path w="1747621" h="1212412">
                <a:moveTo>
                  <a:pt x="0" y="0"/>
                </a:moveTo>
                <a:lnTo>
                  <a:pt x="1747621" y="0"/>
                </a:lnTo>
                <a:lnTo>
                  <a:pt x="1747621" y="1212412"/>
                </a:lnTo>
                <a:lnTo>
                  <a:pt x="0" y="1212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>
            <a:off x="10502673" y="7066514"/>
            <a:ext cx="2074551" cy="2169471"/>
          </a:xfrm>
          <a:custGeom>
            <a:avLst/>
            <a:gdLst/>
            <a:ahLst/>
            <a:cxnLst/>
            <a:rect l="l" t="t" r="r" b="b"/>
            <a:pathLst>
              <a:path w="2074551" h="2169471">
                <a:moveTo>
                  <a:pt x="0" y="0"/>
                </a:moveTo>
                <a:lnTo>
                  <a:pt x="2074551" y="0"/>
                </a:lnTo>
                <a:lnTo>
                  <a:pt x="2074551" y="2169471"/>
                </a:lnTo>
                <a:lnTo>
                  <a:pt x="0" y="2169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93" t="-17698" b="-17698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Freeform 5"/>
          <p:cNvSpPr/>
          <p:nvPr/>
        </p:nvSpPr>
        <p:spPr>
          <a:xfrm>
            <a:off x="10502673" y="1682166"/>
            <a:ext cx="2044199" cy="2280630"/>
          </a:xfrm>
          <a:custGeom>
            <a:avLst/>
            <a:gdLst/>
            <a:ahLst/>
            <a:cxnLst/>
            <a:rect l="l" t="t" r="r" b="b"/>
            <a:pathLst>
              <a:path w="2044199" h="2280630">
                <a:moveTo>
                  <a:pt x="0" y="0"/>
                </a:moveTo>
                <a:lnTo>
                  <a:pt x="2044199" y="0"/>
                </a:lnTo>
                <a:lnTo>
                  <a:pt x="2044199" y="2280630"/>
                </a:lnTo>
                <a:lnTo>
                  <a:pt x="0" y="22806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84" t="-16898" b="-15155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10472321" y="4429377"/>
            <a:ext cx="2074551" cy="2170557"/>
          </a:xfrm>
          <a:custGeom>
            <a:avLst/>
            <a:gdLst/>
            <a:ahLst/>
            <a:cxnLst/>
            <a:rect l="l" t="t" r="r" b="b"/>
            <a:pathLst>
              <a:path w="2074551" h="2170557">
                <a:moveTo>
                  <a:pt x="0" y="0"/>
                </a:moveTo>
                <a:lnTo>
                  <a:pt x="2074551" y="0"/>
                </a:lnTo>
                <a:lnTo>
                  <a:pt x="2074551" y="2170556"/>
                </a:lnTo>
                <a:lnTo>
                  <a:pt x="0" y="21705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077" t="-30634" r="-28164" b="-6337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Box 7"/>
          <p:cNvSpPr txBox="1"/>
          <p:nvPr/>
        </p:nvSpPr>
        <p:spPr>
          <a:xfrm>
            <a:off x="1500560" y="323851"/>
            <a:ext cx="15596298" cy="77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9"/>
              </a:lnSpc>
            </a:pPr>
            <a:endParaRPr/>
          </a:p>
          <a:p>
            <a:pPr algn="ctr">
              <a:lnSpc>
                <a:spcPts val="2519"/>
              </a:lnSpc>
            </a:pPr>
            <a:r>
              <a:rPr lang="en-US" sz="4199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How to approach AI and climate change in learning communities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18279" y="2498949"/>
            <a:ext cx="35031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Maëlysse Billard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77224" y="7827717"/>
            <a:ext cx="35031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Sonia Artesani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18279" y="5275745"/>
            <a:ext cx="5464965" cy="52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Kyriaki Maria Papadopoulou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505055"/>
            <a:ext cx="3352800" cy="238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6"/>
              </a:lnSpc>
            </a:pPr>
            <a:r>
              <a:rPr lang="en-US" sz="7600" dirty="0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YOUTH </a:t>
            </a:r>
          </a:p>
          <a:p>
            <a:pPr algn="l">
              <a:lnSpc>
                <a:spcPts val="6156"/>
              </a:lnSpc>
            </a:pPr>
            <a:r>
              <a:rPr lang="en-US" sz="7600" dirty="0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CLIMATE </a:t>
            </a:r>
          </a:p>
          <a:p>
            <a:pPr algn="l">
              <a:lnSpc>
                <a:spcPts val="6156"/>
              </a:lnSpc>
            </a:pPr>
            <a:r>
              <a:rPr lang="en-US" sz="7600" dirty="0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LAB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538168" y="6873600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2941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2444" y="2476687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2" y="0"/>
                </a:lnTo>
                <a:lnTo>
                  <a:pt x="1112512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>
            <a:off x="9638434" y="1721040"/>
            <a:ext cx="1957212" cy="1416532"/>
          </a:xfrm>
          <a:custGeom>
            <a:avLst/>
            <a:gdLst/>
            <a:ahLst/>
            <a:cxnLst/>
            <a:rect l="l" t="t" r="r" b="b"/>
            <a:pathLst>
              <a:path w="1957212" h="1416532">
                <a:moveTo>
                  <a:pt x="0" y="0"/>
                </a:moveTo>
                <a:lnTo>
                  <a:pt x="1957212" y="0"/>
                </a:lnTo>
                <a:lnTo>
                  <a:pt x="1957212" y="1416532"/>
                </a:lnTo>
                <a:lnTo>
                  <a:pt x="0" y="1416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16"/>
          <p:cNvSpPr txBox="1"/>
          <p:nvPr/>
        </p:nvSpPr>
        <p:spPr>
          <a:xfrm>
            <a:off x="472444" y="3029097"/>
            <a:ext cx="1056034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264AA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Educators: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Familiarize with AI tools 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Evaluate students' progress </a:t>
            </a:r>
          </a:p>
        </p:txBody>
      </p:sp>
      <p:sp>
        <p:nvSpPr>
          <p:cNvPr id="17" name="Freeform 17"/>
          <p:cNvSpPr/>
          <p:nvPr/>
        </p:nvSpPr>
        <p:spPr>
          <a:xfrm rot="-500471" flipH="1">
            <a:off x="6522444" y="1748799"/>
            <a:ext cx="1957212" cy="1416532"/>
          </a:xfrm>
          <a:custGeom>
            <a:avLst/>
            <a:gdLst/>
            <a:ahLst/>
            <a:cxnLst/>
            <a:rect l="l" t="t" r="r" b="b"/>
            <a:pathLst>
              <a:path w="1957212" h="1416532">
                <a:moveTo>
                  <a:pt x="1957212" y="0"/>
                </a:moveTo>
                <a:lnTo>
                  <a:pt x="0" y="0"/>
                </a:lnTo>
                <a:lnTo>
                  <a:pt x="0" y="1416532"/>
                </a:lnTo>
                <a:lnTo>
                  <a:pt x="1957212" y="1416532"/>
                </a:lnTo>
                <a:lnTo>
                  <a:pt x="19572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Freeform 18"/>
          <p:cNvSpPr/>
          <p:nvPr/>
        </p:nvSpPr>
        <p:spPr>
          <a:xfrm rot="-9649047">
            <a:off x="11616097" y="3584151"/>
            <a:ext cx="1096588" cy="309786"/>
          </a:xfrm>
          <a:custGeom>
            <a:avLst/>
            <a:gdLst/>
            <a:ahLst/>
            <a:cxnLst/>
            <a:rect l="l" t="t" r="r" b="b"/>
            <a:pathLst>
              <a:path w="1096588" h="309786">
                <a:moveTo>
                  <a:pt x="0" y="0"/>
                </a:moveTo>
                <a:lnTo>
                  <a:pt x="1096588" y="0"/>
                </a:lnTo>
                <a:lnTo>
                  <a:pt x="1096588" y="309786"/>
                </a:lnTo>
                <a:lnTo>
                  <a:pt x="0" y="30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9" name="TextBox 19"/>
          <p:cNvSpPr txBox="1"/>
          <p:nvPr/>
        </p:nvSpPr>
        <p:spPr>
          <a:xfrm>
            <a:off x="7444457" y="325317"/>
            <a:ext cx="33990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ROADMAP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4336" y="2210582"/>
            <a:ext cx="40775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2-3 hours per week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7906" y="1592058"/>
            <a:ext cx="48303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264AA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Preparation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62419" y="1592058"/>
            <a:ext cx="48303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08338" y="2274126"/>
            <a:ext cx="6820766" cy="97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sessions - 45 minutes </a:t>
            </a:r>
          </a:p>
          <a:p>
            <a:pPr algn="ctr">
              <a:lnSpc>
                <a:spcPts val="3924"/>
              </a:lnSpc>
            </a:pPr>
            <a:r>
              <a:rPr lang="en-US" sz="280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weeks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2444" y="5143012"/>
            <a:ext cx="10560340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264AA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Students: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Researching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Decision-making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Preparing reports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96466" y="3218010"/>
            <a:ext cx="8391534" cy="613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1: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Introduction to AI and Sustainability.</a:t>
            </a:r>
          </a:p>
          <a:p>
            <a:pPr algn="l">
              <a:lnSpc>
                <a:spcPts val="577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2: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Business Development and Decision-Making.</a:t>
            </a:r>
          </a:p>
          <a:p>
            <a:pPr algn="l">
              <a:lnSpc>
                <a:spcPts val="577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3: 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Implementing Sustainable Practices.</a:t>
            </a:r>
          </a:p>
          <a:p>
            <a:pPr algn="l">
              <a:lnSpc>
                <a:spcPts val="5779"/>
              </a:lnSpc>
            </a:pPr>
            <a:r>
              <a:rPr lang="en-US" sz="3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4: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Final Evaluation and Reflection.</a:t>
            </a:r>
          </a:p>
          <a:p>
            <a:pPr algn="just">
              <a:lnSpc>
                <a:spcPts val="4759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6" name="Freeform 26"/>
          <p:cNvSpPr/>
          <p:nvPr/>
        </p:nvSpPr>
        <p:spPr>
          <a:xfrm rot="-9649047">
            <a:off x="11616097" y="4988607"/>
            <a:ext cx="1096588" cy="309786"/>
          </a:xfrm>
          <a:custGeom>
            <a:avLst/>
            <a:gdLst/>
            <a:ahLst/>
            <a:cxnLst/>
            <a:rect l="l" t="t" r="r" b="b"/>
            <a:pathLst>
              <a:path w="1096588" h="309786">
                <a:moveTo>
                  <a:pt x="0" y="0"/>
                </a:moveTo>
                <a:lnTo>
                  <a:pt x="1096588" y="0"/>
                </a:lnTo>
                <a:lnTo>
                  <a:pt x="1096588" y="309786"/>
                </a:lnTo>
                <a:lnTo>
                  <a:pt x="0" y="30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7" name="Freeform 27"/>
          <p:cNvSpPr/>
          <p:nvPr/>
        </p:nvSpPr>
        <p:spPr>
          <a:xfrm rot="-9649047">
            <a:off x="11616097" y="6393063"/>
            <a:ext cx="1096588" cy="309786"/>
          </a:xfrm>
          <a:custGeom>
            <a:avLst/>
            <a:gdLst/>
            <a:ahLst/>
            <a:cxnLst/>
            <a:rect l="l" t="t" r="r" b="b"/>
            <a:pathLst>
              <a:path w="1096588" h="309786">
                <a:moveTo>
                  <a:pt x="0" y="0"/>
                </a:moveTo>
                <a:lnTo>
                  <a:pt x="1096588" y="0"/>
                </a:lnTo>
                <a:lnTo>
                  <a:pt x="1096588" y="309786"/>
                </a:lnTo>
                <a:lnTo>
                  <a:pt x="0" y="30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8" name="Freeform 28"/>
          <p:cNvSpPr/>
          <p:nvPr/>
        </p:nvSpPr>
        <p:spPr>
          <a:xfrm rot="-9649047">
            <a:off x="11616097" y="7797518"/>
            <a:ext cx="1096588" cy="309786"/>
          </a:xfrm>
          <a:custGeom>
            <a:avLst/>
            <a:gdLst/>
            <a:ahLst/>
            <a:cxnLst/>
            <a:rect l="l" t="t" r="r" b="b"/>
            <a:pathLst>
              <a:path w="1096588" h="309786">
                <a:moveTo>
                  <a:pt x="0" y="0"/>
                </a:moveTo>
                <a:lnTo>
                  <a:pt x="1096588" y="0"/>
                </a:lnTo>
                <a:lnTo>
                  <a:pt x="1096588" y="309786"/>
                </a:lnTo>
                <a:lnTo>
                  <a:pt x="0" y="30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9" name="Freeform 29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8666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883044" y="1623464"/>
            <a:ext cx="8537557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Automated Assessment</a:t>
            </a:r>
          </a:p>
        </p:txBody>
      </p:sp>
      <p:sp>
        <p:nvSpPr>
          <p:cNvPr id="15" name="Freeform 15"/>
          <p:cNvSpPr/>
          <p:nvPr/>
        </p:nvSpPr>
        <p:spPr>
          <a:xfrm>
            <a:off x="8924191" y="1853671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3" y="0"/>
                </a:lnTo>
                <a:lnTo>
                  <a:pt x="1112513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 rot="-10800000">
            <a:off x="4780758" y="4240875"/>
            <a:ext cx="1169450" cy="330370"/>
          </a:xfrm>
          <a:custGeom>
            <a:avLst/>
            <a:gdLst/>
            <a:ahLst/>
            <a:cxnLst/>
            <a:rect l="l" t="t" r="r" b="b"/>
            <a:pathLst>
              <a:path w="1169450" h="330370">
                <a:moveTo>
                  <a:pt x="0" y="0"/>
                </a:moveTo>
                <a:lnTo>
                  <a:pt x="1169450" y="0"/>
                </a:lnTo>
                <a:lnTo>
                  <a:pt x="1169450" y="330370"/>
                </a:lnTo>
                <a:lnTo>
                  <a:pt x="0" y="330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Freeform 17"/>
          <p:cNvSpPr/>
          <p:nvPr/>
        </p:nvSpPr>
        <p:spPr>
          <a:xfrm>
            <a:off x="9155738" y="6911997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2" y="0"/>
                </a:lnTo>
                <a:lnTo>
                  <a:pt x="1112512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Freeform 18"/>
          <p:cNvSpPr/>
          <p:nvPr/>
        </p:nvSpPr>
        <p:spPr>
          <a:xfrm rot="289707">
            <a:off x="13641245" y="4804308"/>
            <a:ext cx="2071545" cy="1571895"/>
          </a:xfrm>
          <a:custGeom>
            <a:avLst/>
            <a:gdLst/>
            <a:ahLst/>
            <a:cxnLst/>
            <a:rect l="l" t="t" r="r" b="b"/>
            <a:pathLst>
              <a:path w="2071545" h="1571895">
                <a:moveTo>
                  <a:pt x="0" y="0"/>
                </a:moveTo>
                <a:lnTo>
                  <a:pt x="2071545" y="0"/>
                </a:lnTo>
                <a:lnTo>
                  <a:pt x="2071545" y="1571894"/>
                </a:lnTo>
                <a:lnTo>
                  <a:pt x="0" y="1571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9" name="Freeform 19"/>
          <p:cNvSpPr/>
          <p:nvPr/>
        </p:nvSpPr>
        <p:spPr>
          <a:xfrm>
            <a:off x="3050663" y="1709189"/>
            <a:ext cx="1858535" cy="1495894"/>
          </a:xfrm>
          <a:custGeom>
            <a:avLst/>
            <a:gdLst/>
            <a:ahLst/>
            <a:cxnLst/>
            <a:rect l="l" t="t" r="r" b="b"/>
            <a:pathLst>
              <a:path w="1858535" h="1495894">
                <a:moveTo>
                  <a:pt x="0" y="0"/>
                </a:moveTo>
                <a:lnTo>
                  <a:pt x="1858535" y="0"/>
                </a:lnTo>
                <a:lnTo>
                  <a:pt x="1858535" y="1495894"/>
                </a:lnTo>
                <a:lnTo>
                  <a:pt x="0" y="1495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0" name="TextBox 20"/>
          <p:cNvSpPr txBox="1"/>
          <p:nvPr/>
        </p:nvSpPr>
        <p:spPr>
          <a:xfrm>
            <a:off x="3922206" y="341492"/>
            <a:ext cx="76223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ASSESSMENT METHODS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57225" y="6681790"/>
            <a:ext cx="5648623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 for Learning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0635" y="4006790"/>
            <a:ext cx="3811191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64AA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Self-Reflection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13255" y="2544952"/>
            <a:ext cx="812118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Quizzes at the end of each class and a comprehensive quiz at the end of the course.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27654" y="7529752"/>
            <a:ext cx="812118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Open-ended questions for active learning and critical thinking.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6722" y="5025143"/>
            <a:ext cx="880495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Evaluation from students of their learning, decision-making effectiveness and the impact of the project.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747621" cy="1212412"/>
          </a:xfrm>
          <a:custGeom>
            <a:avLst/>
            <a:gdLst/>
            <a:ahLst/>
            <a:cxnLst/>
            <a:rect l="l" t="t" r="r" b="b"/>
            <a:pathLst>
              <a:path w="1747621" h="1212412">
                <a:moveTo>
                  <a:pt x="0" y="0"/>
                </a:moveTo>
                <a:lnTo>
                  <a:pt x="1747621" y="0"/>
                </a:lnTo>
                <a:lnTo>
                  <a:pt x="1747621" y="1212412"/>
                </a:lnTo>
                <a:lnTo>
                  <a:pt x="0" y="1212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TextBox 4"/>
          <p:cNvSpPr txBox="1"/>
          <p:nvPr/>
        </p:nvSpPr>
        <p:spPr>
          <a:xfrm>
            <a:off x="8804598" y="3720672"/>
            <a:ext cx="925138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for your attention!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6863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6863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6863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9724" y="3271990"/>
            <a:ext cx="16759576" cy="46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6985" lvl="1" indent="-493492" algn="l">
              <a:lnSpc>
                <a:spcPts val="9462"/>
              </a:lnSpc>
              <a:buFont typeface="Arial"/>
              <a:buChar char="•"/>
            </a:pPr>
            <a:r>
              <a:rPr lang="en-US" sz="4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Focus: AI, climate change, and sustainability</a:t>
            </a:r>
          </a:p>
          <a:p>
            <a:pPr marL="986985" lvl="1" indent="-493492" algn="l">
              <a:lnSpc>
                <a:spcPts val="9462"/>
              </a:lnSpc>
              <a:buFont typeface="Arial"/>
              <a:buChar char="•"/>
            </a:pPr>
            <a:r>
              <a:rPr lang="en-US" sz="4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Features business simulation on ecological impacts</a:t>
            </a:r>
          </a:p>
          <a:p>
            <a:pPr marL="986985" lvl="1" indent="-493492" algn="l">
              <a:lnSpc>
                <a:spcPts val="9462"/>
              </a:lnSpc>
              <a:buFont typeface="Arial"/>
              <a:buChar char="•"/>
            </a:pPr>
            <a:r>
              <a:rPr lang="en-US" sz="4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Emphasizes real-world use and critical thinking</a:t>
            </a:r>
          </a:p>
          <a:p>
            <a:pPr algn="l">
              <a:lnSpc>
                <a:spcPts val="9462"/>
              </a:lnSpc>
            </a:pPr>
            <a:endParaRPr lang="en-US" sz="457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TextBox 16"/>
          <p:cNvSpPr txBox="1"/>
          <p:nvPr/>
        </p:nvSpPr>
        <p:spPr>
          <a:xfrm>
            <a:off x="1843212" y="772303"/>
            <a:ext cx="14820773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endParaRPr/>
          </a:p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 TO OUR LEARNING SCENARIO</a:t>
            </a:r>
          </a:p>
          <a:p>
            <a:pPr algn="ctr">
              <a:lnSpc>
                <a:spcPts val="6720"/>
              </a:lnSpc>
            </a:pPr>
            <a:endParaRPr lang="en-US" sz="48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5686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176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87820" y="721240"/>
            <a:ext cx="820757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PURPOSE AND AUDIENCE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2941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74353" y="2105144"/>
            <a:ext cx="17513647" cy="7770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3" lvl="1" indent="-485777" algn="l">
              <a:lnSpc>
                <a:spcPts val="7740"/>
              </a:lnSpc>
              <a:buFont typeface="Arial"/>
              <a:buChar char="•"/>
            </a:pP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Goal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Empower high school students (15-17) to use AI for sustainable climate action</a:t>
            </a:r>
          </a:p>
          <a:p>
            <a:pPr algn="l">
              <a:lnSpc>
                <a:spcPts val="7740"/>
              </a:lnSpc>
            </a:pPr>
            <a:endParaRPr lang="en-US" sz="4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53" lvl="1" indent="-485777" algn="l">
              <a:lnSpc>
                <a:spcPts val="7740"/>
              </a:lnSpc>
              <a:buFont typeface="Arial"/>
              <a:buChar char="•"/>
            </a:pP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Topics covered:</a:t>
            </a:r>
          </a:p>
          <a:p>
            <a:pPr algn="l">
              <a:lnSpc>
                <a:spcPts val="7740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- AI in environmental protection</a:t>
            </a:r>
          </a:p>
          <a:p>
            <a:pPr algn="l">
              <a:lnSpc>
                <a:spcPts val="7740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- Sustainable business practices</a:t>
            </a:r>
          </a:p>
          <a:p>
            <a:pPr algn="l">
              <a:lnSpc>
                <a:spcPts val="7740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- European Commission guidelines on sustainability</a:t>
            </a:r>
          </a:p>
          <a:p>
            <a:pPr algn="l">
              <a:lnSpc>
                <a:spcPts val="7740"/>
              </a:lnSpc>
            </a:pPr>
            <a:endParaRPr lang="en-US" sz="4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862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4706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4902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7536" y="2316925"/>
            <a:ext cx="12268373" cy="71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9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Through a Game generated by AI:</a:t>
            </a:r>
          </a:p>
          <a:p>
            <a:pPr algn="l">
              <a:lnSpc>
                <a:spcPts val="6149"/>
              </a:lnSpc>
            </a:pPr>
            <a:endParaRPr lang="en-US" sz="4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928374" lvl="1" indent="-464187" algn="l">
              <a:lnSpc>
                <a:spcPts val="6149"/>
              </a:lnSpc>
              <a:buFont typeface="Arial"/>
              <a:buChar char="•"/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sustainable business projects</a:t>
            </a:r>
          </a:p>
          <a:p>
            <a:pPr algn="l">
              <a:lnSpc>
                <a:spcPts val="6149"/>
              </a:lnSpc>
            </a:pPr>
            <a:endParaRPr lang="en-US" sz="4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971553" lvl="1" indent="-485777" algn="l">
              <a:lnSpc>
                <a:spcPts val="6435"/>
              </a:lnSpc>
              <a:buFont typeface="Arial"/>
              <a:buChar char="•"/>
            </a:pP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weekly reports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on business decisions and their ecological impact</a:t>
            </a:r>
          </a:p>
          <a:p>
            <a:pPr algn="l">
              <a:lnSpc>
                <a:spcPts val="6435"/>
              </a:lnSpc>
            </a:pPr>
            <a:endParaRPr lang="en-US" sz="4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53" lvl="1" indent="-485777" algn="l">
              <a:lnSpc>
                <a:spcPts val="6435"/>
              </a:lnSpc>
              <a:buFont typeface="Arial"/>
              <a:buChar char="•"/>
            </a:pP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reflection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on the effectiveness of their learning and business decisions.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774591" y="6649784"/>
            <a:ext cx="5156366" cy="4078217"/>
          </a:xfrm>
          <a:custGeom>
            <a:avLst/>
            <a:gdLst/>
            <a:ahLst/>
            <a:cxnLst/>
            <a:rect l="l" t="t" r="r" b="b"/>
            <a:pathLst>
              <a:path w="5156366" h="4078217">
                <a:moveTo>
                  <a:pt x="0" y="0"/>
                </a:moveTo>
                <a:lnTo>
                  <a:pt x="5156366" y="0"/>
                </a:lnTo>
                <a:lnTo>
                  <a:pt x="5156366" y="4078217"/>
                </a:lnTo>
                <a:lnTo>
                  <a:pt x="0" y="4078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 rot="409896" flipH="1">
            <a:off x="15745870" y="3850403"/>
            <a:ext cx="1540104" cy="1969901"/>
          </a:xfrm>
          <a:custGeom>
            <a:avLst/>
            <a:gdLst/>
            <a:ahLst/>
            <a:cxnLst/>
            <a:rect l="l" t="t" r="r" b="b"/>
            <a:pathLst>
              <a:path w="1540104" h="1969901">
                <a:moveTo>
                  <a:pt x="1540104" y="0"/>
                </a:moveTo>
                <a:lnTo>
                  <a:pt x="0" y="0"/>
                </a:lnTo>
                <a:lnTo>
                  <a:pt x="0" y="1969901"/>
                </a:lnTo>
                <a:lnTo>
                  <a:pt x="1540104" y="1969901"/>
                </a:lnTo>
                <a:lnTo>
                  <a:pt x="15401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Freeform 17"/>
          <p:cNvSpPr/>
          <p:nvPr/>
        </p:nvSpPr>
        <p:spPr>
          <a:xfrm rot="8203441">
            <a:off x="3881095" y="1201494"/>
            <a:ext cx="1955963" cy="552560"/>
          </a:xfrm>
          <a:custGeom>
            <a:avLst/>
            <a:gdLst/>
            <a:ahLst/>
            <a:cxnLst/>
            <a:rect l="l" t="t" r="r" b="b"/>
            <a:pathLst>
              <a:path w="1955963" h="552560">
                <a:moveTo>
                  <a:pt x="0" y="0"/>
                </a:moveTo>
                <a:lnTo>
                  <a:pt x="1955963" y="0"/>
                </a:lnTo>
                <a:lnTo>
                  <a:pt x="1955963" y="552559"/>
                </a:lnTo>
                <a:lnTo>
                  <a:pt x="0" y="552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TextBox 18"/>
          <p:cNvSpPr txBox="1"/>
          <p:nvPr/>
        </p:nvSpPr>
        <p:spPr>
          <a:xfrm>
            <a:off x="5881539" y="325317"/>
            <a:ext cx="6713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 PRODUCE</a:t>
            </a:r>
          </a:p>
        </p:txBody>
      </p:sp>
      <p:sp>
        <p:nvSpPr>
          <p:cNvPr id="19" name="Freeform 19"/>
          <p:cNvSpPr/>
          <p:nvPr/>
        </p:nvSpPr>
        <p:spPr>
          <a:xfrm rot="2846390">
            <a:off x="-977981" y="3068700"/>
            <a:ext cx="1955963" cy="552560"/>
          </a:xfrm>
          <a:custGeom>
            <a:avLst/>
            <a:gdLst/>
            <a:ahLst/>
            <a:cxnLst/>
            <a:rect l="l" t="t" r="r" b="b"/>
            <a:pathLst>
              <a:path w="1955963" h="552560">
                <a:moveTo>
                  <a:pt x="0" y="0"/>
                </a:moveTo>
                <a:lnTo>
                  <a:pt x="1955962" y="0"/>
                </a:lnTo>
                <a:lnTo>
                  <a:pt x="1955962" y="552560"/>
                </a:lnTo>
                <a:lnTo>
                  <a:pt x="0" y="552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0" name="Freeform 20"/>
          <p:cNvSpPr/>
          <p:nvPr/>
        </p:nvSpPr>
        <p:spPr>
          <a:xfrm rot="2846390">
            <a:off x="-1120549" y="5466289"/>
            <a:ext cx="1955963" cy="552560"/>
          </a:xfrm>
          <a:custGeom>
            <a:avLst/>
            <a:gdLst/>
            <a:ahLst/>
            <a:cxnLst/>
            <a:rect l="l" t="t" r="r" b="b"/>
            <a:pathLst>
              <a:path w="1955963" h="552560">
                <a:moveTo>
                  <a:pt x="0" y="0"/>
                </a:moveTo>
                <a:lnTo>
                  <a:pt x="1955963" y="0"/>
                </a:lnTo>
                <a:lnTo>
                  <a:pt x="1955963" y="552560"/>
                </a:lnTo>
                <a:lnTo>
                  <a:pt x="0" y="552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1" name="Freeform 21"/>
          <p:cNvSpPr/>
          <p:nvPr/>
        </p:nvSpPr>
        <p:spPr>
          <a:xfrm rot="9878274" flipH="1">
            <a:off x="9182249" y="3688841"/>
            <a:ext cx="1955963" cy="552560"/>
          </a:xfrm>
          <a:custGeom>
            <a:avLst/>
            <a:gdLst/>
            <a:ahLst/>
            <a:cxnLst/>
            <a:rect l="l" t="t" r="r" b="b"/>
            <a:pathLst>
              <a:path w="1955963" h="552560">
                <a:moveTo>
                  <a:pt x="1955963" y="0"/>
                </a:moveTo>
                <a:lnTo>
                  <a:pt x="0" y="0"/>
                </a:lnTo>
                <a:lnTo>
                  <a:pt x="0" y="552559"/>
                </a:lnTo>
                <a:lnTo>
                  <a:pt x="1955963" y="552559"/>
                </a:lnTo>
                <a:lnTo>
                  <a:pt x="1955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2" name="TextBox 22"/>
          <p:cNvSpPr txBox="1"/>
          <p:nvPr/>
        </p:nvSpPr>
        <p:spPr>
          <a:xfrm>
            <a:off x="11225984" y="3382477"/>
            <a:ext cx="4677114" cy="136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8"/>
              </a:lnSpc>
              <a:spcBef>
                <a:spcPct val="0"/>
              </a:spcBef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greener</a:t>
            </a:r>
            <a:r>
              <a:rPr lang="en-US" sz="25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the business decisions are, </a:t>
            </a: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more points students</a:t>
            </a:r>
            <a:r>
              <a:rPr lang="en-US" sz="25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earn</a:t>
            </a:r>
            <a:r>
              <a:rPr lang="en-US" sz="25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3" name="Freeform 23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0784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2941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9804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6366" y="3114675"/>
            <a:ext cx="18181634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links to </a:t>
            </a: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real-life business practices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European Commission guidelines on sustainability.</a:t>
            </a:r>
          </a:p>
          <a:p>
            <a:pPr algn="l">
              <a:lnSpc>
                <a:spcPts val="6300"/>
              </a:lnSpc>
            </a:pPr>
            <a:endParaRPr lang="en-US" sz="4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provides students</a:t>
            </a: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practical knowledge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skills</a:t>
            </a:r>
            <a:r>
              <a:rPr lang="en-US" sz="4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are directly applicable to real-world scenarios.</a:t>
            </a:r>
          </a:p>
        </p:txBody>
      </p:sp>
      <p:sp>
        <p:nvSpPr>
          <p:cNvPr id="15" name="Freeform 15"/>
          <p:cNvSpPr/>
          <p:nvPr/>
        </p:nvSpPr>
        <p:spPr>
          <a:xfrm rot="-1254366">
            <a:off x="14889953" y="7087937"/>
            <a:ext cx="2337178" cy="1992975"/>
          </a:xfrm>
          <a:custGeom>
            <a:avLst/>
            <a:gdLst/>
            <a:ahLst/>
            <a:cxnLst/>
            <a:rect l="l" t="t" r="r" b="b"/>
            <a:pathLst>
              <a:path w="2337178" h="1992975">
                <a:moveTo>
                  <a:pt x="0" y="0"/>
                </a:moveTo>
                <a:lnTo>
                  <a:pt x="2337178" y="0"/>
                </a:lnTo>
                <a:lnTo>
                  <a:pt x="2337178" y="1992976"/>
                </a:lnTo>
                <a:lnTo>
                  <a:pt x="0" y="1992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>
            <a:off x="14444802" y="8084425"/>
            <a:ext cx="3227481" cy="2100796"/>
          </a:xfrm>
          <a:custGeom>
            <a:avLst/>
            <a:gdLst/>
            <a:ahLst/>
            <a:cxnLst/>
            <a:rect l="l" t="t" r="r" b="b"/>
            <a:pathLst>
              <a:path w="3227481" h="2100796">
                <a:moveTo>
                  <a:pt x="0" y="0"/>
                </a:moveTo>
                <a:lnTo>
                  <a:pt x="3227480" y="0"/>
                </a:lnTo>
                <a:lnTo>
                  <a:pt x="3227480" y="2100796"/>
                </a:lnTo>
                <a:lnTo>
                  <a:pt x="0" y="2100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TextBox 17"/>
          <p:cNvSpPr txBox="1"/>
          <p:nvPr/>
        </p:nvSpPr>
        <p:spPr>
          <a:xfrm>
            <a:off x="7177683" y="933450"/>
            <a:ext cx="393263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RELEVANCE 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6873600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0784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5882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8862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95219" y="3299803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2" y="0"/>
                </a:lnTo>
                <a:lnTo>
                  <a:pt x="1112512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>
            <a:off x="495219" y="5086073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2" y="0"/>
                </a:lnTo>
                <a:lnTo>
                  <a:pt x="1112512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>
            <a:off x="495219" y="6872342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0" y="0"/>
                </a:moveTo>
                <a:lnTo>
                  <a:pt x="1112512" y="0"/>
                </a:lnTo>
                <a:lnTo>
                  <a:pt x="1112512" y="314285"/>
                </a:lnTo>
                <a:lnTo>
                  <a:pt x="0" y="314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Freeform 17"/>
          <p:cNvSpPr/>
          <p:nvPr/>
        </p:nvSpPr>
        <p:spPr>
          <a:xfrm flipH="1" flipV="1">
            <a:off x="5325615" y="4192231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1112512" y="314284"/>
                </a:moveTo>
                <a:lnTo>
                  <a:pt x="0" y="314284"/>
                </a:lnTo>
                <a:lnTo>
                  <a:pt x="0" y="0"/>
                </a:lnTo>
                <a:lnTo>
                  <a:pt x="1112512" y="0"/>
                </a:lnTo>
                <a:lnTo>
                  <a:pt x="1112512" y="3142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Freeform 18"/>
          <p:cNvSpPr/>
          <p:nvPr/>
        </p:nvSpPr>
        <p:spPr>
          <a:xfrm flipH="1" flipV="1">
            <a:off x="5325615" y="5962203"/>
            <a:ext cx="1112512" cy="314285"/>
          </a:xfrm>
          <a:custGeom>
            <a:avLst/>
            <a:gdLst/>
            <a:ahLst/>
            <a:cxnLst/>
            <a:rect l="l" t="t" r="r" b="b"/>
            <a:pathLst>
              <a:path w="1112512" h="314285">
                <a:moveTo>
                  <a:pt x="1112512" y="314284"/>
                </a:moveTo>
                <a:lnTo>
                  <a:pt x="0" y="314284"/>
                </a:lnTo>
                <a:lnTo>
                  <a:pt x="0" y="0"/>
                </a:lnTo>
                <a:lnTo>
                  <a:pt x="1112512" y="0"/>
                </a:lnTo>
                <a:lnTo>
                  <a:pt x="1112512" y="3142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9" name="Freeform 19"/>
          <p:cNvSpPr/>
          <p:nvPr/>
        </p:nvSpPr>
        <p:spPr>
          <a:xfrm rot="-3896691" flipH="1">
            <a:off x="15135966" y="745265"/>
            <a:ext cx="1768250" cy="1279771"/>
          </a:xfrm>
          <a:custGeom>
            <a:avLst/>
            <a:gdLst/>
            <a:ahLst/>
            <a:cxnLst/>
            <a:rect l="l" t="t" r="r" b="b"/>
            <a:pathLst>
              <a:path w="1768250" h="1279771">
                <a:moveTo>
                  <a:pt x="1768249" y="0"/>
                </a:moveTo>
                <a:lnTo>
                  <a:pt x="0" y="0"/>
                </a:lnTo>
                <a:lnTo>
                  <a:pt x="0" y="1279771"/>
                </a:lnTo>
                <a:lnTo>
                  <a:pt x="1768249" y="1279771"/>
                </a:lnTo>
                <a:lnTo>
                  <a:pt x="17682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0" name="Freeform 20"/>
          <p:cNvSpPr/>
          <p:nvPr/>
        </p:nvSpPr>
        <p:spPr>
          <a:xfrm>
            <a:off x="7726417" y="7382860"/>
            <a:ext cx="2835167" cy="2904140"/>
          </a:xfrm>
          <a:custGeom>
            <a:avLst/>
            <a:gdLst/>
            <a:ahLst/>
            <a:cxnLst/>
            <a:rect l="l" t="t" r="r" b="b"/>
            <a:pathLst>
              <a:path w="2835167" h="2904140">
                <a:moveTo>
                  <a:pt x="0" y="0"/>
                </a:moveTo>
                <a:lnTo>
                  <a:pt x="2835166" y="0"/>
                </a:lnTo>
                <a:lnTo>
                  <a:pt x="2835166" y="2904140"/>
                </a:lnTo>
                <a:lnTo>
                  <a:pt x="0" y="2904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1" name="TextBox 21"/>
          <p:cNvSpPr txBox="1"/>
          <p:nvPr/>
        </p:nvSpPr>
        <p:spPr>
          <a:xfrm>
            <a:off x="3079700" y="537527"/>
            <a:ext cx="121285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COMPETENCES THAT ARE DEVELOPED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04336" y="3133413"/>
            <a:ext cx="32611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System thinking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35614" y="4025840"/>
            <a:ext cx="319862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Critical thinking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04336" y="4819967"/>
            <a:ext cx="316879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Political agency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82996" y="5795812"/>
            <a:ext cx="33601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Collective action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04336" y="6776252"/>
            <a:ext cx="38332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4AA5"/>
                </a:solidFill>
                <a:latin typeface="Open Sans"/>
                <a:ea typeface="Open Sans"/>
                <a:cs typeface="Open Sans"/>
                <a:sym typeface="Open Sans"/>
              </a:rPr>
              <a:t>Individual initiative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05750" y="2362631"/>
            <a:ext cx="48303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264AA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Green Competences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49016" y="2362631"/>
            <a:ext cx="48303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 Competences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61658" y="3242653"/>
            <a:ext cx="6444462" cy="450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1822" lvl="1" indent="-345911" algn="l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Searching and managing data, information and digital content</a:t>
            </a:r>
          </a:p>
          <a:p>
            <a:pPr algn="l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1822" lvl="1" indent="-345911" algn="l">
              <a:lnSpc>
                <a:spcPts val="4486"/>
              </a:lnSpc>
              <a:buFont typeface="Arial"/>
              <a:buChar char="•"/>
            </a:pPr>
            <a:r>
              <a:rPr lang="en-US" sz="320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Interacting and engaging in citizenship through digital technologies</a:t>
            </a:r>
          </a:p>
          <a:p>
            <a:pPr algn="l">
              <a:lnSpc>
                <a:spcPts val="4486"/>
              </a:lnSpc>
            </a:pPr>
            <a:endParaRPr lang="en-US" sz="320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Freeform 30"/>
          <p:cNvSpPr/>
          <p:nvPr/>
        </p:nvSpPr>
        <p:spPr>
          <a:xfrm rot="-5548172" flipH="1" flipV="1">
            <a:off x="1391774" y="784737"/>
            <a:ext cx="1768250" cy="1279771"/>
          </a:xfrm>
          <a:custGeom>
            <a:avLst/>
            <a:gdLst/>
            <a:ahLst/>
            <a:cxnLst/>
            <a:rect l="l" t="t" r="r" b="b"/>
            <a:pathLst>
              <a:path w="1768250" h="1279771">
                <a:moveTo>
                  <a:pt x="1768250" y="1279771"/>
                </a:moveTo>
                <a:lnTo>
                  <a:pt x="0" y="1279771"/>
                </a:lnTo>
                <a:lnTo>
                  <a:pt x="0" y="0"/>
                </a:lnTo>
                <a:lnTo>
                  <a:pt x="1768250" y="0"/>
                </a:lnTo>
                <a:lnTo>
                  <a:pt x="1768250" y="127977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1" name="Freeform 31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64706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47843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83922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320694" y="3746696"/>
            <a:ext cx="2635479" cy="1396804"/>
          </a:xfrm>
          <a:custGeom>
            <a:avLst/>
            <a:gdLst/>
            <a:ahLst/>
            <a:cxnLst/>
            <a:rect l="l" t="t" r="r" b="b"/>
            <a:pathLst>
              <a:path w="2635479" h="1396804">
                <a:moveTo>
                  <a:pt x="0" y="0"/>
                </a:moveTo>
                <a:lnTo>
                  <a:pt x="2635479" y="0"/>
                </a:lnTo>
                <a:lnTo>
                  <a:pt x="2635479" y="1396804"/>
                </a:lnTo>
                <a:lnTo>
                  <a:pt x="0" y="139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 rot="-1326357">
            <a:off x="16264972" y="6127419"/>
            <a:ext cx="1366200" cy="1140156"/>
          </a:xfrm>
          <a:custGeom>
            <a:avLst/>
            <a:gdLst/>
            <a:ahLst/>
            <a:cxnLst/>
            <a:rect l="l" t="t" r="r" b="b"/>
            <a:pathLst>
              <a:path w="1366200" h="1140156">
                <a:moveTo>
                  <a:pt x="0" y="0"/>
                </a:moveTo>
                <a:lnTo>
                  <a:pt x="1366200" y="0"/>
                </a:lnTo>
                <a:lnTo>
                  <a:pt x="1366200" y="1140157"/>
                </a:lnTo>
                <a:lnTo>
                  <a:pt x="0" y="1140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>
            <a:off x="6279965" y="7039619"/>
            <a:ext cx="2864035" cy="3247381"/>
          </a:xfrm>
          <a:custGeom>
            <a:avLst/>
            <a:gdLst/>
            <a:ahLst/>
            <a:cxnLst/>
            <a:rect l="l" t="t" r="r" b="b"/>
            <a:pathLst>
              <a:path w="2864035" h="3247381">
                <a:moveTo>
                  <a:pt x="0" y="0"/>
                </a:moveTo>
                <a:lnTo>
                  <a:pt x="2864035" y="0"/>
                </a:lnTo>
                <a:lnTo>
                  <a:pt x="2864035" y="3247381"/>
                </a:lnTo>
                <a:lnTo>
                  <a:pt x="0" y="3247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TextBox 17"/>
          <p:cNvSpPr txBox="1"/>
          <p:nvPr/>
        </p:nvSpPr>
        <p:spPr>
          <a:xfrm>
            <a:off x="0" y="1573025"/>
            <a:ext cx="8578078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Education for climate innovation areas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3608" y="3000692"/>
            <a:ext cx="9499085" cy="421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Raising Awareness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Developing green skills and competences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Changing behaviours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661389" y="1623825"/>
            <a:ext cx="6134100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 methodologies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84798" y="2900174"/>
            <a:ext cx="7070099" cy="391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Project-based learning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Value Creation Pedagogy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98820" lvl="1" indent="-399410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Play-based learning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8666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777358" y="115034"/>
            <a:ext cx="65082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ACTIVITY OVERVIEW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67044" y="4745141"/>
            <a:ext cx="65082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Space</a:t>
            </a:r>
          </a:p>
        </p:txBody>
      </p:sp>
      <p:sp>
        <p:nvSpPr>
          <p:cNvPr id="16" name="Freeform 16"/>
          <p:cNvSpPr/>
          <p:nvPr/>
        </p:nvSpPr>
        <p:spPr>
          <a:xfrm rot="-10800000">
            <a:off x="15314773" y="6145823"/>
            <a:ext cx="1096492" cy="1223266"/>
          </a:xfrm>
          <a:custGeom>
            <a:avLst/>
            <a:gdLst/>
            <a:ahLst/>
            <a:cxnLst/>
            <a:rect l="l" t="t" r="r" b="b"/>
            <a:pathLst>
              <a:path w="1096492" h="1223266">
                <a:moveTo>
                  <a:pt x="0" y="0"/>
                </a:moveTo>
                <a:lnTo>
                  <a:pt x="1096491" y="0"/>
                </a:lnTo>
                <a:lnTo>
                  <a:pt x="1096491" y="1223266"/>
                </a:lnTo>
                <a:lnTo>
                  <a:pt x="0" y="122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TextBox 17"/>
          <p:cNvSpPr txBox="1"/>
          <p:nvPr/>
        </p:nvSpPr>
        <p:spPr>
          <a:xfrm>
            <a:off x="14539731" y="5556036"/>
            <a:ext cx="328569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Online</a:t>
            </a:r>
            <a:r>
              <a:rPr lang="en-US" sz="3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87618" y="6318164"/>
            <a:ext cx="359579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person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87618" y="7397664"/>
            <a:ext cx="64361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64AA5"/>
                </a:solidFill>
                <a:latin typeface="Canva Sans"/>
                <a:ea typeface="Canva Sans"/>
                <a:cs typeface="Canva Sans"/>
                <a:sym typeface="Canva Sans"/>
              </a:rPr>
              <a:t>Accessible via tablets and PCs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46679" y="1495752"/>
            <a:ext cx="282833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Involved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0929" y="2572077"/>
            <a:ext cx="282833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64AA5"/>
                </a:solidFill>
                <a:latin typeface="Canva Sans"/>
                <a:ea typeface="Canva Sans"/>
                <a:cs typeface="Canva Sans"/>
                <a:sym typeface="Canva Sans"/>
              </a:rPr>
              <a:t>Students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0683" y="3261052"/>
            <a:ext cx="282833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Teachers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18826" y="3950028"/>
            <a:ext cx="282833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64AA5"/>
                </a:solidFill>
                <a:latin typeface="Canva Sans"/>
                <a:ea typeface="Canva Sans"/>
                <a:cs typeface="Canva Sans"/>
                <a:sym typeface="Canva Sans"/>
              </a:rPr>
              <a:t>Parents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389311" y="4634241"/>
            <a:ext cx="446783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Stakeholders</a:t>
            </a:r>
          </a:p>
        </p:txBody>
      </p:sp>
      <p:sp>
        <p:nvSpPr>
          <p:cNvPr id="25" name="Freeform 25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388155">
            <a:off x="717993" y="7240664"/>
            <a:ext cx="11440268" cy="8580201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D78B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34928" y="6376202"/>
            <a:ext cx="1708223" cy="170822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75938" y="4092515"/>
            <a:ext cx="1708223" cy="170822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53725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7621" y="8688892"/>
            <a:ext cx="1708223" cy="1708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613">
                <a:alpha val="86667"/>
              </a:srgbClr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16874" flipH="1">
            <a:off x="6284561" y="5546011"/>
            <a:ext cx="1890082" cy="1987657"/>
          </a:xfrm>
          <a:custGeom>
            <a:avLst/>
            <a:gdLst/>
            <a:ahLst/>
            <a:cxnLst/>
            <a:rect l="l" t="t" r="r" b="b"/>
            <a:pathLst>
              <a:path w="1890082" h="1987657">
                <a:moveTo>
                  <a:pt x="1890082" y="0"/>
                </a:moveTo>
                <a:lnTo>
                  <a:pt x="0" y="0"/>
                </a:lnTo>
                <a:lnTo>
                  <a:pt x="0" y="1987657"/>
                </a:lnTo>
                <a:lnTo>
                  <a:pt x="1890082" y="1987657"/>
                </a:lnTo>
                <a:lnTo>
                  <a:pt x="1890082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TextBox 15"/>
          <p:cNvSpPr txBox="1"/>
          <p:nvPr/>
        </p:nvSpPr>
        <p:spPr>
          <a:xfrm>
            <a:off x="1840457" y="3533151"/>
            <a:ext cx="839088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Tablets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PCs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AI tools and platforms </a:t>
            </a:r>
          </a:p>
        </p:txBody>
      </p:sp>
      <p:sp>
        <p:nvSpPr>
          <p:cNvPr id="16" name="Freeform 16"/>
          <p:cNvSpPr/>
          <p:nvPr/>
        </p:nvSpPr>
        <p:spPr>
          <a:xfrm rot="1450192">
            <a:off x="8700571" y="3526701"/>
            <a:ext cx="2635479" cy="1396804"/>
          </a:xfrm>
          <a:custGeom>
            <a:avLst/>
            <a:gdLst/>
            <a:ahLst/>
            <a:cxnLst/>
            <a:rect l="l" t="t" r="r" b="b"/>
            <a:pathLst>
              <a:path w="2635479" h="1396804">
                <a:moveTo>
                  <a:pt x="0" y="0"/>
                </a:moveTo>
                <a:lnTo>
                  <a:pt x="2635479" y="0"/>
                </a:lnTo>
                <a:lnTo>
                  <a:pt x="2635479" y="1396804"/>
                </a:lnTo>
                <a:lnTo>
                  <a:pt x="0" y="1396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Freeform 17"/>
          <p:cNvSpPr/>
          <p:nvPr/>
        </p:nvSpPr>
        <p:spPr>
          <a:xfrm>
            <a:off x="14338296" y="2922618"/>
            <a:ext cx="2194891" cy="1767885"/>
          </a:xfrm>
          <a:custGeom>
            <a:avLst/>
            <a:gdLst/>
            <a:ahLst/>
            <a:cxnLst/>
            <a:rect l="l" t="t" r="r" b="b"/>
            <a:pathLst>
              <a:path w="2194891" h="1767885">
                <a:moveTo>
                  <a:pt x="0" y="0"/>
                </a:moveTo>
                <a:lnTo>
                  <a:pt x="2194891" y="0"/>
                </a:lnTo>
                <a:lnTo>
                  <a:pt x="2194891" y="1767885"/>
                </a:lnTo>
                <a:lnTo>
                  <a:pt x="0" y="1767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TextBox 18"/>
          <p:cNvSpPr txBox="1"/>
          <p:nvPr/>
        </p:nvSpPr>
        <p:spPr>
          <a:xfrm>
            <a:off x="5254154" y="321696"/>
            <a:ext cx="777969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TOOLS AND RESOURCES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3483" y="2161291"/>
            <a:ext cx="558001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 tools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49362" y="5364829"/>
            <a:ext cx="58749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264AA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Physical Materials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27890" y="6613874"/>
            <a:ext cx="5505297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Canva Sans"/>
                <a:ea typeface="Canva Sans"/>
                <a:cs typeface="Canva Sans"/>
                <a:sym typeface="Canva Sans"/>
              </a:rPr>
              <a:t>Sustainable materials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64AA5"/>
                </a:solidFill>
                <a:latin typeface="Canva Sans"/>
                <a:ea typeface="Canva Sans"/>
                <a:cs typeface="Canva Sans"/>
                <a:sym typeface="Canva Sans"/>
              </a:rPr>
              <a:t>Cardboard materials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64AA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0" y="0"/>
            <a:ext cx="2601732" cy="1219562"/>
          </a:xfrm>
          <a:custGeom>
            <a:avLst/>
            <a:gdLst/>
            <a:ahLst/>
            <a:cxnLst/>
            <a:rect l="l" t="t" r="r" b="b"/>
            <a:pathLst>
              <a:path w="2601732" h="1219562">
                <a:moveTo>
                  <a:pt x="0" y="0"/>
                </a:moveTo>
                <a:lnTo>
                  <a:pt x="2601732" y="0"/>
                </a:lnTo>
                <a:lnTo>
                  <a:pt x="2601732" y="1219562"/>
                </a:lnTo>
                <a:lnTo>
                  <a:pt x="0" y="1219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F1E423E1053143A72AC4DF303AC6F5" ma:contentTypeVersion="18" ma:contentTypeDescription="Creare un nuovo documento." ma:contentTypeScope="" ma:versionID="fa1d493c9c2a4a2ace6c4fb264b7a156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f40e2b256d5cff6e90dbbf3d946bd601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AD7E5-806B-4879-B17E-B4A1391EB09F}"/>
</file>

<file path=customXml/itemProps2.xml><?xml version="1.0" encoding="utf-8"?>
<ds:datastoreItem xmlns:ds="http://schemas.openxmlformats.org/officeDocument/2006/customXml" ds:itemID="{6A10C01C-91AA-4FE5-BCE5-2D6C401B9800}"/>
</file>

<file path=customXml/itemProps3.xml><?xml version="1.0" encoding="utf-8"?>
<ds:datastoreItem xmlns:ds="http://schemas.openxmlformats.org/officeDocument/2006/customXml" ds:itemID="{EF7E5156-38B3-4149-84E2-91E17B1E9F3B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370</Words>
  <Application>Microsoft Macintosh PowerPoint</Application>
  <PresentationFormat>Προσαρμογή</PresentationFormat>
  <Paragraphs>103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Open Sans</vt:lpstr>
      <vt:lpstr>Canva Sans</vt:lpstr>
      <vt:lpstr>Canva Sans Bold</vt:lpstr>
      <vt:lpstr>Arial</vt:lpstr>
      <vt:lpstr>Impact</vt:lpstr>
      <vt:lpstr>Open Sans Bold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Kyriaki Maria Papadopoulou</cp:lastModifiedBy>
  <cp:revision>2</cp:revision>
  <dcterms:created xsi:type="dcterms:W3CDTF">2006-08-16T00:00:00Z</dcterms:created>
  <dcterms:modified xsi:type="dcterms:W3CDTF">2024-10-24T15:38:26Z</dcterms:modified>
  <dc:identifier>DAGLOTzQeiI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</Properties>
</file>