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Klein Bold" panose="020B0604020202020204" charset="0"/>
      <p:regular r:id="rId12"/>
      <p:bold r:id="rId13"/>
    </p:embeddedFont>
    <p:embeddedFont>
      <p:font typeface="Helios Bold" panose="020B0604020202020204" charset="0"/>
      <p:regular r:id="rId14"/>
      <p:bold r:id="rId15"/>
    </p:embeddedFont>
    <p:embeddedFont>
      <p:font typeface="Open Sans" panose="020B0604020202020204" charset="0"/>
      <p:regular r:id="rId16"/>
    </p:embeddedFont>
    <p:embeddedFont>
      <p:font typeface="Helios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 Bold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5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30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34.svg"/><Relationship Id="rId7" Type="http://schemas.openxmlformats.org/officeDocument/2006/relationships/image" Target="../media/image3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28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png"/><Relationship Id="rId7" Type="http://schemas.openxmlformats.org/officeDocument/2006/relationships/image" Target="../media/image48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8.svg"/><Relationship Id="rId7" Type="http://schemas.openxmlformats.org/officeDocument/2006/relationships/image" Target="../media/image52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50.sv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118659" y="-4280359"/>
            <a:ext cx="10812392" cy="10812392"/>
          </a:xfrm>
          <a:custGeom>
            <a:avLst/>
            <a:gdLst/>
            <a:ahLst/>
            <a:cxnLst/>
            <a:rect l="l" t="t" r="r" b="b"/>
            <a:pathLst>
              <a:path w="10812392" h="10812392">
                <a:moveTo>
                  <a:pt x="0" y="0"/>
                </a:moveTo>
                <a:lnTo>
                  <a:pt x="10812392" y="0"/>
                </a:lnTo>
                <a:lnTo>
                  <a:pt x="10812392" y="10812392"/>
                </a:lnTo>
                <a:lnTo>
                  <a:pt x="0" y="108123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3" name="Freeform 3"/>
          <p:cNvSpPr/>
          <p:nvPr/>
        </p:nvSpPr>
        <p:spPr>
          <a:xfrm>
            <a:off x="-4058932" y="4432068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3"/>
                </a:lnTo>
                <a:lnTo>
                  <a:pt x="0" y="57643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Freeform 4"/>
          <p:cNvSpPr/>
          <p:nvPr/>
        </p:nvSpPr>
        <p:spPr>
          <a:xfrm>
            <a:off x="-594654" y="7902203"/>
            <a:ext cx="5764383" cy="5764383"/>
          </a:xfrm>
          <a:custGeom>
            <a:avLst/>
            <a:gdLst/>
            <a:ahLst/>
            <a:cxnLst/>
            <a:rect l="l" t="t" r="r" b="b"/>
            <a:pathLst>
              <a:path w="5764383" h="5764383">
                <a:moveTo>
                  <a:pt x="0" y="0"/>
                </a:moveTo>
                <a:lnTo>
                  <a:pt x="5764383" y="0"/>
                </a:lnTo>
                <a:lnTo>
                  <a:pt x="5764383" y="5764382"/>
                </a:lnTo>
                <a:lnTo>
                  <a:pt x="0" y="57643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80000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6" name="TextBox 6"/>
          <p:cNvSpPr txBox="1"/>
          <p:nvPr/>
        </p:nvSpPr>
        <p:spPr>
          <a:xfrm>
            <a:off x="7338652" y="1963361"/>
            <a:ext cx="10129745" cy="657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40"/>
              </a:lnSpc>
            </a:pPr>
            <a:r>
              <a:rPr lang="en-US" sz="7200" b="1">
                <a:solidFill>
                  <a:srgbClr val="153969"/>
                </a:solidFill>
                <a:latin typeface="Klein Bold"/>
                <a:ea typeface="Klein Bold"/>
                <a:cs typeface="Klein Bold"/>
                <a:sym typeface="Klein Bold"/>
              </a:rPr>
              <a:t>AI  AND CLIMATE CHANGE IN LEARNING  COMMUNITIES: </a:t>
            </a:r>
            <a:r>
              <a:rPr lang="en-US" sz="7200" b="1">
                <a:solidFill>
                  <a:srgbClr val="3A78C9"/>
                </a:solidFill>
                <a:latin typeface="Klein Bold"/>
                <a:ea typeface="Klein Bold"/>
                <a:cs typeface="Klein Bold"/>
                <a:sym typeface="Klein Bold"/>
              </a:rPr>
              <a:t>PRACTICAL RECOMMENDATIONS</a:t>
            </a:r>
          </a:p>
          <a:p>
            <a:pPr algn="l">
              <a:lnSpc>
                <a:spcPts val="8640"/>
              </a:lnSpc>
            </a:pPr>
            <a:endParaRPr lang="en-US" sz="7200" b="1">
              <a:solidFill>
                <a:srgbClr val="3A78C9"/>
              </a:solidFill>
              <a:latin typeface="Klein Bold"/>
              <a:ea typeface="Klein Bold"/>
              <a:cs typeface="Klein Bold"/>
              <a:sym typeface="Klein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338652" y="7667252"/>
            <a:ext cx="10574108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Empowering learning communities with practical AI solutions for climate action </a:t>
            </a:r>
          </a:p>
        </p:txBody>
      </p:sp>
      <p:pic>
        <p:nvPicPr>
          <p:cNvPr id="10" name="Immagine 8">
            <a:extLst>
              <a:ext uri="{FF2B5EF4-FFF2-40B4-BE49-F238E27FC236}">
                <a16:creationId xmlns:a16="http://schemas.microsoft.com/office/drawing/2014/main" id="{3E855B62-30CC-48B3-BDF9-4296BA863C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554" y="9180275"/>
            <a:ext cx="1921381" cy="90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5988486"/>
            <a:ext cx="6864842" cy="2507814"/>
            <a:chOff x="0" y="0"/>
            <a:chExt cx="1808024" cy="6604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08024" cy="660494"/>
            </a:xfrm>
            <a:custGeom>
              <a:avLst/>
              <a:gdLst/>
              <a:ahLst/>
              <a:cxnLst/>
              <a:rect l="l" t="t" r="r" b="b"/>
              <a:pathLst>
                <a:path w="1808024" h="660494">
                  <a:moveTo>
                    <a:pt x="0" y="0"/>
                  </a:moveTo>
                  <a:lnTo>
                    <a:pt x="1808024" y="0"/>
                  </a:lnTo>
                  <a:lnTo>
                    <a:pt x="1808024" y="660494"/>
                  </a:lnTo>
                  <a:lnTo>
                    <a:pt x="0" y="660494"/>
                  </a:lnTo>
                  <a:close/>
                </a:path>
              </a:pathLst>
            </a:custGeom>
            <a:solidFill>
              <a:srgbClr val="C0CFE1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1808024" cy="727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65235" y="1028700"/>
            <a:ext cx="7285740" cy="2112010"/>
            <a:chOff x="0" y="0"/>
            <a:chExt cx="9714320" cy="2816013"/>
          </a:xfrm>
        </p:grpSpPr>
        <p:sp>
          <p:nvSpPr>
            <p:cNvPr id="7" name="TextBox 7"/>
            <p:cNvSpPr txBox="1"/>
            <p:nvPr/>
          </p:nvSpPr>
          <p:spPr>
            <a:xfrm>
              <a:off x="0" y="-76200"/>
              <a:ext cx="9714320" cy="1494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99"/>
                </a:lnSpc>
              </a:pPr>
              <a:r>
                <a:rPr lang="en-US" sz="6999" b="1">
                  <a:solidFill>
                    <a:srgbClr val="3A78C9"/>
                  </a:solidFill>
                  <a:latin typeface="Klein Bold"/>
                  <a:ea typeface="Klein Bold"/>
                  <a:cs typeface="Klein Bold"/>
                  <a:sym typeface="Klein Bold"/>
                </a:rPr>
                <a:t>Conclusions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108411"/>
              <a:ext cx="8770288" cy="707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761261"/>
            <a:ext cx="15428344" cy="228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The LAB highlighted AI's potential in enhancing climate education: AI-powered tools effectively simulate real-world scenarios, fostering critical thinking and promoting ethical reasoning among students. AI is more than just technology; it's a crucial tool for empowering the next generation to tackle climate change.</a:t>
            </a:r>
          </a:p>
          <a:p>
            <a:pPr algn="just">
              <a:lnSpc>
                <a:spcPts val="3639"/>
              </a:lnSpc>
              <a:spcBef>
                <a:spcPct val="0"/>
              </a:spcBef>
            </a:pPr>
            <a:endParaRPr lang="en-US" sz="2599" dirty="0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just">
              <a:lnSpc>
                <a:spcPts val="3639"/>
              </a:lnSpc>
              <a:spcBef>
                <a:spcPct val="0"/>
              </a:spcBef>
            </a:pPr>
            <a:endParaRPr lang="en-US" sz="2599" dirty="0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9863961" y="5988486"/>
            <a:ext cx="7130683" cy="2507814"/>
            <a:chOff x="0" y="0"/>
            <a:chExt cx="1878040" cy="6604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78040" cy="660494"/>
            </a:xfrm>
            <a:custGeom>
              <a:avLst/>
              <a:gdLst/>
              <a:ahLst/>
              <a:cxnLst/>
              <a:rect l="l" t="t" r="r" b="b"/>
              <a:pathLst>
                <a:path w="1878040" h="660494">
                  <a:moveTo>
                    <a:pt x="0" y="0"/>
                  </a:moveTo>
                  <a:lnTo>
                    <a:pt x="1878040" y="0"/>
                  </a:lnTo>
                  <a:lnTo>
                    <a:pt x="1878040" y="660494"/>
                  </a:lnTo>
                  <a:lnTo>
                    <a:pt x="0" y="660494"/>
                  </a:lnTo>
                  <a:close/>
                </a:path>
              </a:pathLst>
            </a:custGeom>
            <a:solidFill>
              <a:srgbClr val="C0CFE1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1878040" cy="7271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28700" y="5499903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4" name="Freeform 14"/>
          <p:cNvSpPr/>
          <p:nvPr/>
        </p:nvSpPr>
        <p:spPr>
          <a:xfrm>
            <a:off x="9863961" y="5518191"/>
            <a:ext cx="7315200" cy="36576"/>
          </a:xfrm>
          <a:custGeom>
            <a:avLst/>
            <a:gdLst/>
            <a:ahLst/>
            <a:cxnLst/>
            <a:rect l="l" t="t" r="r" b="b"/>
            <a:pathLst>
              <a:path w="7315200" h="36576">
                <a:moveTo>
                  <a:pt x="0" y="0"/>
                </a:moveTo>
                <a:lnTo>
                  <a:pt x="7315200" y="0"/>
                </a:lnTo>
                <a:lnTo>
                  <a:pt x="7315200" y="36576"/>
                </a:lnTo>
                <a:lnTo>
                  <a:pt x="0" y="365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5" name="TextBox 15"/>
          <p:cNvSpPr txBox="1"/>
          <p:nvPr/>
        </p:nvSpPr>
        <p:spPr>
          <a:xfrm>
            <a:off x="1179344" y="6070224"/>
            <a:ext cx="6033335" cy="228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39" lvl="1" indent="-280669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Pilot the game in schools across Europe and promote the initatives</a:t>
            </a:r>
          </a:p>
          <a:p>
            <a:pPr marL="561339" lvl="1" indent="-280669" algn="l">
              <a:lnSpc>
                <a:spcPts val="3639"/>
              </a:lnSpc>
              <a:spcBef>
                <a:spcPct val="0"/>
              </a:spcBef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Collaborate with policymakers to integrate AI-driven climate education into curricula.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045169" y="6065738"/>
            <a:ext cx="6768267" cy="182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Educators and administrators can begin implementing these ideas, contributing to a movement that empowers students to tackle global climate challenges with AI.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863961" y="4833015"/>
            <a:ext cx="2920030" cy="462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b="1" u="none" strike="noStrike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Call to action: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4833015"/>
            <a:ext cx="1848371" cy="462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Next Steps:</a:t>
            </a:r>
          </a:p>
        </p:txBody>
      </p:sp>
      <p:pic>
        <p:nvPicPr>
          <p:cNvPr id="22" name="Immagine 8">
            <a:extLst>
              <a:ext uri="{FF2B5EF4-FFF2-40B4-BE49-F238E27FC236}">
                <a16:creationId xmlns:a16="http://schemas.microsoft.com/office/drawing/2014/main" id="{3E855B62-30CC-48B3-BDF9-4296BA863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554" y="9180275"/>
            <a:ext cx="1921381" cy="90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187593" y="-2038237"/>
            <a:ext cx="13960430" cy="13960430"/>
          </a:xfrm>
          <a:custGeom>
            <a:avLst/>
            <a:gdLst/>
            <a:ahLst/>
            <a:cxnLst/>
            <a:rect l="l" t="t" r="r" b="b"/>
            <a:pathLst>
              <a:path w="13960430" h="13960430">
                <a:moveTo>
                  <a:pt x="0" y="0"/>
                </a:moveTo>
                <a:lnTo>
                  <a:pt x="13960431" y="0"/>
                </a:lnTo>
                <a:lnTo>
                  <a:pt x="13960431" y="13960430"/>
                </a:lnTo>
                <a:lnTo>
                  <a:pt x="0" y="13960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grpSp>
        <p:nvGrpSpPr>
          <p:cNvPr id="3" name="Group 3"/>
          <p:cNvGrpSpPr/>
          <p:nvPr/>
        </p:nvGrpSpPr>
        <p:grpSpPr>
          <a:xfrm>
            <a:off x="453340" y="3463065"/>
            <a:ext cx="6338019" cy="4261158"/>
            <a:chOff x="87361" y="-1026108"/>
            <a:chExt cx="8450692" cy="5681544"/>
          </a:xfrm>
        </p:grpSpPr>
        <p:sp>
          <p:nvSpPr>
            <p:cNvPr id="4" name="TextBox 4"/>
            <p:cNvSpPr txBox="1"/>
            <p:nvPr/>
          </p:nvSpPr>
          <p:spPr>
            <a:xfrm>
              <a:off x="87361" y="-1026108"/>
              <a:ext cx="8450692" cy="39437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828"/>
                </a:lnSpc>
              </a:pPr>
              <a:r>
                <a:rPr lang="en-US" sz="6021" b="1" dirty="0">
                  <a:solidFill>
                    <a:srgbClr val="3A78C9"/>
                  </a:solidFill>
                  <a:latin typeface="Klein Bold"/>
                  <a:ea typeface="Klein Bold"/>
                  <a:cs typeface="Klein Bold"/>
                  <a:sym typeface="Klein Bold"/>
                </a:rPr>
                <a:t>AI INTEGRATION IN CLIMATE EDUCATION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7361" y="3526921"/>
              <a:ext cx="8045172" cy="1128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45"/>
                </a:lnSpc>
              </a:pPr>
              <a:r>
                <a:rPr lang="en-US" sz="2389" dirty="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Exploring the role of AI in </a:t>
              </a:r>
              <a:r>
                <a:rPr lang="en-US" sz="2389" dirty="0" smtClean="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Addressing </a:t>
              </a:r>
              <a:r>
                <a:rPr lang="en-US" sz="2389" dirty="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Climate Change Challenges 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8008915" y="1019175"/>
            <a:ext cx="1821708" cy="1821708"/>
          </a:xfrm>
          <a:custGeom>
            <a:avLst/>
            <a:gdLst/>
            <a:ahLst/>
            <a:cxnLst/>
            <a:rect l="l" t="t" r="r" b="b"/>
            <a:pathLst>
              <a:path w="1821708" h="1821708">
                <a:moveTo>
                  <a:pt x="0" y="0"/>
                </a:moveTo>
                <a:lnTo>
                  <a:pt x="1821708" y="0"/>
                </a:lnTo>
                <a:lnTo>
                  <a:pt x="1821708" y="1821708"/>
                </a:lnTo>
                <a:lnTo>
                  <a:pt x="0" y="1821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4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7" name="Freeform 7"/>
          <p:cNvSpPr/>
          <p:nvPr/>
        </p:nvSpPr>
        <p:spPr>
          <a:xfrm>
            <a:off x="8198087" y="1208347"/>
            <a:ext cx="1443365" cy="1443365"/>
          </a:xfrm>
          <a:custGeom>
            <a:avLst/>
            <a:gdLst/>
            <a:ahLst/>
            <a:cxnLst/>
            <a:rect l="l" t="t" r="r" b="b"/>
            <a:pathLst>
              <a:path w="1443365" h="1443365">
                <a:moveTo>
                  <a:pt x="0" y="0"/>
                </a:moveTo>
                <a:lnTo>
                  <a:pt x="1443365" y="0"/>
                </a:lnTo>
                <a:lnTo>
                  <a:pt x="1443365" y="1443365"/>
                </a:lnTo>
                <a:lnTo>
                  <a:pt x="0" y="1443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8" name="Freeform 8"/>
          <p:cNvSpPr/>
          <p:nvPr/>
        </p:nvSpPr>
        <p:spPr>
          <a:xfrm>
            <a:off x="8706983" y="1646657"/>
            <a:ext cx="425574" cy="566744"/>
          </a:xfrm>
          <a:custGeom>
            <a:avLst/>
            <a:gdLst/>
            <a:ahLst/>
            <a:cxnLst/>
            <a:rect l="l" t="t" r="r" b="b"/>
            <a:pathLst>
              <a:path w="425574" h="566744">
                <a:moveTo>
                  <a:pt x="0" y="0"/>
                </a:moveTo>
                <a:lnTo>
                  <a:pt x="425573" y="0"/>
                </a:lnTo>
                <a:lnTo>
                  <a:pt x="425573" y="566744"/>
                </a:lnTo>
                <a:lnTo>
                  <a:pt x="0" y="566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grpSp>
        <p:nvGrpSpPr>
          <p:cNvPr id="9" name="Group 9"/>
          <p:cNvGrpSpPr/>
          <p:nvPr/>
        </p:nvGrpSpPr>
        <p:grpSpPr>
          <a:xfrm>
            <a:off x="10330846" y="998406"/>
            <a:ext cx="7468863" cy="2236022"/>
            <a:chOff x="0" y="0"/>
            <a:chExt cx="9958484" cy="298136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19050"/>
              <a:ext cx="9958484" cy="69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66"/>
                </a:lnSpc>
                <a:spcBef>
                  <a:spcPct val="0"/>
                </a:spcBef>
              </a:pPr>
              <a:r>
                <a:rPr lang="en-US" sz="3388" b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Importance of AI Integration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22892"/>
              <a:ext cx="9958484" cy="2158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06"/>
                </a:lnSpc>
                <a:spcBef>
                  <a:spcPct val="0"/>
                </a:spcBef>
              </a:pPr>
              <a:r>
                <a:rPr lang="en-US" sz="2361" spc="-4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AI integr</a:t>
              </a:r>
              <a:r>
                <a:rPr lang="en-US" sz="2361" u="none" spc="-4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ation enhances climate change education by analyzing vast datasets, predicting trends, and fostering informed decision-making.</a:t>
              </a:r>
            </a:p>
            <a:p>
              <a:pPr marL="0" lvl="0" indent="0" algn="just">
                <a:lnSpc>
                  <a:spcPts val="3306"/>
                </a:lnSpc>
                <a:spcBef>
                  <a:spcPct val="0"/>
                </a:spcBef>
              </a:pPr>
              <a:endParaRPr lang="en-US" sz="2361" u="none" spc="-4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>
            <a:off x="8075590" y="4232646"/>
            <a:ext cx="1821708" cy="1821708"/>
          </a:xfrm>
          <a:custGeom>
            <a:avLst/>
            <a:gdLst/>
            <a:ahLst/>
            <a:cxnLst/>
            <a:rect l="l" t="t" r="r" b="b"/>
            <a:pathLst>
              <a:path w="1821708" h="1821708">
                <a:moveTo>
                  <a:pt x="0" y="0"/>
                </a:moveTo>
                <a:lnTo>
                  <a:pt x="1821708" y="0"/>
                </a:lnTo>
                <a:lnTo>
                  <a:pt x="1821708" y="1821708"/>
                </a:lnTo>
                <a:lnTo>
                  <a:pt x="0" y="1821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4999"/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3" name="Freeform 13"/>
          <p:cNvSpPr/>
          <p:nvPr/>
        </p:nvSpPr>
        <p:spPr>
          <a:xfrm>
            <a:off x="8264762" y="4421817"/>
            <a:ext cx="1443365" cy="1443365"/>
          </a:xfrm>
          <a:custGeom>
            <a:avLst/>
            <a:gdLst/>
            <a:ahLst/>
            <a:cxnLst/>
            <a:rect l="l" t="t" r="r" b="b"/>
            <a:pathLst>
              <a:path w="1443365" h="1443365">
                <a:moveTo>
                  <a:pt x="0" y="0"/>
                </a:moveTo>
                <a:lnTo>
                  <a:pt x="1443365" y="0"/>
                </a:lnTo>
                <a:lnTo>
                  <a:pt x="1443365" y="1443366"/>
                </a:lnTo>
                <a:lnTo>
                  <a:pt x="0" y="14433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grpSp>
        <p:nvGrpSpPr>
          <p:cNvPr id="14" name="Group 14"/>
          <p:cNvGrpSpPr/>
          <p:nvPr/>
        </p:nvGrpSpPr>
        <p:grpSpPr>
          <a:xfrm>
            <a:off x="10330846" y="4026242"/>
            <a:ext cx="7468863" cy="2254616"/>
            <a:chOff x="0" y="0"/>
            <a:chExt cx="9958484" cy="3006154"/>
          </a:xfrm>
        </p:grpSpPr>
        <p:sp>
          <p:nvSpPr>
            <p:cNvPr id="15" name="TextBox 15"/>
            <p:cNvSpPr txBox="1"/>
            <p:nvPr/>
          </p:nvSpPr>
          <p:spPr>
            <a:xfrm>
              <a:off x="0" y="-19050"/>
              <a:ext cx="9958484" cy="69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66"/>
                </a:lnSpc>
                <a:spcBef>
                  <a:spcPct val="0"/>
                </a:spcBef>
              </a:pPr>
              <a:r>
                <a:rPr lang="en-US" sz="3388" b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Key Issues Identified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803312"/>
              <a:ext cx="9958484" cy="2202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06"/>
                </a:lnSpc>
                <a:spcBef>
                  <a:spcPct val="0"/>
                </a:spcBef>
              </a:pPr>
              <a:r>
                <a:rPr lang="en-US" sz="2361" spc="-4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Ch</a:t>
              </a:r>
              <a:r>
                <a:rPr lang="en-US" sz="2361" u="none" spc="-4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allenges include limited experience with AI tools and technologies, as well as a general lack of awareness regarding AI applications in climate change mitigation.</a:t>
              </a:r>
            </a:p>
            <a:p>
              <a:pPr marL="0" lvl="0" indent="0" algn="just">
                <a:lnSpc>
                  <a:spcPts val="3306"/>
                </a:lnSpc>
                <a:spcBef>
                  <a:spcPct val="0"/>
                </a:spcBef>
              </a:pPr>
              <a:endParaRPr lang="en-US" sz="2361" u="none" spc="-4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17" name="Freeform 17"/>
          <p:cNvSpPr/>
          <p:nvPr/>
        </p:nvSpPr>
        <p:spPr>
          <a:xfrm>
            <a:off x="8075590" y="7445004"/>
            <a:ext cx="1821708" cy="1821708"/>
          </a:xfrm>
          <a:custGeom>
            <a:avLst/>
            <a:gdLst/>
            <a:ahLst/>
            <a:cxnLst/>
            <a:rect l="l" t="t" r="r" b="b"/>
            <a:pathLst>
              <a:path w="1821708" h="1821708">
                <a:moveTo>
                  <a:pt x="0" y="0"/>
                </a:moveTo>
                <a:lnTo>
                  <a:pt x="1821708" y="0"/>
                </a:lnTo>
                <a:lnTo>
                  <a:pt x="1821708" y="1821708"/>
                </a:lnTo>
                <a:lnTo>
                  <a:pt x="0" y="182170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44999"/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8" name="Freeform 18"/>
          <p:cNvSpPr/>
          <p:nvPr/>
        </p:nvSpPr>
        <p:spPr>
          <a:xfrm>
            <a:off x="8264762" y="7634176"/>
            <a:ext cx="1443365" cy="1443365"/>
          </a:xfrm>
          <a:custGeom>
            <a:avLst/>
            <a:gdLst/>
            <a:ahLst/>
            <a:cxnLst/>
            <a:rect l="l" t="t" r="r" b="b"/>
            <a:pathLst>
              <a:path w="1443365" h="1443365">
                <a:moveTo>
                  <a:pt x="0" y="0"/>
                </a:moveTo>
                <a:lnTo>
                  <a:pt x="1443365" y="0"/>
                </a:lnTo>
                <a:lnTo>
                  <a:pt x="1443365" y="1443365"/>
                </a:lnTo>
                <a:lnTo>
                  <a:pt x="0" y="14433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grpSp>
        <p:nvGrpSpPr>
          <p:cNvPr id="19" name="Group 19"/>
          <p:cNvGrpSpPr/>
          <p:nvPr/>
        </p:nvGrpSpPr>
        <p:grpSpPr>
          <a:xfrm>
            <a:off x="10330846" y="6973757"/>
            <a:ext cx="7468863" cy="2694257"/>
            <a:chOff x="0" y="0"/>
            <a:chExt cx="9958484" cy="3592342"/>
          </a:xfrm>
        </p:grpSpPr>
        <p:sp>
          <p:nvSpPr>
            <p:cNvPr id="20" name="TextBox 20"/>
            <p:cNvSpPr txBox="1"/>
            <p:nvPr/>
          </p:nvSpPr>
          <p:spPr>
            <a:xfrm>
              <a:off x="0" y="-19050"/>
              <a:ext cx="9958484" cy="6971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66"/>
                </a:lnSpc>
                <a:spcBef>
                  <a:spcPct val="0"/>
                </a:spcBef>
              </a:pPr>
              <a:r>
                <a:rPr lang="en-US" sz="3388" b="1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Aim of the Initiative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830794"/>
              <a:ext cx="9958484" cy="27615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10"/>
                </a:lnSpc>
                <a:spcBef>
                  <a:spcPct val="0"/>
                </a:spcBef>
              </a:pPr>
              <a:r>
                <a:rPr lang="en-US" sz="2364" spc="-4" dirty="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The initi</a:t>
              </a:r>
              <a:r>
                <a:rPr lang="en-US" sz="2364" u="none" spc="-4" dirty="0">
                  <a:solidFill>
                    <a:srgbClr val="2A2E3A"/>
                  </a:solidFill>
                  <a:latin typeface="Helios"/>
                  <a:ea typeface="Helios"/>
                  <a:cs typeface="Helios"/>
                  <a:sym typeface="Helios"/>
                </a:rPr>
                <a:t>ative seeks to provide actionable recommendations rooted in both climate science and social sciences, bridging the gap between theory and practical implementation.</a:t>
              </a:r>
            </a:p>
            <a:p>
              <a:pPr marL="0" lvl="0" indent="0" algn="just">
                <a:lnSpc>
                  <a:spcPts val="3310"/>
                </a:lnSpc>
                <a:spcBef>
                  <a:spcPct val="0"/>
                </a:spcBef>
              </a:pPr>
              <a:endParaRPr lang="en-US" sz="2364" u="none" spc="-4" dirty="0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8651216" y="4805196"/>
            <a:ext cx="670457" cy="676608"/>
          </a:xfrm>
          <a:custGeom>
            <a:avLst/>
            <a:gdLst/>
            <a:ahLst/>
            <a:cxnLst/>
            <a:rect l="l" t="t" r="r" b="b"/>
            <a:pathLst>
              <a:path w="670457" h="676608">
                <a:moveTo>
                  <a:pt x="0" y="0"/>
                </a:moveTo>
                <a:lnTo>
                  <a:pt x="670457" y="0"/>
                </a:lnTo>
                <a:lnTo>
                  <a:pt x="670457" y="676608"/>
                </a:lnTo>
                <a:lnTo>
                  <a:pt x="0" y="6766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23" name="Freeform 23"/>
          <p:cNvSpPr/>
          <p:nvPr/>
        </p:nvSpPr>
        <p:spPr>
          <a:xfrm>
            <a:off x="8773658" y="8042199"/>
            <a:ext cx="442544" cy="627318"/>
          </a:xfrm>
          <a:custGeom>
            <a:avLst/>
            <a:gdLst/>
            <a:ahLst/>
            <a:cxnLst/>
            <a:rect l="l" t="t" r="r" b="b"/>
            <a:pathLst>
              <a:path w="442544" h="627318">
                <a:moveTo>
                  <a:pt x="0" y="0"/>
                </a:moveTo>
                <a:lnTo>
                  <a:pt x="442544" y="0"/>
                </a:lnTo>
                <a:lnTo>
                  <a:pt x="442544" y="627318"/>
                </a:lnTo>
                <a:lnTo>
                  <a:pt x="0" y="6273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pic>
        <p:nvPicPr>
          <p:cNvPr id="28" name="Immagine 8">
            <a:extLst>
              <a:ext uri="{FF2B5EF4-FFF2-40B4-BE49-F238E27FC236}">
                <a16:creationId xmlns:a16="http://schemas.microsoft.com/office/drawing/2014/main" id="{3E855B62-30CC-48B3-BDF9-4296BA863C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554" y="9180275"/>
            <a:ext cx="1921381" cy="90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028700" y="3895556"/>
            <a:ext cx="1364551" cy="1247944"/>
          </a:xfrm>
          <a:custGeom>
            <a:avLst/>
            <a:gdLst/>
            <a:ahLst/>
            <a:cxnLst/>
            <a:rect l="l" t="t" r="r" b="b"/>
            <a:pathLst>
              <a:path w="1364551" h="1247944">
                <a:moveTo>
                  <a:pt x="0" y="0"/>
                </a:moveTo>
                <a:lnTo>
                  <a:pt x="1364551" y="0"/>
                </a:lnTo>
                <a:lnTo>
                  <a:pt x="1364551" y="1247944"/>
                </a:lnTo>
                <a:lnTo>
                  <a:pt x="0" y="12479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grpSp>
        <p:nvGrpSpPr>
          <p:cNvPr id="4" name="Group 4"/>
          <p:cNvGrpSpPr/>
          <p:nvPr/>
        </p:nvGrpSpPr>
        <p:grpSpPr>
          <a:xfrm>
            <a:off x="7930266" y="2195312"/>
            <a:ext cx="9304457" cy="6521279"/>
            <a:chOff x="0" y="0"/>
            <a:chExt cx="10498820" cy="7358380"/>
          </a:xfrm>
        </p:grpSpPr>
        <p:sp>
          <p:nvSpPr>
            <p:cNvPr id="5" name="Freeform 5"/>
            <p:cNvSpPr/>
            <p:nvPr/>
          </p:nvSpPr>
          <p:spPr>
            <a:xfrm>
              <a:off x="605496" y="585470"/>
              <a:ext cx="9287827" cy="4354830"/>
            </a:xfrm>
            <a:custGeom>
              <a:avLst/>
              <a:gdLst/>
              <a:ahLst/>
              <a:cxnLst/>
              <a:rect l="l" t="t" r="r" b="b"/>
              <a:pathLst>
                <a:path w="9287827" h="4354830">
                  <a:moveTo>
                    <a:pt x="0" y="0"/>
                  </a:moveTo>
                  <a:lnTo>
                    <a:pt x="9287827" y="0"/>
                  </a:lnTo>
                  <a:lnTo>
                    <a:pt x="9287827" y="4354830"/>
                  </a:lnTo>
                  <a:lnTo>
                    <a:pt x="0" y="4354830"/>
                  </a:lnTo>
                  <a:close/>
                </a:path>
              </a:pathLst>
            </a:custGeom>
            <a:blipFill>
              <a:blip r:embed="rId4"/>
              <a:stretch>
                <a:fillRect l="-6519" t="-18450" r="-8474" b="-19504"/>
              </a:stretch>
            </a:blipFill>
          </p:spPr>
          <p:txBody>
            <a:bodyPr/>
            <a:lstStyle/>
            <a:p>
              <a:endParaRPr lang="en-NL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655785" y="4452853"/>
            <a:ext cx="5246875" cy="137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Hands-on learning experience: </a:t>
            </a:r>
          </a:p>
          <a:p>
            <a:pPr algn="l">
              <a:lnSpc>
                <a:spcPts val="3639"/>
              </a:lnSpc>
            </a:pPr>
            <a:endParaRPr lang="en-US" sz="2599" b="1">
              <a:solidFill>
                <a:srgbClr val="000000"/>
              </a:solidFill>
              <a:latin typeface="Helios Bold"/>
              <a:ea typeface="Helios Bold"/>
              <a:cs typeface="Helios Bold"/>
              <a:sym typeface="Helios Bold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 b="1">
              <a:solidFill>
                <a:srgbClr val="000000"/>
              </a:solidFill>
              <a:latin typeface="Helios Bold"/>
              <a:ea typeface="Helios Bold"/>
              <a:cs typeface="Helios Bold"/>
              <a:sym typeface="Helios Bold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966435" y="5455952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8" name="Freeform 8"/>
          <p:cNvSpPr/>
          <p:nvPr/>
        </p:nvSpPr>
        <p:spPr>
          <a:xfrm>
            <a:off x="1028700" y="7600907"/>
            <a:ext cx="2337648" cy="2107037"/>
          </a:xfrm>
          <a:custGeom>
            <a:avLst/>
            <a:gdLst/>
            <a:ahLst/>
            <a:cxnLst/>
            <a:rect l="l" t="t" r="r" b="b"/>
            <a:pathLst>
              <a:path w="2337648" h="2107037">
                <a:moveTo>
                  <a:pt x="0" y="0"/>
                </a:moveTo>
                <a:lnTo>
                  <a:pt x="2337648" y="0"/>
                </a:lnTo>
                <a:lnTo>
                  <a:pt x="2337648" y="2107037"/>
                </a:lnTo>
                <a:lnTo>
                  <a:pt x="0" y="21070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9" name="TextBox 9"/>
          <p:cNvSpPr txBox="1"/>
          <p:nvPr/>
        </p:nvSpPr>
        <p:spPr>
          <a:xfrm>
            <a:off x="1028700" y="814573"/>
            <a:ext cx="16754018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5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RECOMMENDATION 1:  </a:t>
            </a:r>
            <a:r>
              <a:rPr lang="en-US" sz="56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AI-POWERED CLIMATE MODELS.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763000" y="7048500"/>
            <a:ext cx="8471723" cy="182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Use AI software to simulate the impact of different environmental policies on their local ecosystem. Incorporate AI tools that model climate scenarios based on real-time data into science classes.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5572358"/>
            <a:ext cx="6271451" cy="1372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u="none" strike="noStrike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Incorporate AI tools that analyze environmental data and predict future climate conditions</a:t>
            </a:r>
          </a:p>
        </p:txBody>
      </p:sp>
      <p:pic>
        <p:nvPicPr>
          <p:cNvPr id="15" name="Immagine 8">
            <a:extLst>
              <a:ext uri="{FF2B5EF4-FFF2-40B4-BE49-F238E27FC236}">
                <a16:creationId xmlns:a16="http://schemas.microsoft.com/office/drawing/2014/main" id="{3E855B62-30CC-48B3-BDF9-4296BA863C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554" y="9180275"/>
            <a:ext cx="1921381" cy="90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16262" y="3710351"/>
            <a:ext cx="702063" cy="995193"/>
          </a:xfrm>
          <a:custGeom>
            <a:avLst/>
            <a:gdLst/>
            <a:ahLst/>
            <a:cxnLst/>
            <a:rect l="l" t="t" r="r" b="b"/>
            <a:pathLst>
              <a:path w="702063" h="995193">
                <a:moveTo>
                  <a:pt x="0" y="0"/>
                </a:moveTo>
                <a:lnTo>
                  <a:pt x="702063" y="0"/>
                </a:lnTo>
                <a:lnTo>
                  <a:pt x="702063" y="995193"/>
                </a:lnTo>
                <a:lnTo>
                  <a:pt x="0" y="9951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Freeform 4"/>
          <p:cNvSpPr/>
          <p:nvPr/>
        </p:nvSpPr>
        <p:spPr>
          <a:xfrm>
            <a:off x="666521" y="6240641"/>
            <a:ext cx="1221152" cy="1373484"/>
          </a:xfrm>
          <a:custGeom>
            <a:avLst/>
            <a:gdLst/>
            <a:ahLst/>
            <a:cxnLst/>
            <a:rect l="l" t="t" r="r" b="b"/>
            <a:pathLst>
              <a:path w="1221152" h="1373484">
                <a:moveTo>
                  <a:pt x="0" y="0"/>
                </a:moveTo>
                <a:lnTo>
                  <a:pt x="1221153" y="0"/>
                </a:lnTo>
                <a:lnTo>
                  <a:pt x="1221153" y="1373484"/>
                </a:lnTo>
                <a:lnTo>
                  <a:pt x="0" y="13734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5" name="Freeform 5"/>
          <p:cNvSpPr/>
          <p:nvPr/>
        </p:nvSpPr>
        <p:spPr>
          <a:xfrm>
            <a:off x="11052382" y="3341121"/>
            <a:ext cx="8209480" cy="8209480"/>
          </a:xfrm>
          <a:custGeom>
            <a:avLst/>
            <a:gdLst/>
            <a:ahLst/>
            <a:cxnLst/>
            <a:rect l="l" t="t" r="r" b="b"/>
            <a:pathLst>
              <a:path w="8209480" h="8209480">
                <a:moveTo>
                  <a:pt x="0" y="0"/>
                </a:moveTo>
                <a:lnTo>
                  <a:pt x="8209480" y="0"/>
                </a:lnTo>
                <a:lnTo>
                  <a:pt x="8209480" y="8209481"/>
                </a:lnTo>
                <a:lnTo>
                  <a:pt x="0" y="82094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6" name="TextBox 6"/>
          <p:cNvSpPr txBox="1"/>
          <p:nvPr/>
        </p:nvSpPr>
        <p:spPr>
          <a:xfrm>
            <a:off x="816262" y="814573"/>
            <a:ext cx="16966456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5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RECOMMENDATION 2:  </a:t>
            </a:r>
            <a:r>
              <a:rPr lang="en-US" sz="56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PERSONALISED LEARNING EXPERIENCES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87674" y="3904174"/>
            <a:ext cx="6563970" cy="1536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Create AI-driven scenarios allowing students to delve into climate change topics at their own pace.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73696" y="6173966"/>
            <a:ext cx="6191926" cy="308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90"/>
              </a:lnSpc>
              <a:spcBef>
                <a:spcPct val="0"/>
              </a:spcBef>
            </a:pPr>
            <a:r>
              <a:rPr lang="en-US" sz="2921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AI platforms guide students towards personalized understanding and engagement with climate change concepts</a:t>
            </a:r>
          </a:p>
          <a:p>
            <a:pPr algn="just">
              <a:lnSpc>
                <a:spcPts val="4090"/>
              </a:lnSpc>
              <a:spcBef>
                <a:spcPct val="0"/>
              </a:spcBef>
            </a:pPr>
            <a:endParaRPr lang="en-US" sz="2921" dirty="0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just">
              <a:lnSpc>
                <a:spcPts val="4090"/>
              </a:lnSpc>
              <a:spcBef>
                <a:spcPct val="0"/>
              </a:spcBef>
            </a:pPr>
            <a:endParaRPr lang="en-US" sz="2921" dirty="0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sp>
        <p:nvSpPr>
          <p:cNvPr id="9" name="TextBox 9"/>
          <p:cNvSpPr txBox="1"/>
          <p:nvPr/>
        </p:nvSpPr>
        <p:spPr>
          <a:xfrm rot="-2996163">
            <a:off x="9688982" y="4028885"/>
            <a:ext cx="4131871" cy="1292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89"/>
              </a:lnSpc>
              <a:spcBef>
                <a:spcPct val="0"/>
              </a:spcBef>
            </a:pPr>
            <a:r>
              <a:rPr lang="en-US" sz="4849" b="1">
                <a:solidFill>
                  <a:srgbClr val="153969"/>
                </a:solidFill>
                <a:latin typeface="Helios Bold"/>
                <a:ea typeface="Helios Bold"/>
                <a:cs typeface="Helios Bold"/>
                <a:sym typeface="Helios Bold"/>
              </a:rPr>
              <a:t>BASED ON...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19924" y="5760888"/>
            <a:ext cx="2696021" cy="594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PROGRESS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579047" y="9005446"/>
            <a:ext cx="2510507" cy="606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  <a:spcBef>
                <a:spcPct val="0"/>
              </a:spcBef>
            </a:pPr>
            <a:r>
              <a:rPr lang="en-US" sz="3499" b="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INTERESTS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179126" y="4691865"/>
            <a:ext cx="5080174" cy="57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 dirty="0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PREVIOUS KNOWLEDGE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503786" y="6851183"/>
            <a:ext cx="6784214" cy="564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dirty="0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DIFFICULTIES       MATERIALS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79126" y="8026886"/>
            <a:ext cx="6413674" cy="542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19"/>
              </a:lnSpc>
              <a:spcBef>
                <a:spcPct val="0"/>
              </a:spcBef>
            </a:pPr>
            <a:r>
              <a:rPr lang="en-US" sz="3299" b="1" dirty="0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QUESTIONS ARE TAILORED</a:t>
            </a:r>
          </a:p>
        </p:txBody>
      </p:sp>
      <p:pic>
        <p:nvPicPr>
          <p:cNvPr id="17" name="Immagine 8">
            <a:extLst>
              <a:ext uri="{FF2B5EF4-FFF2-40B4-BE49-F238E27FC236}">
                <a16:creationId xmlns:a16="http://schemas.microsoft.com/office/drawing/2014/main" id="{3E855B62-30CC-48B3-BDF9-4296BA863C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554" y="9180275"/>
            <a:ext cx="1921381" cy="90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7444" y="814573"/>
            <a:ext cx="16315274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5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RECOMMENDATION 3:  </a:t>
            </a:r>
            <a:r>
              <a:rPr lang="en-US" sz="56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ABOUT CLIMATE JUSTICE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206355" y="3941549"/>
            <a:ext cx="3399421" cy="1838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Policy-making activity:</a:t>
            </a:r>
            <a:r>
              <a:rPr lang="en-US" sz="25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 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  <a:p>
            <a:pPr algn="l">
              <a:lnSpc>
                <a:spcPts val="3639"/>
              </a:lnSpc>
              <a:spcBef>
                <a:spcPct val="0"/>
              </a:spcBef>
            </a:pPr>
            <a:endParaRPr lang="en-US" sz="2599">
              <a:solidFill>
                <a:srgbClr val="000000"/>
              </a:solidFill>
              <a:latin typeface="Helios"/>
              <a:ea typeface="Helios"/>
              <a:cs typeface="Helios"/>
              <a:sym typeface="Helio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31915" y="3951074"/>
            <a:ext cx="4029326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Objective of Ai integration:</a:t>
            </a:r>
          </a:p>
          <a:p>
            <a:pPr algn="l">
              <a:lnSpc>
                <a:spcPts val="3639"/>
              </a:lnSpc>
            </a:pPr>
            <a:endParaRPr lang="en-US" sz="25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639"/>
              </a:lnSpc>
            </a:pPr>
            <a:endParaRPr lang="en-US" sz="25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305372" y="3950823"/>
            <a:ext cx="4326366" cy="1820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26"/>
              </a:lnSpc>
            </a:pPr>
            <a:r>
              <a:rPr lang="en-US" sz="259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Identifying vulnerabilities: </a:t>
            </a:r>
          </a:p>
          <a:p>
            <a:pPr algn="l">
              <a:lnSpc>
                <a:spcPts val="3626"/>
              </a:lnSpc>
            </a:pPr>
            <a:endParaRPr lang="en-US" sz="259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algn="l">
              <a:lnSpc>
                <a:spcPts val="3626"/>
              </a:lnSpc>
            </a:pPr>
            <a:endParaRPr lang="en-US" sz="2590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028700" y="3826211"/>
            <a:ext cx="877489" cy="877489"/>
          </a:xfrm>
          <a:custGeom>
            <a:avLst/>
            <a:gdLst/>
            <a:ahLst/>
            <a:cxnLst/>
            <a:rect l="l" t="t" r="r" b="b"/>
            <a:pathLst>
              <a:path w="877489" h="877489">
                <a:moveTo>
                  <a:pt x="0" y="0"/>
                </a:moveTo>
                <a:lnTo>
                  <a:pt x="877489" y="0"/>
                </a:lnTo>
                <a:lnTo>
                  <a:pt x="877489" y="877489"/>
                </a:lnTo>
                <a:lnTo>
                  <a:pt x="0" y="8774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8" name="Freeform 8"/>
          <p:cNvSpPr/>
          <p:nvPr/>
        </p:nvSpPr>
        <p:spPr>
          <a:xfrm>
            <a:off x="6412934" y="3826211"/>
            <a:ext cx="702063" cy="995193"/>
          </a:xfrm>
          <a:custGeom>
            <a:avLst/>
            <a:gdLst/>
            <a:ahLst/>
            <a:cxnLst/>
            <a:rect l="l" t="t" r="r" b="b"/>
            <a:pathLst>
              <a:path w="702063" h="995193">
                <a:moveTo>
                  <a:pt x="0" y="0"/>
                </a:moveTo>
                <a:lnTo>
                  <a:pt x="702064" y="0"/>
                </a:lnTo>
                <a:lnTo>
                  <a:pt x="702064" y="995193"/>
                </a:lnTo>
                <a:lnTo>
                  <a:pt x="0" y="995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9" name="Freeform 9"/>
          <p:cNvSpPr/>
          <p:nvPr/>
        </p:nvSpPr>
        <p:spPr>
          <a:xfrm>
            <a:off x="12011501" y="3864426"/>
            <a:ext cx="718604" cy="956978"/>
          </a:xfrm>
          <a:custGeom>
            <a:avLst/>
            <a:gdLst/>
            <a:ahLst/>
            <a:cxnLst/>
            <a:rect l="l" t="t" r="r" b="b"/>
            <a:pathLst>
              <a:path w="718604" h="956978">
                <a:moveTo>
                  <a:pt x="0" y="0"/>
                </a:moveTo>
                <a:lnTo>
                  <a:pt x="718604" y="0"/>
                </a:lnTo>
                <a:lnTo>
                  <a:pt x="718604" y="956978"/>
                </a:lnTo>
                <a:lnTo>
                  <a:pt x="0" y="9569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0" name="TextBox 10"/>
          <p:cNvSpPr txBox="1"/>
          <p:nvPr/>
        </p:nvSpPr>
        <p:spPr>
          <a:xfrm>
            <a:off x="12107989" y="5322674"/>
            <a:ext cx="4791557" cy="2277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26"/>
              </a:lnSpc>
              <a:spcBef>
                <a:spcPct val="0"/>
              </a:spcBef>
            </a:pPr>
            <a:r>
              <a:rPr lang="en-US" sz="259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Group project where students propose solutions or advocacy campaigns based on their findings, integrating social justice with climate science.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538761" y="5211276"/>
            <a:ext cx="416602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12" name="TextBox 12"/>
          <p:cNvSpPr txBox="1"/>
          <p:nvPr/>
        </p:nvSpPr>
        <p:spPr>
          <a:xfrm>
            <a:off x="6538761" y="5322674"/>
            <a:ext cx="4397048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Develop scenarios for students to analyze climate impacts on vulnerable communities. </a:t>
            </a:r>
          </a:p>
        </p:txBody>
      </p:sp>
      <p:sp>
        <p:nvSpPr>
          <p:cNvPr id="13" name="AutoShape 13"/>
          <p:cNvSpPr/>
          <p:nvPr/>
        </p:nvSpPr>
        <p:spPr>
          <a:xfrm>
            <a:off x="1467444" y="5230326"/>
            <a:ext cx="416602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14" name="TextBox 14"/>
          <p:cNvSpPr txBox="1"/>
          <p:nvPr/>
        </p:nvSpPr>
        <p:spPr>
          <a:xfrm>
            <a:off x="1467444" y="5322674"/>
            <a:ext cx="4131959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Focus on teaching the links between climate change and social justice using AI tools 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2011501" y="5249376"/>
            <a:ext cx="4166023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pic>
        <p:nvPicPr>
          <p:cNvPr id="19" name="Immagine 8">
            <a:extLst>
              <a:ext uri="{FF2B5EF4-FFF2-40B4-BE49-F238E27FC236}">
                <a16:creationId xmlns:a16="http://schemas.microsoft.com/office/drawing/2014/main" id="{3E855B62-30CC-48B3-BDF9-4296BA863C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554" y="9180275"/>
            <a:ext cx="1921381" cy="90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12338" y="8320142"/>
            <a:ext cx="986567" cy="986567"/>
          </a:xfrm>
          <a:custGeom>
            <a:avLst/>
            <a:gdLst/>
            <a:ahLst/>
            <a:cxnLst/>
            <a:rect l="l" t="t" r="r" b="b"/>
            <a:pathLst>
              <a:path w="986567" h="986567">
                <a:moveTo>
                  <a:pt x="0" y="0"/>
                </a:moveTo>
                <a:lnTo>
                  <a:pt x="986566" y="0"/>
                </a:lnTo>
                <a:lnTo>
                  <a:pt x="986566" y="986567"/>
                </a:lnTo>
                <a:lnTo>
                  <a:pt x="0" y="986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AutoShape 4"/>
          <p:cNvSpPr/>
          <p:nvPr/>
        </p:nvSpPr>
        <p:spPr>
          <a:xfrm>
            <a:off x="877119" y="3402378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" name="Freeform 5"/>
          <p:cNvSpPr/>
          <p:nvPr/>
        </p:nvSpPr>
        <p:spPr>
          <a:xfrm>
            <a:off x="2322835" y="3973890"/>
            <a:ext cx="1997705" cy="1997705"/>
          </a:xfrm>
          <a:custGeom>
            <a:avLst/>
            <a:gdLst/>
            <a:ahLst/>
            <a:cxnLst/>
            <a:rect l="l" t="t" r="r" b="b"/>
            <a:pathLst>
              <a:path w="1997705" h="1997705">
                <a:moveTo>
                  <a:pt x="0" y="0"/>
                </a:moveTo>
                <a:lnTo>
                  <a:pt x="1997704" y="0"/>
                </a:lnTo>
                <a:lnTo>
                  <a:pt x="1997704" y="1997705"/>
                </a:lnTo>
                <a:lnTo>
                  <a:pt x="0" y="1997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6" name="Freeform 6"/>
          <p:cNvSpPr/>
          <p:nvPr/>
        </p:nvSpPr>
        <p:spPr>
          <a:xfrm>
            <a:off x="2431328" y="4114320"/>
            <a:ext cx="1618974" cy="1716845"/>
          </a:xfrm>
          <a:custGeom>
            <a:avLst/>
            <a:gdLst/>
            <a:ahLst/>
            <a:cxnLst/>
            <a:rect l="l" t="t" r="r" b="b"/>
            <a:pathLst>
              <a:path w="1618974" h="1716845">
                <a:moveTo>
                  <a:pt x="0" y="0"/>
                </a:moveTo>
                <a:lnTo>
                  <a:pt x="1618974" y="0"/>
                </a:lnTo>
                <a:lnTo>
                  <a:pt x="1618974" y="1716845"/>
                </a:lnTo>
                <a:lnTo>
                  <a:pt x="0" y="17168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022" r="-3022"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7" name="Freeform 7"/>
          <p:cNvSpPr/>
          <p:nvPr/>
        </p:nvSpPr>
        <p:spPr>
          <a:xfrm>
            <a:off x="8144002" y="3973890"/>
            <a:ext cx="1997705" cy="1997705"/>
          </a:xfrm>
          <a:custGeom>
            <a:avLst/>
            <a:gdLst/>
            <a:ahLst/>
            <a:cxnLst/>
            <a:rect l="l" t="t" r="r" b="b"/>
            <a:pathLst>
              <a:path w="1997705" h="1997705">
                <a:moveTo>
                  <a:pt x="0" y="0"/>
                </a:moveTo>
                <a:lnTo>
                  <a:pt x="1997704" y="0"/>
                </a:lnTo>
                <a:lnTo>
                  <a:pt x="1997704" y="1997705"/>
                </a:lnTo>
                <a:lnTo>
                  <a:pt x="0" y="1997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8" name="Freeform 8"/>
          <p:cNvSpPr/>
          <p:nvPr/>
        </p:nvSpPr>
        <p:spPr>
          <a:xfrm>
            <a:off x="8172794" y="4114320"/>
            <a:ext cx="1716845" cy="1716845"/>
          </a:xfrm>
          <a:custGeom>
            <a:avLst/>
            <a:gdLst/>
            <a:ahLst/>
            <a:cxnLst/>
            <a:rect l="l" t="t" r="r" b="b"/>
            <a:pathLst>
              <a:path w="1716845" h="1716845">
                <a:moveTo>
                  <a:pt x="0" y="0"/>
                </a:moveTo>
                <a:lnTo>
                  <a:pt x="1716845" y="0"/>
                </a:lnTo>
                <a:lnTo>
                  <a:pt x="1716845" y="1716845"/>
                </a:lnTo>
                <a:lnTo>
                  <a:pt x="0" y="171684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9" name="Freeform 9"/>
          <p:cNvSpPr/>
          <p:nvPr/>
        </p:nvSpPr>
        <p:spPr>
          <a:xfrm>
            <a:off x="13967461" y="3973890"/>
            <a:ext cx="1997705" cy="1997705"/>
          </a:xfrm>
          <a:custGeom>
            <a:avLst/>
            <a:gdLst/>
            <a:ahLst/>
            <a:cxnLst/>
            <a:rect l="l" t="t" r="r" b="b"/>
            <a:pathLst>
              <a:path w="1997705" h="1997705">
                <a:moveTo>
                  <a:pt x="0" y="0"/>
                </a:moveTo>
                <a:lnTo>
                  <a:pt x="1997704" y="0"/>
                </a:lnTo>
                <a:lnTo>
                  <a:pt x="1997704" y="1997705"/>
                </a:lnTo>
                <a:lnTo>
                  <a:pt x="0" y="19977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0" name="Freeform 10"/>
          <p:cNvSpPr/>
          <p:nvPr/>
        </p:nvSpPr>
        <p:spPr>
          <a:xfrm>
            <a:off x="14259862" y="4266291"/>
            <a:ext cx="1412903" cy="1412903"/>
          </a:xfrm>
          <a:custGeom>
            <a:avLst/>
            <a:gdLst/>
            <a:ahLst/>
            <a:cxnLst/>
            <a:rect l="l" t="t" r="r" b="b"/>
            <a:pathLst>
              <a:path w="1412903" h="1412903">
                <a:moveTo>
                  <a:pt x="0" y="0"/>
                </a:moveTo>
                <a:lnTo>
                  <a:pt x="1412903" y="0"/>
                </a:lnTo>
                <a:lnTo>
                  <a:pt x="1412903" y="1412903"/>
                </a:lnTo>
                <a:lnTo>
                  <a:pt x="0" y="141290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1" name="TextBox 11"/>
          <p:cNvSpPr txBox="1"/>
          <p:nvPr/>
        </p:nvSpPr>
        <p:spPr>
          <a:xfrm>
            <a:off x="877119" y="589564"/>
            <a:ext cx="16874230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5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RECOMMENDATION 4:  </a:t>
            </a:r>
            <a:r>
              <a:rPr lang="en-US" sz="56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AI ETHICS IN CLIMATE CHANGE EDUCATION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63303" y="8284994"/>
            <a:ext cx="11218705" cy="102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Integrate AI ethics discussions into climate change education to foster ethical awareness and responsibility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77119" y="2831195"/>
            <a:ext cx="4482033" cy="552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 b="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Ethical considerations: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503536" y="6381170"/>
            <a:ext cx="3855616" cy="462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AI environmental impact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12454" y="6381170"/>
            <a:ext cx="3660800" cy="462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Biases in AI algorithms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94814" y="6381170"/>
            <a:ext cx="5256535" cy="462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Equitable access to technologies</a:t>
            </a:r>
          </a:p>
        </p:txBody>
      </p:sp>
      <p:pic>
        <p:nvPicPr>
          <p:cNvPr id="20" name="Immagine 8">
            <a:extLst>
              <a:ext uri="{FF2B5EF4-FFF2-40B4-BE49-F238E27FC236}">
                <a16:creationId xmlns:a16="http://schemas.microsoft.com/office/drawing/2014/main" id="{3E855B62-30CC-48B3-BDF9-4296BA863C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554" y="9180275"/>
            <a:ext cx="1921381" cy="90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436637" y="4855426"/>
            <a:ext cx="1567807" cy="1567807"/>
          </a:xfrm>
          <a:custGeom>
            <a:avLst/>
            <a:gdLst/>
            <a:ahLst/>
            <a:cxnLst/>
            <a:rect l="l" t="t" r="r" b="b"/>
            <a:pathLst>
              <a:path w="1567807" h="1567807">
                <a:moveTo>
                  <a:pt x="0" y="0"/>
                </a:moveTo>
                <a:lnTo>
                  <a:pt x="1567807" y="0"/>
                </a:lnTo>
                <a:lnTo>
                  <a:pt x="1567807" y="1567807"/>
                </a:lnTo>
                <a:lnTo>
                  <a:pt x="0" y="1567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AutoShape 4"/>
          <p:cNvSpPr/>
          <p:nvPr/>
        </p:nvSpPr>
        <p:spPr>
          <a:xfrm>
            <a:off x="2045450" y="5336121"/>
            <a:ext cx="4383962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NL"/>
          </a:p>
        </p:txBody>
      </p:sp>
      <p:sp>
        <p:nvSpPr>
          <p:cNvPr id="5" name="Freeform 5"/>
          <p:cNvSpPr/>
          <p:nvPr/>
        </p:nvSpPr>
        <p:spPr>
          <a:xfrm>
            <a:off x="7591548" y="7061408"/>
            <a:ext cx="1087013" cy="1087013"/>
          </a:xfrm>
          <a:custGeom>
            <a:avLst/>
            <a:gdLst/>
            <a:ahLst/>
            <a:cxnLst/>
            <a:rect l="l" t="t" r="r" b="b"/>
            <a:pathLst>
              <a:path w="1087013" h="1087013">
                <a:moveTo>
                  <a:pt x="0" y="0"/>
                </a:moveTo>
                <a:lnTo>
                  <a:pt x="1087013" y="0"/>
                </a:lnTo>
                <a:lnTo>
                  <a:pt x="1087013" y="1087013"/>
                </a:lnTo>
                <a:lnTo>
                  <a:pt x="0" y="1087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6" name="Freeform 6"/>
          <p:cNvSpPr/>
          <p:nvPr/>
        </p:nvSpPr>
        <p:spPr>
          <a:xfrm>
            <a:off x="9183949" y="6423233"/>
            <a:ext cx="1074028" cy="1074028"/>
          </a:xfrm>
          <a:custGeom>
            <a:avLst/>
            <a:gdLst/>
            <a:ahLst/>
            <a:cxnLst/>
            <a:rect l="l" t="t" r="r" b="b"/>
            <a:pathLst>
              <a:path w="1074028" h="1074028">
                <a:moveTo>
                  <a:pt x="0" y="0"/>
                </a:moveTo>
                <a:lnTo>
                  <a:pt x="1074028" y="0"/>
                </a:lnTo>
                <a:lnTo>
                  <a:pt x="1074028" y="1074028"/>
                </a:lnTo>
                <a:lnTo>
                  <a:pt x="0" y="10740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7" name="Freeform 7"/>
          <p:cNvSpPr/>
          <p:nvPr/>
        </p:nvSpPr>
        <p:spPr>
          <a:xfrm>
            <a:off x="9004444" y="7670381"/>
            <a:ext cx="1054519" cy="1054519"/>
          </a:xfrm>
          <a:custGeom>
            <a:avLst/>
            <a:gdLst/>
            <a:ahLst/>
            <a:cxnLst/>
            <a:rect l="l" t="t" r="r" b="b"/>
            <a:pathLst>
              <a:path w="1054519" h="1054519">
                <a:moveTo>
                  <a:pt x="0" y="0"/>
                </a:moveTo>
                <a:lnTo>
                  <a:pt x="1054519" y="0"/>
                </a:lnTo>
                <a:lnTo>
                  <a:pt x="1054519" y="1054519"/>
                </a:lnTo>
                <a:lnTo>
                  <a:pt x="0" y="105451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8" name="Freeform 8"/>
          <p:cNvSpPr/>
          <p:nvPr/>
        </p:nvSpPr>
        <p:spPr>
          <a:xfrm>
            <a:off x="-1295400" y="7892526"/>
            <a:ext cx="4138482" cy="4130311"/>
          </a:xfrm>
          <a:custGeom>
            <a:avLst/>
            <a:gdLst/>
            <a:ahLst/>
            <a:cxnLst/>
            <a:rect l="l" t="t" r="r" b="b"/>
            <a:pathLst>
              <a:path w="4138482" h="4130311">
                <a:moveTo>
                  <a:pt x="0" y="0"/>
                </a:moveTo>
                <a:lnTo>
                  <a:pt x="4138482" y="0"/>
                </a:lnTo>
                <a:lnTo>
                  <a:pt x="4138482" y="4130311"/>
                </a:lnTo>
                <a:lnTo>
                  <a:pt x="0" y="41303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9" name="TextBox 9"/>
          <p:cNvSpPr txBox="1"/>
          <p:nvPr/>
        </p:nvSpPr>
        <p:spPr>
          <a:xfrm>
            <a:off x="924726" y="814573"/>
            <a:ext cx="16857991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5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RECOMMENDATION 5:  </a:t>
            </a:r>
            <a:r>
              <a:rPr lang="en-US" sz="56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AI-DRIVEN CLIMATE CHANGE AWARENESS CAMPAIGNS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93101" y="3195536"/>
            <a:ext cx="17394899" cy="1021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899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Leverage AI to design impactful climate change awareness initiatives, enhancing understanding of environmental issues.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12712" y="5729499"/>
            <a:ext cx="4660954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Encourage students to create and manage AI-driven social media campaigns, fostering hands-on learning on platforms they are confident in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951204" y="5210626"/>
            <a:ext cx="6058544" cy="228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AI could help analyze audience data, optimize content distribution, and measure campaign impact all while tailoring messages to different demographics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19200" y="4798276"/>
            <a:ext cx="6036463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en-US" sz="32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Social media project </a:t>
            </a:r>
          </a:p>
        </p:txBody>
      </p:sp>
      <p:pic>
        <p:nvPicPr>
          <p:cNvPr id="17" name="Immagine 8">
            <a:extLst>
              <a:ext uri="{FF2B5EF4-FFF2-40B4-BE49-F238E27FC236}">
                <a16:creationId xmlns:a16="http://schemas.microsoft.com/office/drawing/2014/main" id="{3E855B62-30CC-48B3-BDF9-4296BA863C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554" y="9180275"/>
            <a:ext cx="1921381" cy="90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387819" y="4947920"/>
            <a:ext cx="766660" cy="1086761"/>
          </a:xfrm>
          <a:custGeom>
            <a:avLst/>
            <a:gdLst/>
            <a:ahLst/>
            <a:cxnLst/>
            <a:rect l="l" t="t" r="r" b="b"/>
            <a:pathLst>
              <a:path w="766660" h="1086761">
                <a:moveTo>
                  <a:pt x="0" y="0"/>
                </a:moveTo>
                <a:lnTo>
                  <a:pt x="766660" y="0"/>
                </a:lnTo>
                <a:lnTo>
                  <a:pt x="766660" y="1086761"/>
                </a:lnTo>
                <a:lnTo>
                  <a:pt x="0" y="1086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4" name="Freeform 4"/>
          <p:cNvSpPr/>
          <p:nvPr/>
        </p:nvSpPr>
        <p:spPr>
          <a:xfrm>
            <a:off x="5376971" y="7714814"/>
            <a:ext cx="6215328" cy="6215328"/>
          </a:xfrm>
          <a:custGeom>
            <a:avLst/>
            <a:gdLst/>
            <a:ahLst/>
            <a:cxnLst/>
            <a:rect l="l" t="t" r="r" b="b"/>
            <a:pathLst>
              <a:path w="6215328" h="6215328">
                <a:moveTo>
                  <a:pt x="0" y="0"/>
                </a:moveTo>
                <a:lnTo>
                  <a:pt x="6215328" y="0"/>
                </a:lnTo>
                <a:lnTo>
                  <a:pt x="6215328" y="6215328"/>
                </a:lnTo>
                <a:lnTo>
                  <a:pt x="0" y="62153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5" name="Freeform 5"/>
          <p:cNvSpPr/>
          <p:nvPr/>
        </p:nvSpPr>
        <p:spPr>
          <a:xfrm>
            <a:off x="10906463" y="5255888"/>
            <a:ext cx="996647" cy="994679"/>
          </a:xfrm>
          <a:custGeom>
            <a:avLst/>
            <a:gdLst/>
            <a:ahLst/>
            <a:cxnLst/>
            <a:rect l="l" t="t" r="r" b="b"/>
            <a:pathLst>
              <a:path w="996647" h="994679">
                <a:moveTo>
                  <a:pt x="0" y="0"/>
                </a:moveTo>
                <a:lnTo>
                  <a:pt x="996647" y="0"/>
                </a:lnTo>
                <a:lnTo>
                  <a:pt x="996647" y="994679"/>
                </a:lnTo>
                <a:lnTo>
                  <a:pt x="0" y="9946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grpSp>
        <p:nvGrpSpPr>
          <p:cNvPr id="6" name="Group 6"/>
          <p:cNvGrpSpPr/>
          <p:nvPr/>
        </p:nvGrpSpPr>
        <p:grpSpPr>
          <a:xfrm>
            <a:off x="6791002" y="5400189"/>
            <a:ext cx="3734461" cy="965679"/>
            <a:chOff x="0" y="0"/>
            <a:chExt cx="1378201" cy="3563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78201" cy="356383"/>
            </a:xfrm>
            <a:custGeom>
              <a:avLst/>
              <a:gdLst/>
              <a:ahLst/>
              <a:cxnLst/>
              <a:rect l="l" t="t" r="r" b="b"/>
              <a:pathLst>
                <a:path w="1378201" h="356383">
                  <a:moveTo>
                    <a:pt x="273050" y="0"/>
                  </a:moveTo>
                  <a:lnTo>
                    <a:pt x="0" y="178192"/>
                  </a:lnTo>
                  <a:lnTo>
                    <a:pt x="273050" y="356383"/>
                  </a:lnTo>
                  <a:lnTo>
                    <a:pt x="273050" y="223033"/>
                  </a:lnTo>
                  <a:lnTo>
                    <a:pt x="1105151" y="223033"/>
                  </a:lnTo>
                  <a:lnTo>
                    <a:pt x="1105151" y="356383"/>
                  </a:lnTo>
                  <a:lnTo>
                    <a:pt x="1378201" y="178192"/>
                  </a:lnTo>
                  <a:lnTo>
                    <a:pt x="1105151" y="0"/>
                  </a:lnTo>
                  <a:lnTo>
                    <a:pt x="1105151" y="133350"/>
                  </a:lnTo>
                  <a:lnTo>
                    <a:pt x="273050" y="133350"/>
                  </a:lnTo>
                  <a:lnTo>
                    <a:pt x="273050" y="0"/>
                  </a:lnTo>
                  <a:close/>
                </a:path>
              </a:pathLst>
            </a:custGeom>
            <a:solidFill>
              <a:srgbClr val="3A78C9"/>
            </a:solidFill>
          </p:spPr>
          <p:txBody>
            <a:bodyPr/>
            <a:lstStyle/>
            <a:p>
              <a:endParaRPr lang="en-NL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01600" y="73025"/>
              <a:ext cx="1175001" cy="1436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54479" y="607542"/>
            <a:ext cx="16628238" cy="18723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80"/>
              </a:lnSpc>
            </a:pPr>
            <a:r>
              <a:rPr lang="en-US" sz="5600" b="1" dirty="0">
                <a:solidFill>
                  <a:srgbClr val="718BAB"/>
                </a:solidFill>
                <a:latin typeface="Klein Bold"/>
                <a:ea typeface="Klein Bold"/>
                <a:cs typeface="Klein Bold"/>
                <a:sym typeface="Klein Bold"/>
              </a:rPr>
              <a:t>RECOMMENDATION 6:  </a:t>
            </a:r>
            <a:r>
              <a:rPr lang="en-US" sz="5600" b="1" dirty="0">
                <a:solidFill>
                  <a:srgbClr val="2A2E3A"/>
                </a:solidFill>
                <a:latin typeface="Klein Bold"/>
                <a:ea typeface="Klein Bold"/>
                <a:cs typeface="Klein Bold"/>
                <a:sym typeface="Klein Bold"/>
              </a:rPr>
              <a:t>INTERDISCIPLINARY LEARNING AND COLLABORATION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87819" y="3661028"/>
            <a:ext cx="16193633" cy="507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Utilizing AI to foster collaborative learning across disciplines concerned with climate change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06344" y="5076825"/>
            <a:ext cx="5137008" cy="2280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39"/>
              </a:lnSpc>
              <a:spcBef>
                <a:spcPct val="0"/>
              </a:spcBef>
            </a:pPr>
            <a:r>
              <a:rPr lang="en-US" sz="2599" u="none" strike="noStrike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Using AI to enable students from diverse fields to work together on climate projects, fostering a holistic understanding of climate change.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287563" y="5189213"/>
            <a:ext cx="5193829" cy="2286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Helios"/>
                <a:ea typeface="Helios"/>
                <a:cs typeface="Helios"/>
                <a:sym typeface="Helios"/>
              </a:rPr>
              <a:t>Implementing AI to create scenarios where students collaborate on climate initiatives, integrating AI tools for innovative solutions.</a:t>
            </a:r>
          </a:p>
        </p:txBody>
      </p:sp>
      <p:pic>
        <p:nvPicPr>
          <p:cNvPr id="16" name="Immagine 8">
            <a:extLst>
              <a:ext uri="{FF2B5EF4-FFF2-40B4-BE49-F238E27FC236}">
                <a16:creationId xmlns:a16="http://schemas.microsoft.com/office/drawing/2014/main" id="{3E855B62-30CC-48B3-BDF9-4296BA863C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554" y="9180275"/>
            <a:ext cx="1921381" cy="90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7890" y="423801"/>
            <a:ext cx="16001410" cy="2051106"/>
            <a:chOff x="0" y="0"/>
            <a:chExt cx="16823590" cy="2734809"/>
          </a:xfrm>
        </p:grpSpPr>
        <p:sp>
          <p:nvSpPr>
            <p:cNvPr id="3" name="TextBox 3"/>
            <p:cNvSpPr txBox="1"/>
            <p:nvPr/>
          </p:nvSpPr>
          <p:spPr>
            <a:xfrm>
              <a:off x="0" y="-76200"/>
              <a:ext cx="16823590" cy="1494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099"/>
                </a:lnSpc>
              </a:pPr>
              <a:r>
                <a:rPr lang="en-US" sz="6999" b="1" dirty="0">
                  <a:solidFill>
                    <a:srgbClr val="2A2E3A"/>
                  </a:solidFill>
                  <a:latin typeface="Klein Bold"/>
                  <a:ea typeface="Klein Bold"/>
                  <a:cs typeface="Klein Bold"/>
                  <a:sym typeface="Klein Bold"/>
                </a:rPr>
                <a:t>Overall </a:t>
              </a:r>
              <a:r>
                <a:rPr lang="en-US" sz="6999" b="1" dirty="0">
                  <a:solidFill>
                    <a:srgbClr val="718BAB"/>
                  </a:solidFill>
                  <a:latin typeface="Klein Bold"/>
                  <a:ea typeface="Klein Bold"/>
                  <a:cs typeface="Klein Bold"/>
                  <a:sym typeface="Klein Bold"/>
                </a:rPr>
                <a:t>Activity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633929"/>
              <a:ext cx="14911228" cy="1100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859"/>
                </a:lnSpc>
              </a:pPr>
              <a:r>
                <a:rPr lang="en-US" sz="4899" b="1">
                  <a:solidFill>
                    <a:srgbClr val="3A78C9"/>
                  </a:solidFill>
                  <a:latin typeface="Helios Bold"/>
                  <a:ea typeface="Helios Bold"/>
                  <a:cs typeface="Helios Bold"/>
                  <a:sym typeface="Helios Bold"/>
                </a:rPr>
                <a:t>“AI FOR EARTH: MISSION CLIMATE”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842980" y="5598144"/>
            <a:ext cx="414910" cy="414910"/>
          </a:xfrm>
          <a:custGeom>
            <a:avLst/>
            <a:gdLst/>
            <a:ahLst/>
            <a:cxnLst/>
            <a:rect l="l" t="t" r="r" b="b"/>
            <a:pathLst>
              <a:path w="414910" h="414910">
                <a:moveTo>
                  <a:pt x="0" y="0"/>
                </a:moveTo>
                <a:lnTo>
                  <a:pt x="414909" y="0"/>
                </a:lnTo>
                <a:lnTo>
                  <a:pt x="414909" y="414909"/>
                </a:lnTo>
                <a:lnTo>
                  <a:pt x="0" y="414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6" name="Freeform 6"/>
          <p:cNvSpPr/>
          <p:nvPr/>
        </p:nvSpPr>
        <p:spPr>
          <a:xfrm>
            <a:off x="842980" y="4282825"/>
            <a:ext cx="414910" cy="414910"/>
          </a:xfrm>
          <a:custGeom>
            <a:avLst/>
            <a:gdLst/>
            <a:ahLst/>
            <a:cxnLst/>
            <a:rect l="l" t="t" r="r" b="b"/>
            <a:pathLst>
              <a:path w="414910" h="414910">
                <a:moveTo>
                  <a:pt x="0" y="0"/>
                </a:moveTo>
                <a:lnTo>
                  <a:pt x="414909" y="0"/>
                </a:lnTo>
                <a:lnTo>
                  <a:pt x="414909" y="414909"/>
                </a:lnTo>
                <a:lnTo>
                  <a:pt x="0" y="414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7" name="Freeform 7"/>
          <p:cNvSpPr/>
          <p:nvPr/>
        </p:nvSpPr>
        <p:spPr>
          <a:xfrm>
            <a:off x="842980" y="7206313"/>
            <a:ext cx="414910" cy="414910"/>
          </a:xfrm>
          <a:custGeom>
            <a:avLst/>
            <a:gdLst/>
            <a:ahLst/>
            <a:cxnLst/>
            <a:rect l="l" t="t" r="r" b="b"/>
            <a:pathLst>
              <a:path w="414910" h="414910">
                <a:moveTo>
                  <a:pt x="0" y="0"/>
                </a:moveTo>
                <a:lnTo>
                  <a:pt x="414909" y="0"/>
                </a:lnTo>
                <a:lnTo>
                  <a:pt x="414909" y="414910"/>
                </a:lnTo>
                <a:lnTo>
                  <a:pt x="0" y="41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8" name="Freeform 8"/>
          <p:cNvSpPr/>
          <p:nvPr/>
        </p:nvSpPr>
        <p:spPr>
          <a:xfrm>
            <a:off x="842980" y="8526098"/>
            <a:ext cx="414910" cy="414910"/>
          </a:xfrm>
          <a:custGeom>
            <a:avLst/>
            <a:gdLst/>
            <a:ahLst/>
            <a:cxnLst/>
            <a:rect l="l" t="t" r="r" b="b"/>
            <a:pathLst>
              <a:path w="414910" h="414910">
                <a:moveTo>
                  <a:pt x="0" y="0"/>
                </a:moveTo>
                <a:lnTo>
                  <a:pt x="414909" y="0"/>
                </a:lnTo>
                <a:lnTo>
                  <a:pt x="414909" y="414909"/>
                </a:lnTo>
                <a:lnTo>
                  <a:pt x="0" y="414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NL"/>
          </a:p>
        </p:txBody>
      </p:sp>
      <p:sp>
        <p:nvSpPr>
          <p:cNvPr id="10" name="TextBox 10"/>
          <p:cNvSpPr txBox="1"/>
          <p:nvPr/>
        </p:nvSpPr>
        <p:spPr>
          <a:xfrm>
            <a:off x="1479340" y="3963793"/>
            <a:ext cx="14981972" cy="98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2"/>
              </a:lnSpc>
              <a:spcBef>
                <a:spcPct val="0"/>
              </a:spcBef>
            </a:pPr>
            <a:r>
              <a:rPr lang="en-US" sz="2794" b="1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Climate Modeling &amp; Prediction</a:t>
            </a:r>
            <a:r>
              <a:rPr lang="en-US" sz="2794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: Students use AI to forecast future climate conditions based on current data.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65344" y="5372243"/>
            <a:ext cx="14995968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Climate Justice</a:t>
            </a: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: Students analyze and address the disproportionate impacts of climate change on different communities.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79340" y="7042326"/>
            <a:ext cx="16470172" cy="490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AI Eth</a:t>
            </a:r>
            <a:r>
              <a:rPr lang="en-US" sz="2799" b="1" u="none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ics</a:t>
            </a:r>
            <a:r>
              <a:rPr lang="en-US" sz="2799" u="none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: Students navigate ethical dilemmas related to AI in environmental decision-making.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65344" y="8272145"/>
            <a:ext cx="14995968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919"/>
              </a:lnSpc>
              <a:spcBef>
                <a:spcPct val="0"/>
              </a:spcBef>
            </a:pPr>
            <a:r>
              <a:rPr lang="en-US" sz="2799" b="1">
                <a:solidFill>
                  <a:srgbClr val="2A2E3A"/>
                </a:solidFill>
                <a:latin typeface="Helios Bold"/>
                <a:ea typeface="Helios Bold"/>
                <a:cs typeface="Helios Bold"/>
                <a:sym typeface="Helios Bold"/>
              </a:rPr>
              <a:t>Climate Action Campaign:</a:t>
            </a:r>
            <a:r>
              <a:rPr lang="en-US" sz="2799">
                <a:solidFill>
                  <a:srgbClr val="2A2E3A"/>
                </a:solidFill>
                <a:latin typeface="Helios"/>
                <a:ea typeface="Helios"/>
                <a:cs typeface="Helios"/>
                <a:sym typeface="Helios"/>
              </a:rPr>
              <a:t> Students use AI to design and optimize a climate change awareness campaign, targeting specific audiences for maximum engagement.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42980" y="3085409"/>
            <a:ext cx="16845180" cy="462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9"/>
              </a:lnSpc>
              <a:spcBef>
                <a:spcPct val="0"/>
              </a:spcBef>
            </a:pPr>
            <a:r>
              <a:rPr lang="en-US" sz="2599" b="1">
                <a:solidFill>
                  <a:srgbClr val="000000"/>
                </a:solidFill>
                <a:latin typeface="Helios Bold"/>
                <a:ea typeface="Helios Bold"/>
                <a:cs typeface="Helios Bold"/>
                <a:sym typeface="Helios Bold"/>
              </a:rPr>
              <a:t>The workshop is divided into multiple days, each focusing on a different aspect of AI and climate change:</a:t>
            </a:r>
          </a:p>
        </p:txBody>
      </p:sp>
      <p:pic>
        <p:nvPicPr>
          <p:cNvPr id="18" name="Immagine 8">
            <a:extLst>
              <a:ext uri="{FF2B5EF4-FFF2-40B4-BE49-F238E27FC236}">
                <a16:creationId xmlns:a16="http://schemas.microsoft.com/office/drawing/2014/main" id="{3E855B62-30CC-48B3-BDF9-4296BA863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9554" y="9180275"/>
            <a:ext cx="1921381" cy="900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1E423E1053143A72AC4DF303AC6F5" ma:contentTypeVersion="18" ma:contentTypeDescription="Create a new document." ma:contentTypeScope="" ma:versionID="47550a183e283fce48ddc2fddae9c915">
  <xsd:schema xmlns:xsd="http://www.w3.org/2001/XMLSchema" xmlns:xs="http://www.w3.org/2001/XMLSchema" xmlns:p="http://schemas.microsoft.com/office/2006/metadata/properties" xmlns:ns2="d47e9b79-a238-4c23-8f8d-deb36af73bea" xmlns:ns3="827efdc9-378e-418a-934d-4e27c154476b" targetNamespace="http://schemas.microsoft.com/office/2006/metadata/properties" ma:root="true" ma:fieldsID="c91a5cf143b4986a66a58d820561c53c" ns2:_="" ns3:_="">
    <xsd:import namespace="d47e9b79-a238-4c23-8f8d-deb36af73bea"/>
    <xsd:import namespace="827efdc9-378e-418a-934d-4e27c1544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e9b79-a238-4c23-8f8d-deb36af73b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dc9-378e-418a-934d-4e27c15447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6bf5210-a852-4941-b62c-938e67ceab87}" ma:internalName="TaxCatchAll" ma:showField="CatchAllData" ma:web="827efdc9-378e-418a-934d-4e27c1544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27efdc9-378e-418a-934d-4e27c154476b" xsi:nil="true"/>
    <lcf76f155ced4ddcb4097134ff3c332f xmlns="d47e9b79-a238-4c23-8f8d-deb36af73be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8CE5A10-4860-4AD9-9B3A-5E6A26215041}"/>
</file>

<file path=customXml/itemProps2.xml><?xml version="1.0" encoding="utf-8"?>
<ds:datastoreItem xmlns:ds="http://schemas.openxmlformats.org/officeDocument/2006/customXml" ds:itemID="{2C465448-A3A0-428B-AE71-7616CFEA31D6}"/>
</file>

<file path=customXml/itemProps3.xml><?xml version="1.0" encoding="utf-8"?>
<ds:datastoreItem xmlns:ds="http://schemas.openxmlformats.org/officeDocument/2006/customXml" ds:itemID="{4F27CA46-8213-4C71-BD60-DF4A68750C84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653</Words>
  <Application>Microsoft Office PowerPoint</Application>
  <PresentationFormat>Custom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Klein Bold</vt:lpstr>
      <vt:lpstr>Helios Bold</vt:lpstr>
      <vt:lpstr>Open Sans</vt:lpstr>
      <vt:lpstr>Helios</vt:lpstr>
      <vt:lpstr>Calibri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AND CLIMATE CHANGE IN LEARNING COMMUNITIES: PRACTICAL RECOMMENDATIONS</dc:title>
  <dc:creator>NAPOLI Valeria (JRC-ISPRA-EXT)</dc:creator>
  <cp:lastModifiedBy>NAPOLI Valeria (JRC-ISPRA-EXT)</cp:lastModifiedBy>
  <cp:revision>4</cp:revision>
  <dcterms:created xsi:type="dcterms:W3CDTF">2006-08-16T00:00:00Z</dcterms:created>
  <dcterms:modified xsi:type="dcterms:W3CDTF">2024-10-28T08:32:49Z</dcterms:modified>
  <dc:identifier>DAGPr5eViGI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0x0101008CF1E423E1053143A72AC4DF303AC6F5</vt:lpwstr>
  </property>
</Properties>
</file>